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60" r:id="rId2"/>
  </p:sldMasterIdLst>
  <p:notesMasterIdLst>
    <p:notesMasterId r:id="rId17"/>
  </p:notesMasterIdLst>
  <p:sldIdLst>
    <p:sldId id="298" r:id="rId3"/>
    <p:sldId id="258" r:id="rId4"/>
    <p:sldId id="299" r:id="rId5"/>
    <p:sldId id="319" r:id="rId6"/>
    <p:sldId id="318" r:id="rId7"/>
    <p:sldId id="331" r:id="rId8"/>
    <p:sldId id="321" r:id="rId9"/>
    <p:sldId id="323" r:id="rId10"/>
    <p:sldId id="324" r:id="rId11"/>
    <p:sldId id="325" r:id="rId12"/>
    <p:sldId id="326" r:id="rId13"/>
    <p:sldId id="327" r:id="rId14"/>
    <p:sldId id="328" r:id="rId15"/>
    <p:sldId id="329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S PGothic" panose="020B0600070205080204" pitchFamily="34" charset="-128"/>
      <p:regular r:id="rId22"/>
    </p:embeddedFont>
    <p:embeddedFont>
      <p:font typeface="Proxima Nova Rg" panose="02000506030000020004" pitchFamily="2" charset="0"/>
      <p:regular r:id="rId23"/>
    </p:embeddedFont>
    <p:embeddedFont>
      <p:font typeface="Proxima Nova Lt" panose="0200050603000002000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Gotham Medium" pitchFamily="50" charset="0"/>
      <p:regular r:id="rId30"/>
      <p: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  <a:srgbClr val="70AD47"/>
    <a:srgbClr val="ED7D31"/>
    <a:srgbClr val="A89AD3"/>
    <a:srgbClr val="C9A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35" autoAdjust="0"/>
    <p:restoredTop sz="94681"/>
  </p:normalViewPr>
  <p:slideViewPr>
    <p:cSldViewPr snapToGrid="0">
      <p:cViewPr varScale="1">
        <p:scale>
          <a:sx n="81" d="100"/>
          <a:sy n="81" d="100"/>
        </p:scale>
        <p:origin x="55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51496-A2C9-9E4B-A455-44F0A049C932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E5E07-5C7E-3546-9E90-84F08637D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38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the knowledge that you have gained today and in past recitations, what suggestions would you make to Jane to improve their resume? **Ask students to raise their hands and participate**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2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LaTeX is a software for document preparation and is largely what is used when creating scientific papers to manage formatting. This also is a good resource for completing your resume as shown on the right instead of using Microsoft Word.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62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09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17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65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00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50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27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9E1E-6E84-B340-91C9-AF6614030D5C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0" i="0">
                <a:solidFill>
                  <a:schemeClr val="bg1"/>
                </a:solidFill>
                <a:latin typeface="Proxima Nova Lt" panose="02000506030000020004" pitchFamily="2" charset="77"/>
              </a:defRPr>
            </a:lvl1pPr>
          </a:lstStyle>
          <a:p>
            <a:fld id="{60A1212D-38B2-4DEE-B25F-5C96C2761F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8C13-B1FF-3F40-9FCF-988778AE23B3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AE01-D21B-AE49-B36A-67D47A7FD6D3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7D5C11-7EE2-2041-A607-895EC8A6C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A5A13DF-7B4E-6547-BE62-43E5CC042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BAA52AE-BFFE-0B4A-96EA-6765ED005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848D-8015-0448-880C-9B870E23B3B8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5440785-3F5C-374B-BCFB-44A7364BE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39D708-67FF-714E-A33E-59370B95A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43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C3BA7D-6DC6-404B-913F-D299A40C1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0832A3-95E0-B441-B0EF-23BA10483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29E1230-8CB5-CE4B-86BF-BAD922A01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15E1D-24DB-054A-96D5-3ECE7450746E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6C2C9BF-5593-C540-A7C0-0F53E9646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D1B1E9-58E4-B849-B096-8FEE96EC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30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1821D0-16D1-5843-A9A7-3779F2DD5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F60CEE7-79CB-BA4F-BD30-43EBAAC13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23DB85-5EA7-BE42-83BC-ACC899BC6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37B4-756F-9C48-8395-6E1AFF0ECDCC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52258EE-C4DD-CF4A-9636-9C24BF4B6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063EF1B-352E-0347-AE36-5442E074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04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9C90F3-621C-BA48-A7ED-3F89795D0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7C22DF2-30A7-9C42-A16F-4F9BD2DA1E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7B98B0D-FC65-FC4D-AD80-8A02064F0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0FE4892-7FFF-A442-9F01-AA62D06A8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A0B89-FAF1-8C43-9E34-C69AD3064FA3}" type="datetime1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29D4B1E-B299-6940-8CB8-DEA772215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C722834-894D-464A-8D95-0F3F7CD81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24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20E52C-B57A-364C-BBE4-D796BF944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EF2469F-2162-F54B-816C-177F25FAD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EC4F868-4D08-0147-8539-825213DB6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35C66AB-6031-E941-A0B0-3132116672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896B597-190A-4E4D-B404-076B1DFBF6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65EC11D-D692-A24B-9461-3F2B17726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2326-880B-3647-BF1C-4247C18D4C8C}" type="datetime1">
              <a:rPr lang="en-US" smtClean="0"/>
              <a:t>9/5/2022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2EA41EE-13B9-E543-B86F-348F7459C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829B8A1-3FD1-8E40-8730-FD650F71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49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CBBC94-BE63-AC46-B09D-B3865CE73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24A4197-E07F-D841-A61D-834FB3357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258E-C18B-E440-959A-BC5960765903}" type="datetime1">
              <a:rPr lang="en-US" smtClean="0"/>
              <a:t>9/5/2022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F28AFCD-AFFC-754D-A3CF-342508928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3E1D78F-D4A4-6842-9B39-C6F54068D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17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459D9A5-C899-FB4C-9E59-9DCDE9AE1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79BE-85AE-BF46-BBF4-C01AEE04D4A1}" type="datetime1">
              <a:rPr lang="en-US" smtClean="0"/>
              <a:t>9/5/2022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051FB69-0733-3A4F-8C07-96BA92D92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9A87E4-E18B-B547-AA01-A7B994270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38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77F1D8-E50E-0747-8FE0-748068964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86BD10C-DDC6-2046-80C9-B37946A95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E252E37-496A-2B4E-AE1A-EE87B4895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E9B2319-F80A-DD47-B53F-5E47F7E85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B0D7-BBC2-834F-AC41-5FFC04485AB8}" type="datetime1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94F9626-C871-1B42-9324-968C2A6DE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07EA13B-26C5-FD42-8EE5-5F219858C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5070-8853-3E41-A744-BFD2C9347D42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BD90EA-AC56-8848-83BE-09F0D75DB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EE90271-BA5B-BD41-856D-5F5145296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DB3344F-AE2C-2E4F-93DC-66A108D5C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3C05A79-8C87-C446-B668-CCF826D09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A1F0-0ED9-5B47-8149-C190C0614E7E}" type="datetime1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72A63D5-9A60-014C-86EA-657716CA8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2590273-8582-FA4D-B341-60EA93A68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40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6DBB26-0D0E-1A4B-A80C-927901944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8150C31-B510-B341-9F66-070B0FD2C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66C02D2-93CC-DE4C-9660-27D96B99B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1855-0550-3949-B37E-792D2E8EF040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3A8F64-7092-B146-897A-E0E69A911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3FA9513-0464-4049-8FEB-AD772674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78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52986F8-49B4-744C-BE94-F833463D07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54D357D-56ED-7E4B-BE3F-4DB27183E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216B0B5-B05D-6049-9863-81A7F0474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60AB6-90FB-6C4C-A5DF-D053F080667D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B61C26-1A32-FF44-8C4C-8D1B1CC6C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40BA198-E08C-924A-A35C-506109125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8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1745-B2D1-2843-B82D-2EF1718AF31E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A1212D-38B2-4DEE-B25F-5C96C2761F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9BCB-F43F-3A43-B613-29E777C14673}" type="datetime1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6FEF-22A6-0349-8AC2-1CA346584499}" type="datetime1">
              <a:rPr lang="en-US" smtClean="0"/>
              <a:t>9/5/2022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6BC81-6EF1-4A44-9F4F-445DEC08A6A5}" type="datetime1">
              <a:rPr lang="en-US" smtClean="0"/>
              <a:t>9/5/2022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6100-4F31-7347-8D34-870C85B1DE61}" type="datetime1">
              <a:rPr lang="en-US" smtClean="0"/>
              <a:t>9/5/2022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E5B0-5BFA-4F4B-B51F-85F45FFA437F}" type="datetime1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51C3-A24B-EF4A-B9B7-C2BF34724FBB}" type="datetime1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543C1-7428-404F-8363-029D0C5ECF8D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6273" y="47625"/>
            <a:ext cx="473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24550AC-44EF-C445-B2BF-13419CD53B20}"/>
              </a:ext>
            </a:extLst>
          </p:cNvPr>
          <p:cNvSpPr txBox="1"/>
          <p:nvPr userDrawn="1"/>
        </p:nvSpPr>
        <p:spPr>
          <a:xfrm>
            <a:off x="11718388" y="84405"/>
            <a:ext cx="47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D550CB4-4F5D-C147-8DB1-686BBDC38555}" type="slidenum">
              <a:rPr lang="en-US" b="1" smtClean="0">
                <a:solidFill>
                  <a:schemeClr val="bg1"/>
                </a:solidFill>
                <a:latin typeface="Proxima Nova Lt" panose="02000506030000020004" pitchFamily="2" charset="77"/>
              </a:rPr>
              <a:t>‹#›</a:t>
            </a:fld>
            <a:endParaRPr lang="en-US" b="1" dirty="0">
              <a:solidFill>
                <a:schemeClr val="bg1"/>
              </a:solidFill>
              <a:latin typeface="Proxima Nova Lt" panose="0200050603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D53A857-30E2-F241-9568-F9FA4F59A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3CA9625-E09B-7149-A122-69D092902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3966D5-46D0-DF43-81D0-19D664959C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4EDA4-5FBB-4647-B762-284C2A89AD7D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2A92548-FF11-824E-B93B-0A006E95BD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D1E4F86-E449-C747-A0CA-C94394D86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9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s3.wp.wsu.edu/uploads/sites/1393/2018/01/Action-Verbs-for-Resumes.doc.pdf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5210" y="1359914"/>
            <a:ext cx="8121580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RECITATION </a:t>
            </a:r>
            <a:r>
              <a:rPr lang="en-US" sz="5400" dirty="0" smtClean="0">
                <a:latin typeface="Gotham Medium" panose="02000604030000020004" pitchFamily="50" charset="0"/>
              </a:rPr>
              <a:t>9</a:t>
            </a:r>
            <a:endParaRPr lang="en-US" sz="5400" dirty="0">
              <a:latin typeface="Gotham Medium" panose="02000604030000020004" pitchFamily="50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Proxima Nova Rg" panose="02000506030000020004" pitchFamily="2" charset="0"/>
              </a:rPr>
              <a:t>EG1004</a:t>
            </a:r>
            <a:endParaRPr lang="en-US" sz="2800" dirty="0">
              <a:latin typeface="Proxima Nova Rg" panose="02000506030000020004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72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-1" y="1"/>
            <a:ext cx="12192000" cy="559854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6" y="643205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FACTORS TO CONSIDER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26DF4EE-5AED-0D49-8039-3AF04E92EAD6}"/>
              </a:ext>
            </a:extLst>
          </p:cNvPr>
          <p:cNvSpPr/>
          <p:nvPr/>
        </p:nvSpPr>
        <p:spPr>
          <a:xfrm>
            <a:off x="1133877" y="1917091"/>
            <a:ext cx="8748584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Do some research on the university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Course options, research, teaching 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Professors and projects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Proxima Nova Rg" panose="02000506030000020004" pitchFamily="2" charset="77"/>
              </a:rPr>
              <a:t>Student </a:t>
            </a:r>
            <a:r>
              <a:rPr lang="en-US" altLang="en-US" sz="2800" dirty="0">
                <a:latin typeface="Proxima Nova Rg" panose="02000506030000020004" pitchFamily="2" charset="77"/>
              </a:rPr>
              <a:t>activities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Proxima Nova Rg" panose="02000506030000020004" pitchFamily="2" charset="77"/>
              </a:rPr>
              <a:t>Your </a:t>
            </a:r>
            <a:r>
              <a:rPr lang="en-US" altLang="en-US" sz="2800" dirty="0">
                <a:latin typeface="Proxima Nova Rg" panose="02000506030000020004" pitchFamily="2" charset="77"/>
              </a:rPr>
              <a:t>advisor is the most important consideration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Talk to professors at NYU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Location is critical for job market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dirty="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9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419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-1" y="1"/>
            <a:ext cx="12192000" cy="559854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6" y="643205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APPLYING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="" xmlns:a16="http://schemas.microsoft.com/office/drawing/2014/main" id="{27C11147-69AD-E745-B8AC-020B1DCB8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58" y="2100020"/>
            <a:ext cx="697230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Prepare for the </a:t>
            </a:r>
            <a:r>
              <a:rPr lang="en-US" altLang="en-US" sz="2800" dirty="0" smtClean="0">
                <a:latin typeface="Proxima Nova Rg" panose="02000506030000020004" pitchFamily="2" charset="77"/>
              </a:rPr>
              <a:t>GRE</a:t>
            </a:r>
            <a:endParaRPr lang="en-US" altLang="en-US" sz="2800" dirty="0">
              <a:latin typeface="Proxima Nova Rg" panose="02000506030000020004" pitchFamily="2" charset="77"/>
            </a:endParaRPr>
          </a:p>
          <a:p>
            <a:pPr marL="1257300" lvl="1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Take several practice exams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Three recommendation letters</a:t>
            </a:r>
          </a:p>
          <a:p>
            <a:pPr marL="1257300" lvl="1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Academic references better</a:t>
            </a:r>
          </a:p>
          <a:p>
            <a:pPr marL="1257300" lvl="1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Connections are most important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Personal statement</a:t>
            </a: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10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2050" name="Picture 2" descr="File:GRE logo.svg - Wikimedia Comm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658" y="3129280"/>
            <a:ext cx="3633821" cy="87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084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-1" y="1"/>
            <a:ext cx="12192000" cy="559854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6" y="643205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OPPORTUNITIES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="" xmlns:a16="http://schemas.microsoft.com/office/drawing/2014/main" id="{27C11147-69AD-E745-B8AC-020B1DCB8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408" y="2031904"/>
            <a:ext cx="697230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Graduate research assistant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Graduate teaching assistant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Fellowships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NSF GRFP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Proxima Nova Rg" panose="02000506030000020004" pitchFamily="2" charset="77"/>
              </a:rPr>
              <a:t>University fellows</a:t>
            </a:r>
            <a:endParaRPr lang="en-US" altLang="en-US" sz="2800" dirty="0">
              <a:latin typeface="Proxima Nova Rg" panose="02000506030000020004" pitchFamily="2" charset="77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Other program specific scholarships</a:t>
            </a:r>
          </a:p>
        </p:txBody>
      </p:sp>
      <p:pic>
        <p:nvPicPr>
          <p:cNvPr id="17" name="Picture 2" descr="National Science Foundation - Where Discoveries Begin">
            <a:extLst>
              <a:ext uri="{FF2B5EF4-FFF2-40B4-BE49-F238E27FC236}">
                <a16:creationId xmlns="" xmlns:a16="http://schemas.microsoft.com/office/drawing/2014/main" id="{4C35E903-D53E-D247-8C19-5BE15F2B0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1" y="3085473"/>
            <a:ext cx="5328691" cy="96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11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862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-1" y="1"/>
            <a:ext cx="12192000" cy="559854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6" y="643205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PHD HUMOR</a:t>
            </a:r>
          </a:p>
        </p:txBody>
      </p:sp>
      <p:pic>
        <p:nvPicPr>
          <p:cNvPr id="11" name="Picture 2" descr="http://cdn.arstechnica.net/wp-content/uploads/2011/09/phd072011s-4e6f64b-intro.gif">
            <a:extLst>
              <a:ext uri="{FF2B5EF4-FFF2-40B4-BE49-F238E27FC236}">
                <a16:creationId xmlns="" xmlns:a16="http://schemas.microsoft.com/office/drawing/2014/main" id="{A7CF644B-6C54-F149-B1CC-32D7F123A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790" y="1458017"/>
            <a:ext cx="7640417" cy="485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12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576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00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29" y="637784"/>
            <a:ext cx="888924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775" y="2097280"/>
            <a:ext cx="9435151" cy="3556324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Resume Review Practice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Graduate School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Engineering </a:t>
            </a:r>
            <a:r>
              <a:rPr lang="en-US" dirty="0" err="1" smtClean="0">
                <a:latin typeface="Proxima Nova Rg" panose="02000506030000020004" pitchFamily="2" charset="0"/>
              </a:rPr>
              <a:t>ePortfolios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How to Give the Final Project </a:t>
            </a:r>
            <a:r>
              <a:rPr lang="en-US" dirty="0" smtClean="0">
                <a:latin typeface="Proxima Nova Rg" panose="02000506030000020004" pitchFamily="2" charset="0"/>
              </a:rPr>
              <a:t>Presentation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Lab 8 Presentations</a:t>
            </a:r>
            <a:endParaRPr lang="en-US" dirty="0">
              <a:latin typeface="Proxima Nova Rg" panose="02000506030000020004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46860" y="3259394"/>
            <a:ext cx="0" cy="126836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2" y="6377447"/>
            <a:ext cx="2586446" cy="402883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562" y="1172622"/>
            <a:ext cx="10140876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RESUME REVIEW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18452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77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-1" y="1"/>
            <a:ext cx="12192000" cy="559854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0ED68BD-91E8-9E4C-BFEB-97BE1C1360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3" b="60556"/>
          <a:stretch/>
        </p:blipFill>
        <p:spPr>
          <a:xfrm>
            <a:off x="1890584" y="1518007"/>
            <a:ext cx="9112196" cy="425594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6" y="643204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RESUME ACTION VERBS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0BEA484-B98F-1848-9D69-BE2CB157979F}"/>
              </a:ext>
            </a:extLst>
          </p:cNvPr>
          <p:cNvSpPr/>
          <p:nvPr/>
        </p:nvSpPr>
        <p:spPr>
          <a:xfrm>
            <a:off x="2258250" y="5898674"/>
            <a:ext cx="7675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77"/>
              </a:rPr>
              <a:t>Figure 1: Action verbs for resumes courtesy of Washington State University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7F54F0FB-699E-B547-A32C-75867CD392DB}"/>
              </a:ext>
            </a:extLst>
          </p:cNvPr>
          <p:cNvSpPr/>
          <p:nvPr/>
        </p:nvSpPr>
        <p:spPr>
          <a:xfrm>
            <a:off x="217166" y="5690916"/>
            <a:ext cx="1673418" cy="42479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16" name="TextBox 15">
            <a:hlinkClick r:id="rId5"/>
            <a:extLst>
              <a:ext uri="{FF2B5EF4-FFF2-40B4-BE49-F238E27FC236}">
                <a16:creationId xmlns="" xmlns:a16="http://schemas.microsoft.com/office/drawing/2014/main" id="{B7875840-BD93-4543-9787-951D55C76CA8}"/>
              </a:ext>
            </a:extLst>
          </p:cNvPr>
          <p:cNvSpPr txBox="1"/>
          <p:nvPr/>
        </p:nvSpPr>
        <p:spPr>
          <a:xfrm>
            <a:off x="217166" y="5690916"/>
            <a:ext cx="1858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roxima Nova Rg" panose="02000506030000020004" pitchFamily="2" charset="77"/>
              </a:rPr>
              <a:t>Learn More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71167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1"/>
            <a:ext cx="12192000" cy="569514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6" y="652865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SPOT THE ERRORS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13F420D-29A2-1C46-B1E0-46C69FE65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4514" y="1752874"/>
            <a:ext cx="7602970" cy="45382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57391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1"/>
            <a:ext cx="12192000" cy="569514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669194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LaTeX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960219E-A707-4B4B-86F2-03AFEA30AB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0" b="36233"/>
          <a:stretch/>
        </p:blipFill>
        <p:spPr>
          <a:xfrm>
            <a:off x="210446" y="1824155"/>
            <a:ext cx="5237352" cy="4218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4" descr="http://i.imgur.com/rQiPPEv.jpg">
            <a:extLst>
              <a:ext uri="{FF2B5EF4-FFF2-40B4-BE49-F238E27FC236}">
                <a16:creationId xmlns="" xmlns:a16="http://schemas.microsoft.com/office/drawing/2014/main" id="{51D74CE2-D78C-2848-A687-09A1103505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" b="1903"/>
          <a:stretch/>
        </p:blipFill>
        <p:spPr bwMode="auto">
          <a:xfrm>
            <a:off x="5732414" y="2464956"/>
            <a:ext cx="6222780" cy="294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45195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562" y="1172622"/>
            <a:ext cx="10140876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GRADUATE SCHOOL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18452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49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-1" y="1"/>
            <a:ext cx="12192000" cy="559854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6" y="618208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UNDERGRAD VS GRAD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FAFADF0-55E1-D04F-B76D-7FE9DBB5ED76}"/>
              </a:ext>
            </a:extLst>
          </p:cNvPr>
          <p:cNvSpPr/>
          <p:nvPr/>
        </p:nvSpPr>
        <p:spPr>
          <a:xfrm>
            <a:off x="542109" y="1666705"/>
            <a:ext cx="6096000" cy="40780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Bef>
                <a:spcPts val="600"/>
              </a:spcBef>
              <a:spcAft>
                <a:spcPts val="0"/>
              </a:spcAft>
            </a:pPr>
            <a:r>
              <a:rPr lang="en-US" altLang="en-US" sz="2800" dirty="0">
                <a:solidFill>
                  <a:schemeClr val="accent6"/>
                </a:solidFill>
                <a:latin typeface="Proxima Nova Lt" panose="02000506030000020004" charset="0"/>
              </a:rPr>
              <a:t>Undergraduate</a:t>
            </a:r>
            <a:r>
              <a:rPr lang="en-US" altLang="en-US" sz="2800" dirty="0">
                <a:solidFill>
                  <a:srgbClr val="000066"/>
                </a:solidFill>
                <a:latin typeface="Proxima Nova Rg" panose="02000506030000020004" pitchFamily="2" charset="77"/>
              </a:rPr>
              <a:t> (Design)</a:t>
            </a:r>
          </a:p>
          <a:p>
            <a:pPr lvl="1" algn="r">
              <a:spcBef>
                <a:spcPts val="600"/>
              </a:spcBef>
              <a:spcAft>
                <a:spcPts val="0"/>
              </a:spcAft>
            </a:pPr>
            <a:r>
              <a:rPr lang="en-US" altLang="en-US" sz="2800" dirty="0">
                <a:solidFill>
                  <a:srgbClr val="000066"/>
                </a:solidFill>
                <a:latin typeface="Proxima Nova Rg" panose="02000506030000020004" pitchFamily="2" charset="77"/>
              </a:rPr>
              <a:t>Create a meal from a recipe</a:t>
            </a:r>
          </a:p>
          <a:p>
            <a:pPr lvl="1" algn="r">
              <a:spcBef>
                <a:spcPts val="600"/>
              </a:spcBef>
              <a:spcAft>
                <a:spcPts val="0"/>
              </a:spcAft>
            </a:pPr>
            <a:endParaRPr lang="en-US" altLang="en-US" sz="2800" dirty="0">
              <a:solidFill>
                <a:srgbClr val="000066"/>
              </a:solidFill>
              <a:latin typeface="Proxima Nova Rg" panose="02000506030000020004" pitchFamily="2" charset="77"/>
            </a:endParaRPr>
          </a:p>
          <a:p>
            <a:pPr algn="r">
              <a:spcBef>
                <a:spcPts val="600"/>
              </a:spcBef>
              <a:spcAft>
                <a:spcPts val="0"/>
              </a:spcAft>
            </a:pPr>
            <a:r>
              <a:rPr lang="en-US" altLang="en-US" sz="2800" dirty="0">
                <a:solidFill>
                  <a:schemeClr val="accent6"/>
                </a:solidFill>
                <a:latin typeface="Proxima Nova Lt" panose="02000506030000020004" pitchFamily="2" charset="77"/>
              </a:rPr>
              <a:t>Masters</a:t>
            </a:r>
            <a:r>
              <a:rPr lang="en-US" altLang="en-US" sz="2800" dirty="0">
                <a:solidFill>
                  <a:srgbClr val="000066"/>
                </a:solidFill>
                <a:latin typeface="Proxima Nova Rg" panose="02000506030000020004" pitchFamily="2" charset="77"/>
              </a:rPr>
              <a:t> (Analysis)</a:t>
            </a:r>
          </a:p>
          <a:p>
            <a:pPr lvl="1" algn="r">
              <a:spcBef>
                <a:spcPts val="600"/>
              </a:spcBef>
              <a:spcAft>
                <a:spcPts val="0"/>
              </a:spcAft>
            </a:pPr>
            <a:r>
              <a:rPr lang="en-US" altLang="en-US" sz="2800" dirty="0">
                <a:solidFill>
                  <a:srgbClr val="000066"/>
                </a:solidFill>
                <a:latin typeface="Proxima Nova Rg" panose="02000506030000020004" pitchFamily="2" charset="77"/>
              </a:rPr>
              <a:t>Create a recipe for a meal</a:t>
            </a:r>
          </a:p>
          <a:p>
            <a:pPr lvl="1" algn="r">
              <a:spcBef>
                <a:spcPts val="600"/>
              </a:spcBef>
              <a:spcAft>
                <a:spcPts val="0"/>
              </a:spcAft>
            </a:pPr>
            <a:endParaRPr lang="en-US" altLang="en-US" sz="2800" dirty="0">
              <a:solidFill>
                <a:srgbClr val="000066"/>
              </a:solidFill>
              <a:latin typeface="Proxima Nova Rg" panose="02000506030000020004" pitchFamily="2" charset="77"/>
            </a:endParaRPr>
          </a:p>
          <a:p>
            <a:pPr algn="r">
              <a:spcBef>
                <a:spcPts val="600"/>
              </a:spcBef>
              <a:spcAft>
                <a:spcPts val="0"/>
              </a:spcAft>
            </a:pPr>
            <a:r>
              <a:rPr lang="en-US" altLang="en-US" sz="2800" dirty="0">
                <a:solidFill>
                  <a:schemeClr val="accent6"/>
                </a:solidFill>
                <a:latin typeface="Proxima Nova Lt" panose="02000506030000020004" pitchFamily="2" charset="77"/>
              </a:rPr>
              <a:t>Doctoral</a:t>
            </a:r>
            <a:r>
              <a:rPr lang="en-US" altLang="en-US" sz="2800" dirty="0">
                <a:solidFill>
                  <a:srgbClr val="000066"/>
                </a:solidFill>
                <a:latin typeface="Proxima Nova Rg" panose="02000506030000020004" pitchFamily="2" charset="77"/>
              </a:rPr>
              <a:t> (Modeling)</a:t>
            </a:r>
          </a:p>
          <a:p>
            <a:pPr lvl="1" algn="r">
              <a:spcBef>
                <a:spcPts val="600"/>
              </a:spcBef>
              <a:spcAft>
                <a:spcPts val="0"/>
              </a:spcAft>
            </a:pPr>
            <a:r>
              <a:rPr lang="en-US" altLang="en-US" sz="2800" dirty="0">
                <a:solidFill>
                  <a:srgbClr val="000066"/>
                </a:solidFill>
                <a:latin typeface="Proxima Nova Rg" panose="02000506030000020004" pitchFamily="2" charset="77"/>
              </a:rPr>
              <a:t>Create a meal</a:t>
            </a:r>
          </a:p>
        </p:txBody>
      </p:sp>
      <p:pic>
        <p:nvPicPr>
          <p:cNvPr id="5" name="Picture 4" descr="A picture containing monitor, star, table, screen&#10;&#10;Description automatically generated">
            <a:extLst>
              <a:ext uri="{FF2B5EF4-FFF2-40B4-BE49-F238E27FC236}">
                <a16:creationId xmlns="" xmlns:a16="http://schemas.microsoft.com/office/drawing/2014/main" id="{5F754519-53B7-C44B-BC2A-C363AFA1FB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163" y="1631227"/>
            <a:ext cx="2057450" cy="41489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E4B470A-77A5-9B44-8403-977B4BAAA73D}"/>
              </a:ext>
            </a:extLst>
          </p:cNvPr>
          <p:cNvSpPr/>
          <p:nvPr/>
        </p:nvSpPr>
        <p:spPr>
          <a:xfrm>
            <a:off x="2669683" y="5810464"/>
            <a:ext cx="7185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77"/>
              </a:rPr>
              <a:t>Figure 2: Cognitive growth courtesy of Reddit 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7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087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-1" y="1"/>
            <a:ext cx="12192000" cy="559854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6" y="643205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FINDING A PROGRAM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1BB2B45C-7A1E-4C44-BE1D-F8F0A5D70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259" y="2104416"/>
            <a:ext cx="5609968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US News and World Report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Skewed by funding and test scores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Talk to alumni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Visit campuses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Specialized interests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8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26" name="Picture 2" descr="U.S. News Reveals the 2022-2023 Best Hospital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8" t="29307" r="10268" b="29307"/>
          <a:stretch/>
        </p:blipFill>
        <p:spPr bwMode="auto">
          <a:xfrm>
            <a:off x="6749592" y="2911475"/>
            <a:ext cx="4733060" cy="129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896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 PRES" id="{9068778E-27D4-0049-BE2E-9439ABE49875}" vid="{1A753346-5169-2045-A805-6A437CA8F50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 PRES" id="{9068778E-27D4-0049-BE2E-9439ABE49875}" vid="{9CA80FAB-AFBF-6446-AE76-974412E292A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</TotalTime>
  <Words>280</Words>
  <Application>Microsoft Office PowerPoint</Application>
  <PresentationFormat>Widescreen</PresentationFormat>
  <Paragraphs>76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Calibri</vt:lpstr>
      <vt:lpstr>MS PGothic</vt:lpstr>
      <vt:lpstr>Proxima Nova Rg</vt:lpstr>
      <vt:lpstr>Proxima Nova Lt</vt:lpstr>
      <vt:lpstr>Calibri Light</vt:lpstr>
      <vt:lpstr>Gotham Medium</vt:lpstr>
      <vt:lpstr>Arial</vt:lpstr>
      <vt:lpstr>Office Theme</vt:lpstr>
      <vt:lpstr>Custom Design</vt:lpstr>
      <vt:lpstr>RECITATION 9</vt:lpstr>
      <vt:lpstr>AGENDA</vt:lpstr>
      <vt:lpstr>RESUME REVIEW</vt:lpstr>
      <vt:lpstr>PowerPoint Presentation</vt:lpstr>
      <vt:lpstr>PowerPoint Presentation</vt:lpstr>
      <vt:lpstr>PowerPoint Presentation</vt:lpstr>
      <vt:lpstr>GRADUATE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Recitation 10</dc:title>
  <dc:creator>Diya</dc:creator>
  <cp:lastModifiedBy>User</cp:lastModifiedBy>
  <cp:revision>14</cp:revision>
  <dcterms:created xsi:type="dcterms:W3CDTF">2020-08-25T04:27:24Z</dcterms:created>
  <dcterms:modified xsi:type="dcterms:W3CDTF">2022-09-05T21:10:48Z</dcterms:modified>
  <cp:contentStatus/>
</cp:coreProperties>
</file>