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0"/>
  </p:notesMasterIdLst>
  <p:sldIdLst>
    <p:sldId id="256" r:id="rId2"/>
    <p:sldId id="258" r:id="rId3"/>
    <p:sldId id="271" r:id="rId4"/>
    <p:sldId id="272" r:id="rId5"/>
    <p:sldId id="273" r:id="rId6"/>
    <p:sldId id="274" r:id="rId7"/>
    <p:sldId id="275" r:id="rId8"/>
    <p:sldId id="285" r:id="rId9"/>
    <p:sldId id="286" r:id="rId10"/>
    <p:sldId id="287" r:id="rId11"/>
    <p:sldId id="288" r:id="rId12"/>
    <p:sldId id="269" r:id="rId13"/>
    <p:sldId id="279" r:id="rId14"/>
    <p:sldId id="280" r:id="rId15"/>
    <p:sldId id="278" r:id="rId16"/>
    <p:sldId id="281" r:id="rId17"/>
    <p:sldId id="283" r:id="rId18"/>
    <p:sldId id="284" r:id="rId19"/>
  </p:sldIdLst>
  <p:sldSz cx="12192000" cy="6858000"/>
  <p:notesSz cx="6858000" cy="9144000"/>
  <p:embeddedFontLst>
    <p:embeddedFont>
      <p:font typeface="Gotham Medium" panose="02000604030000020004" pitchFamily="50" charset="0"/>
      <p:regular r:id="rId21"/>
      <p:italic r:id="rId22"/>
    </p:embeddedFont>
    <p:embeddedFont>
      <p:font typeface="MS PGothic" panose="020B0600070205080204" pitchFamily="34" charset="-128"/>
      <p:regular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Calibri Light" panose="020F0302020204030204" pitchFamily="34" charset="0"/>
      <p:regular r:id="rId28"/>
      <p:italic r:id="rId29"/>
    </p:embeddedFont>
    <p:embeddedFont>
      <p:font typeface="Proxima Nova Lt" panose="02000506030000020004" charset="0"/>
      <p:bold r:id="rId30"/>
    </p:embeddedFont>
    <p:embeddedFont>
      <p:font typeface="Cambria Math" panose="02040503050406030204" pitchFamily="18" charset="0"/>
      <p:regular r:id="rId31"/>
    </p:embeddedFont>
    <p:embeddedFont>
      <p:font typeface="Proxima Nova Rg" panose="02000506030000020004" pitchFamily="2" charset="0"/>
      <p:regular r:id="rId32"/>
      <p:bold r:id="rId33"/>
      <p:italic r:id="rId34"/>
      <p:boldItalic r:id="rId35"/>
    </p:embeddedFont>
    <p:embeddedFont>
      <p:font typeface="Tahoma" panose="020B0604030504040204" pitchFamily="34" charset="0"/>
      <p:regular r:id="rId36"/>
      <p:bold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706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83" d="100"/>
          <a:sy n="83" d="100"/>
        </p:scale>
        <p:origin x="686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9" Type="http://schemas.openxmlformats.org/officeDocument/2006/relationships/viewProps" Target="viewProps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font" Target="fonts/font17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33037D-9E37-41F3-B7AD-5B984EB0C617}" type="datetimeFigureOut">
              <a:rPr lang="en-US" smtClean="0"/>
              <a:t>8/6/2020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5B7558-3FF9-4121-98D7-1F58541F36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8744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Proxima Nova Rg" panose="02000506030000020004" pitchFamily="2" charset="0"/>
              </a:rPr>
              <a:t>Rotating blades turn a low-speed shaft to a gearbox, which outputs power to an electrical generator through a high-speed shaft.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5B7558-3FF9-4121-98D7-1F58541F363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2017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ADDDCB-D232-4F83-BAB3-08983185F7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5EBA33-536B-4743-88B2-7F4A42A148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A0289-62B1-452B-B6B4-C7F4D7A8E9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8/6/2020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C0B67A-E348-4499-8F21-0B6E20E34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9D4D05-4031-4BCC-A37B-3632026CA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9902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BE9FEE-29A2-4AB8-AAAE-B9E3DC61C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85D904-FAA6-4629-A2F6-6972D51B8F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A137BF-5EA8-49BC-AC3F-87896B000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8/6/2020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DBB771-2664-4844-8B81-A231D2BB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9B07D2-50E8-419E-B2BD-CE66FEEBF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8702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8AD8DFD-763F-424D-8F8E-DEEDAC67ED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5362FD-6D19-4A30-ABCE-7C84BF4868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9E4538-5C45-4EF7-B87B-AA6826A6DE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8/6/2020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B2D492-EEBE-4E26-9CAB-8EAAF4E25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237A7B-FED1-4DEF-9242-8BEC5BEDB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0223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42BB19-D22C-46A5-A20E-C73A6E4696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AD6A59-B46F-493D-AC9F-212844C2A4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68BA7B-F87D-49B0-8A54-F57AF1A63B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8/6/2020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3D98F3-723F-4C1A-956E-39F9543B7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7A55C9-EBD0-479F-A00C-3BA4B55BA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9863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A9D03E-7486-4823-A2D1-0A0C013FB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4B77E7-2038-4D0E-B294-9CCC841642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78ED6B-0C3A-47E2-AB88-B1CF85F393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8/6/2020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985856-500F-4E64-B56C-375990E2E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A43DC7-CE4B-4A17-9601-5E1960BB0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9189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463917-B6CE-4B6C-91B6-741BF6EE6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5DA8E0-FBEF-4F39-A737-39BE7D1F60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A324A8-0E98-423E-8B77-484F47103D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5D0482-2E35-4C09-9E1E-46651F4F70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8/6/2020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2EED08-4716-4F59-A128-F0267AD977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FB3926-66F9-4287-9D4D-A9E0DB0BF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688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5B0BBD-1178-4D6D-9400-132CD729B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64B506-67E6-4792-A8EA-9790EBF404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C0CE71-54CD-40E2-B614-DF8F33B035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D631BA-2BFD-42E7-9257-A18080235D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4B3A7E-C30C-493C-A820-8C6C518972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80DB4C6-166A-4F12-9174-9E5DBF242F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8/6/2020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5F0EDAF-0F1A-4F8E-989E-C2FF68918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C12389A-ECD3-4204-9A96-F98B4E330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63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F6BBA1-F74F-4608-952F-CD4E80571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EB98E42-7412-4380-A1E4-A971AF84F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8/6/2020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FF28FC-BF1D-487A-8244-67FF3FE701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60DAE3-8C09-47A1-9B7F-7669CF0F9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3019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56ACAA-DC8F-46F9-AB22-B89F6840C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8/6/2020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60AB0D9-AE6C-4523-AB7B-AE84639C2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1DC9C9-55DA-4AD8-B70E-0E3A98011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4402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81E5E-98E3-4DE3-9604-DD442DF63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80224D-9CC3-46A6-A05B-DF33598D05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4F9B30-568C-45D8-9F28-1FE65F92D0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90D6C4-4C51-4D40-9226-8974EFDEC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8/6/2020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F137B0-99C5-4906-993F-BA9087695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49A788-2213-4170-B8DC-1A7D6055A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0903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9094D5-69B4-4055-ABBD-3836DC0F3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9091B0C-149C-4A29-99C9-67F1C0DF9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4DF8D7-4930-42F2-9ABF-5E6BC9086F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B8BBEA-8EBC-44C9-A016-A662E1CCDE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8/6/2020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B71032-29CA-415F-BF45-8BF18D4197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795705-83B3-4051-90E2-8DACAED34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6687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31923A5-51A8-4DE5-8396-146BDFA96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12EA93-A0E8-4931-B163-506EB68073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D30351-95B8-4867-BB8A-4F8F9E161F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EC1CAE-C4A8-46E9-8AD6-D26A1A7737BA}" type="datetimeFigureOut">
              <a:rPr lang="en-US" smtClean="0"/>
              <a:t>8/6/2020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B919AD-A1B6-4754-A503-26DC74DFDF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9D43DB-5E80-49B7-A6DA-228CDC0722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103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2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oleObject" Target="../embeddings/oleObject1.bin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2629" y="1776602"/>
            <a:ext cx="10406742" cy="2387600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SUSTAINABLE ENERGY VEHICLE COMPETITION (VIRTUAL)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674292"/>
            <a:ext cx="9144000" cy="473561"/>
          </a:xfrm>
        </p:spPr>
        <p:txBody>
          <a:bodyPr/>
          <a:lstStyle/>
          <a:p>
            <a:r>
              <a:rPr lang="en-US" dirty="0">
                <a:latin typeface="Proxima Nova Rg" panose="02000506030000020004" pitchFamily="2" charset="0"/>
              </a:rPr>
              <a:t>EG1003  |  LAB 10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193177" y="4356204"/>
            <a:ext cx="3762104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CDA7024F-D248-4EF6-9CD3-DD357A9199C4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0A1CAF8-DB5A-4A6D-BBB2-4D89C575D2C4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8109B66-0296-4DA0-97B5-15803D47E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81F1091-6204-477C-A71C-ACF1411CB1B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7230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close up of a logo&#10;&#10;Description automatically generated">
            <a:extLst>
              <a:ext uri="{FF2B5EF4-FFF2-40B4-BE49-F238E27FC236}">
                <a16:creationId xmlns:a16="http://schemas.microsoft.com/office/drawing/2014/main" id="{5B656591-2E97-4243-A4AD-BBCF72F87E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5731" y="3076940"/>
            <a:ext cx="4035917" cy="25977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BACKGROUND INFORMATION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4107" y="2035042"/>
            <a:ext cx="11063786" cy="3917892"/>
          </a:xfrm>
        </p:spPr>
        <p:txBody>
          <a:bodyPr anchor="t">
            <a:no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Lt" panose="02000506030000020004" pitchFamily="50" charset="0"/>
              </a:rPr>
              <a:t>Digital multimeter </a:t>
            </a:r>
            <a:r>
              <a:rPr lang="en-US" dirty="0">
                <a:latin typeface="Proxima Nova Rg" panose="02000506030000020004" pitchFamily="2" charset="0"/>
              </a:rPr>
              <a:t>– reads current and voltage across circuits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Measure current in series, called ammeter 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Measure voltage in parallel, called voltmeter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5B0FC37-D800-49B5-81BB-02B9E89FC7FC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9</a:t>
            </a:r>
          </a:p>
        </p:txBody>
      </p:sp>
      <p:pic>
        <p:nvPicPr>
          <p:cNvPr id="6" name="Picture 5" descr="A picture containing clock, table&#10;&#10;Description automatically generated">
            <a:extLst>
              <a:ext uri="{FF2B5EF4-FFF2-40B4-BE49-F238E27FC236}">
                <a16:creationId xmlns:a16="http://schemas.microsoft.com/office/drawing/2014/main" id="{6374ABD4-8A25-4007-B800-FB40C71FC0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471" y="3817775"/>
            <a:ext cx="4585500" cy="191152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5E39D98-3A92-4898-935C-5E3F00B27EBF}"/>
              </a:ext>
            </a:extLst>
          </p:cNvPr>
          <p:cNvSpPr/>
          <p:nvPr/>
        </p:nvSpPr>
        <p:spPr>
          <a:xfrm>
            <a:off x="3740460" y="5541877"/>
            <a:ext cx="515521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8: Circuits for Using a Multimeter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145DE8B-D1B5-4B76-BD74-C5E18E8F761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6212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BACKGROUND INFORMATION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4107" y="2035042"/>
            <a:ext cx="5466579" cy="3917892"/>
          </a:xfrm>
        </p:spPr>
        <p:txBody>
          <a:bodyPr anchor="ctr">
            <a:no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Lt" panose="02000506030000020004" pitchFamily="50" charset="0"/>
              </a:rPr>
              <a:t>VEX Robotics </a:t>
            </a:r>
            <a:r>
              <a:rPr lang="en-US" dirty="0">
                <a:latin typeface="Proxima Nova Rg" panose="02000506030000020004" pitchFamily="2" charset="0"/>
              </a:rPr>
              <a:t>– educational robotics kit used to design interactive robots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C</a:t>
            </a:r>
            <a:r>
              <a:rPr lang="en-US" dirty="0">
                <a:latin typeface="Proxima Nova Rg" panose="02000506030000020004" pitchFamily="2" charset="0"/>
              </a:rPr>
              <a:t>ommonly used to model capabilities of vehicles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Will be used to model sustainable energy vehicle design in Fusion 360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5B0FC37-D800-49B5-81BB-02B9E89FC7FC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10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5E39D98-3A92-4898-935C-5E3F00B27EBF}"/>
              </a:ext>
            </a:extLst>
          </p:cNvPr>
          <p:cNvSpPr/>
          <p:nvPr/>
        </p:nvSpPr>
        <p:spPr>
          <a:xfrm>
            <a:off x="6283634" y="5206627"/>
            <a:ext cx="515521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9: VEX </a:t>
            </a:r>
            <a:r>
              <a:rPr lang="en-US" sz="1600" dirty="0" err="1">
                <a:latin typeface="Proxima Nova Rg" panose="02000506030000020004" pitchFamily="2" charset="0"/>
              </a:rPr>
              <a:t>Clawbot</a:t>
            </a:r>
            <a:r>
              <a:rPr lang="en-US" sz="1600" dirty="0">
                <a:latin typeface="Proxima Nova Rg" panose="02000506030000020004" pitchFamily="2" charset="0"/>
              </a:rPr>
              <a:t> (Left) and VEX Motor (Right)</a:t>
            </a:r>
          </a:p>
          <a:p>
            <a:pPr algn="ctr"/>
            <a:r>
              <a:rPr lang="en-US" sz="1600" dirty="0">
                <a:latin typeface="Proxima Nova Rg" panose="02000506030000020004" pitchFamily="2" charset="0"/>
              </a:rPr>
              <a:t>Courtesy of Robot Mesh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4B7B8B1F-701D-4987-AA75-6BE9183ADA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8814" y="2840252"/>
            <a:ext cx="2507100" cy="2307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close up of a toy&#10;&#10;Description automatically generated">
            <a:extLst>
              <a:ext uri="{FF2B5EF4-FFF2-40B4-BE49-F238E27FC236}">
                <a16:creationId xmlns:a16="http://schemas.microsoft.com/office/drawing/2014/main" id="{F135942E-246A-4203-B683-F26ACAFD52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5308" y="1912649"/>
            <a:ext cx="2564263" cy="256426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357702F-1134-45D7-BD66-F87962CB5E7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6393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MATERIALS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1922" y="1774254"/>
            <a:ext cx="10709139" cy="4137794"/>
          </a:xfrm>
        </p:spPr>
        <p:txBody>
          <a:bodyPr numCol="2" anchor="ctr">
            <a:normAutofit/>
          </a:bodyPr>
          <a:lstStyle/>
          <a:p>
            <a:pPr algn="l">
              <a:lnSpc>
                <a:spcPct val="100000"/>
              </a:lnSpc>
              <a:spcBef>
                <a:spcPct val="20000"/>
              </a:spcBef>
              <a:defRPr/>
            </a:pPr>
            <a:r>
              <a:rPr lang="en-US" altLang="en-US" dirty="0">
                <a:latin typeface="Proxima Nova Rg" panose="02000506030000020004" pitchFamily="2" charset="0"/>
              </a:rPr>
              <a:t>Materials for in-person lab:</a:t>
            </a:r>
          </a:p>
          <a:p>
            <a:pPr marL="342900" indent="-342900" algn="l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latin typeface="Proxima Nova Rg" panose="02000506030000020004" pitchFamily="2" charset="0"/>
              </a:rPr>
              <a:t>Horizon wind-turbine</a:t>
            </a:r>
          </a:p>
          <a:p>
            <a:pPr marL="342900" indent="-342900" algn="l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dirty="0" err="1">
                <a:latin typeface="Proxima Nova Rg" panose="02000506030000020004" pitchFamily="2" charset="0"/>
              </a:rPr>
              <a:t>Sunforce</a:t>
            </a:r>
            <a:r>
              <a:rPr lang="en-US" altLang="en-US" dirty="0">
                <a:latin typeface="Proxima Nova Rg" panose="02000506030000020004" pitchFamily="2" charset="0"/>
              </a:rPr>
              <a:t> 50013 1 W solar battery charger</a:t>
            </a:r>
          </a:p>
          <a:p>
            <a:pPr marL="342900" indent="-342900" algn="l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latin typeface="Proxima Nova Rg" panose="02000506030000020004" pitchFamily="2" charset="0"/>
              </a:rPr>
              <a:t>Adjustable table fan</a:t>
            </a:r>
          </a:p>
          <a:p>
            <a:pPr marL="342900" indent="-342900" algn="l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latin typeface="Proxima Nova Rg" panose="02000506030000020004" pitchFamily="2" charset="0"/>
              </a:rPr>
              <a:t>Heat lamp</a:t>
            </a:r>
          </a:p>
          <a:p>
            <a:pPr marL="342900" indent="-342900" algn="l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latin typeface="Proxima Nova Rg" panose="02000506030000020004" pitchFamily="2" charset="0"/>
              </a:rPr>
              <a:t>3V power supply</a:t>
            </a:r>
          </a:p>
          <a:p>
            <a:pPr marL="342900" indent="-342900" algn="l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latin typeface="Proxima Nova Rg" panose="02000506030000020004" pitchFamily="2" charset="0"/>
              </a:rPr>
              <a:t>Digital multimeter</a:t>
            </a:r>
          </a:p>
          <a:p>
            <a:pPr marL="342900" indent="-342900" algn="l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latin typeface="Proxima Nova Rg" panose="02000506030000020004" pitchFamily="2" charset="0"/>
              </a:rPr>
              <a:t>Music voltmeter</a:t>
            </a:r>
          </a:p>
          <a:p>
            <a:pPr marL="685800" indent="-228600" algn="l">
              <a:lnSpc>
                <a:spcPct val="100000"/>
              </a:lnSpc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latin typeface="Proxima Nova Rg" panose="02000506030000020004" pitchFamily="2" charset="0"/>
              </a:rPr>
              <a:t>9V DC motor</a:t>
            </a:r>
          </a:p>
          <a:p>
            <a:pPr marL="685800" indent="-228600" algn="l">
              <a:lnSpc>
                <a:spcPct val="100000"/>
              </a:lnSpc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latin typeface="Proxima Nova Rg" panose="02000506030000020004" pitchFamily="2" charset="0"/>
              </a:rPr>
              <a:t>1 F 5.5V capacitor</a:t>
            </a:r>
          </a:p>
          <a:p>
            <a:pPr marL="685800" indent="-228600" algn="l">
              <a:lnSpc>
                <a:spcPct val="100000"/>
              </a:lnSpc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latin typeface="Proxima Nova Rg" panose="02000506030000020004" pitchFamily="2" charset="0"/>
              </a:rPr>
              <a:t>3 alligator clip sets</a:t>
            </a:r>
          </a:p>
          <a:p>
            <a:pPr marL="685800" indent="-228600" algn="l">
              <a:lnSpc>
                <a:spcPct val="100000"/>
              </a:lnSpc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latin typeface="Proxima Nova Rg" panose="02000506030000020004" pitchFamily="2" charset="0"/>
              </a:rPr>
              <a:t>Standard LEGO kit</a:t>
            </a:r>
          </a:p>
          <a:p>
            <a:pPr marL="685800" indent="-228600" algn="l">
              <a:lnSpc>
                <a:spcPct val="100000"/>
              </a:lnSpc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latin typeface="Proxima Nova Rg" panose="02000506030000020004" pitchFamily="2" charset="0"/>
              </a:rPr>
              <a:t>LEGO to alligator clip connector</a:t>
            </a:r>
          </a:p>
          <a:p>
            <a:pPr marL="685800" indent="-228600" algn="l">
              <a:lnSpc>
                <a:spcPct val="100000"/>
              </a:lnSpc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latin typeface="Proxima Nova Rg" panose="02000506030000020004" pitchFamily="2" charset="0"/>
              </a:rPr>
              <a:t>Scissors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11</a:t>
            </a: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0706" y="4455587"/>
            <a:ext cx="1519822" cy="1685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827" y="4670838"/>
            <a:ext cx="2085780" cy="1368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3166" y="4774755"/>
            <a:ext cx="2057540" cy="1264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4B1DF50-82FB-473F-A433-9B85D0FDD87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1216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PROCEDURE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12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 txBox="1">
            <a:spLocks/>
          </p:cNvSpPr>
          <p:nvPr/>
        </p:nvSpPr>
        <p:spPr>
          <a:xfrm>
            <a:off x="843990" y="1813502"/>
            <a:ext cx="10504020" cy="42792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spcBef>
                <a:spcPts val="576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b="1" dirty="0">
                <a:latin typeface="Proxima Nova Lt" panose="02000506030000020004" pitchFamily="50" charset="0"/>
              </a:rPr>
              <a:t>Part 1</a:t>
            </a:r>
            <a:r>
              <a:rPr lang="en-US" altLang="en-US" dirty="0">
                <a:latin typeface="Proxima Nova Lt" panose="02000506030000020004" pitchFamily="50" charset="0"/>
              </a:rPr>
              <a:t>: </a:t>
            </a:r>
            <a:r>
              <a:rPr lang="en-US" altLang="en-US" dirty="0">
                <a:latin typeface="Proxima Nova Rg" panose="02000506030000020004" pitchFamily="2" charset="0"/>
              </a:rPr>
              <a:t>Observe various circuits in TinkerCAD</a:t>
            </a:r>
            <a:endParaRPr lang="en-US" altLang="en-US" dirty="0">
              <a:latin typeface="Proxima Nova Lt" panose="02000506030000020004" pitchFamily="50" charset="0"/>
            </a:endParaRPr>
          </a:p>
          <a:p>
            <a:pPr marL="342900" indent="-342900" algn="l">
              <a:spcBef>
                <a:spcPts val="576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latin typeface="Proxima Nova Lt" panose="02000506030000020004" pitchFamily="50" charset="0"/>
              </a:rPr>
              <a:t>Part 2:</a:t>
            </a:r>
            <a:r>
              <a:rPr lang="en-US" altLang="en-US" dirty="0">
                <a:latin typeface="Proxima Nova Rg" panose="02000506030000020004" pitchFamily="2" charset="0"/>
              </a:rPr>
              <a:t> Test the power storage device in TinkerCAD</a:t>
            </a:r>
          </a:p>
          <a:p>
            <a:pPr marL="800100" lvl="1" indent="-342900" algn="l">
              <a:spcBef>
                <a:spcPts val="576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2400" dirty="0">
                <a:latin typeface="Proxima Nova Rg" panose="02000506030000020004" pitchFamily="2" charset="0"/>
              </a:rPr>
              <a:t>Charge a capacitor</a:t>
            </a:r>
          </a:p>
          <a:p>
            <a:pPr marL="342900" indent="-342900" algn="l">
              <a:spcBef>
                <a:spcPts val="576"/>
              </a:spcBef>
              <a:buFont typeface="Arial" panose="020B0604020202020204" pitchFamily="34" charset="0"/>
              <a:buChar char="•"/>
              <a:defRPr/>
            </a:pPr>
            <a:r>
              <a:rPr lang="en-US" b="1" dirty="0">
                <a:latin typeface="Proxima Nova Lt" panose="02000506030000020004" pitchFamily="50" charset="0"/>
              </a:rPr>
              <a:t>Part 3</a:t>
            </a:r>
            <a:r>
              <a:rPr lang="en-US" dirty="0">
                <a:latin typeface="Proxima Nova Lt" panose="02000506030000020004" pitchFamily="50" charset="0"/>
              </a:rPr>
              <a:t>: </a:t>
            </a:r>
            <a:r>
              <a:rPr lang="en-US" altLang="en-US" dirty="0">
                <a:latin typeface="Proxima Nova Rg" panose="02000506030000020004" pitchFamily="2" charset="0"/>
              </a:rPr>
              <a:t>Test the assigned power source in TinkerCAD</a:t>
            </a:r>
          </a:p>
          <a:p>
            <a:pPr marL="800100" lvl="1" indent="-342900" algn="l">
              <a:spcBef>
                <a:spcPts val="576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2400" dirty="0">
                <a:latin typeface="Proxima Nova Rg" panose="02000506030000020004" pitchFamily="2" charset="0"/>
              </a:rPr>
              <a:t>Solar panel (potato)</a:t>
            </a:r>
          </a:p>
          <a:p>
            <a:pPr marL="800100" lvl="1" indent="-342900" algn="l">
              <a:spcBef>
                <a:spcPts val="576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2400" dirty="0">
                <a:latin typeface="Proxima Nova Rg" panose="02000506030000020004" pitchFamily="2" charset="0"/>
              </a:rPr>
              <a:t>Wind turbine (lemon)</a:t>
            </a:r>
          </a:p>
          <a:p>
            <a:pPr marL="342900" indent="-342900" algn="l">
              <a:spcBef>
                <a:spcPts val="576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b="1" dirty="0">
                <a:latin typeface="Proxima Nova Lt" panose="02000506030000020004" pitchFamily="50" charset="0"/>
              </a:rPr>
              <a:t>Part 4</a:t>
            </a:r>
            <a:r>
              <a:rPr lang="en-US" altLang="en-US" dirty="0">
                <a:latin typeface="Proxima Nova Lt" panose="02000506030000020004" pitchFamily="50" charset="0"/>
              </a:rPr>
              <a:t>:</a:t>
            </a:r>
            <a:r>
              <a:rPr lang="en-US" altLang="en-US" dirty="0">
                <a:latin typeface="Proxima Nova Rg" panose="02000506030000020004" pitchFamily="2" charset="0"/>
              </a:rPr>
              <a:t> Design a sustainable energy vehicle using the power source of choice in Fusion 360 and enter in competition</a:t>
            </a:r>
          </a:p>
          <a:p>
            <a:pPr marL="800100" lvl="1" indent="-342900" algn="l">
              <a:spcBef>
                <a:spcPts val="576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2400" dirty="0" smtClean="0">
                <a:latin typeface="Proxima Nova Rg" panose="02000506030000020004" pitchFamily="2" charset="0"/>
              </a:rPr>
              <a:t>The </a:t>
            </a:r>
            <a:r>
              <a:rPr lang="en-US" altLang="en-US" sz="2400" dirty="0">
                <a:latin typeface="Proxima Nova Rg" panose="02000506030000020004" pitchFamily="2" charset="0"/>
              </a:rPr>
              <a:t>team with the best design for the sustainable energy vehicle will win the competition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3D11F26-97B1-49B1-8660-4C5A01EEA75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5967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COMPETITION RULES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Subtitle 2">
                <a:extLst>
                  <a:ext uri="{FF2B5EF4-FFF2-40B4-BE49-F238E27FC236}">
                    <a16:creationId xmlns:a16="http://schemas.microsoft.com/office/drawing/2014/main" id="{5CCE3B30-923C-4344-A43D-814F7C6CF015}"/>
                  </a:ext>
                </a:extLst>
              </p:cNvPr>
              <p:cNvSpPr>
                <a:spLocks noGrp="1"/>
              </p:cNvSpPr>
              <p:nvPr>
                <p:ph type="subTitle" idx="1"/>
              </p:nvPr>
            </p:nvSpPr>
            <p:spPr>
              <a:xfrm>
                <a:off x="564107" y="1933649"/>
                <a:ext cx="11063786" cy="3917892"/>
              </a:xfrm>
            </p:spPr>
            <p:txBody>
              <a:bodyPr anchor="ctr">
                <a:normAutofit/>
              </a:bodyPr>
              <a:lstStyle/>
              <a:p>
                <a:pPr marL="457200" indent="-457200" algn="l">
                  <a:lnSpc>
                    <a:spcPct val="120000"/>
                  </a:lnSpc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latin typeface="Proxima Nova Rg" panose="02000506030000020004" pitchFamily="2" charset="0"/>
                  </a:rPr>
                  <a:t>Competition is judged by the competition </a:t>
                </a:r>
                <a:r>
                  <a:rPr lang="en-US" dirty="0">
                    <a:latin typeface="Proxima Nova Rg" panose="02000506030000020004" pitchFamily="2" charset="0"/>
                  </a:rPr>
                  <a:t>ratio </a:t>
                </a:r>
                <a:r>
                  <a:rPr lang="en-US" dirty="0" smtClean="0">
                    <a:latin typeface="Proxima Nova Rg" panose="02000506030000020004" pitchFamily="2" charset="0"/>
                  </a:rPr>
                  <a:t>(CR</a:t>
                </a:r>
                <a:r>
                  <a:rPr lang="en-US" dirty="0">
                    <a:latin typeface="Proxima Nova Rg" panose="02000506030000020004" pitchFamily="2" charset="0"/>
                  </a:rPr>
                  <a:t>):</a:t>
                </a:r>
              </a:p>
              <a:p>
                <a:pPr algn="l">
                  <a:lnSpc>
                    <a:spcPct val="120000"/>
                  </a:lnSpc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n-US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𝑖𝑠𝑡𝑎𝑛𝑐𝑒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[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𝑓𝑡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]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1 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d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𝑖𝑚𝑒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]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100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𝑜𝑠𝑡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[$]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𝐷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𝑖𝑠𝑡𝑎𝑛𝑐𝑒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𝑓𝑡</m:t>
                          </m:r>
                        </m:e>
                      </m:d>
                    </m:oMath>
                  </m:oMathPara>
                </a14:m>
                <a:endParaRPr lang="en-US" altLang="en-US" dirty="0">
                  <a:latin typeface="Proxima Nova Rg" panose="02000506030000020004" pitchFamily="2" charset="0"/>
                </a:endParaRPr>
              </a:p>
              <a:p>
                <a:pPr marL="457200" indent="-457200" algn="l">
                  <a:lnSpc>
                    <a:spcPct val="120000"/>
                  </a:lnSpc>
                  <a:spcBef>
                    <a:spcPct val="20000"/>
                  </a:spcBef>
                  <a:buFont typeface="Arial" panose="020B0604020202020204" pitchFamily="34" charset="0"/>
                  <a:buChar char="•"/>
                </a:pPr>
                <a:r>
                  <a:rPr lang="en-US" altLang="en-US" dirty="0">
                    <a:latin typeface="Proxima Nova Rg" panose="02000506030000020004" pitchFamily="2" charset="0"/>
                  </a:rPr>
                  <a:t>The sustainable energy vehicle must be designed to carry the power source (i.e. capacitors)</a:t>
                </a:r>
              </a:p>
            </p:txBody>
          </p:sp>
        </mc:Choice>
        <mc:Fallback xmlns="">
          <p:sp>
            <p:nvSpPr>
              <p:cNvPr id="3" name="Subtitle 2">
                <a:extLst>
                  <a:ext uri="{FF2B5EF4-FFF2-40B4-BE49-F238E27FC236}">
                    <a16:creationId xmlns:a16="http://schemas.microsoft.com/office/drawing/2014/main" id="{5CCE3B30-923C-4344-A43D-814F7C6CF01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1"/>
              </p:nvPr>
            </p:nvSpPr>
            <p:spPr>
              <a:xfrm>
                <a:off x="564107" y="1933649"/>
                <a:ext cx="11063786" cy="3917892"/>
              </a:xfrm>
              <a:blipFill>
                <a:blip r:embed="rId2"/>
                <a:stretch>
                  <a:fillRect l="-7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13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FFF5C5B-6B75-4923-9FA8-20012F78006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2343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COMPETITION RULES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14</a:t>
            </a:r>
          </a:p>
        </p:txBody>
      </p:sp>
      <p:graphicFrame>
        <p:nvGraphicFramePr>
          <p:cNvPr id="10" name="Table 4">
            <a:extLst>
              <a:ext uri="{FF2B5EF4-FFF2-40B4-BE49-F238E27FC236}">
                <a16:creationId xmlns:a16="http://schemas.microsoft.com/office/drawing/2014/main" id="{5D9B185D-348B-4834-B403-B847CF3DFB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6858951"/>
              </p:ext>
            </p:extLst>
          </p:nvPr>
        </p:nvGraphicFramePr>
        <p:xfrm>
          <a:off x="2151017" y="2779890"/>
          <a:ext cx="7889966" cy="2377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58491">
                  <a:extLst>
                    <a:ext uri="{9D8B030D-6E8A-4147-A177-3AD203B41FA5}">
                      <a16:colId xmlns:a16="http://schemas.microsoft.com/office/drawing/2014/main" val="1276653309"/>
                    </a:ext>
                  </a:extLst>
                </a:gridCol>
                <a:gridCol w="1750423">
                  <a:extLst>
                    <a:ext uri="{9D8B030D-6E8A-4147-A177-3AD203B41FA5}">
                      <a16:colId xmlns:a16="http://schemas.microsoft.com/office/drawing/2014/main" val="1982894277"/>
                    </a:ext>
                  </a:extLst>
                </a:gridCol>
                <a:gridCol w="1881052">
                  <a:extLst>
                    <a:ext uri="{9D8B030D-6E8A-4147-A177-3AD203B41FA5}">
                      <a16:colId xmlns:a16="http://schemas.microsoft.com/office/drawing/2014/main" val="3253040713"/>
                    </a:ext>
                  </a:extLst>
                </a:gridCol>
              </a:tblGrid>
              <a:tr h="317031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Proxima Nova Lt" panose="02000506030000020004" pitchFamily="50" charset="0"/>
                        </a:rPr>
                        <a:t>Material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Proxima Nova Lt" panose="02000506030000020004" pitchFamily="50" charset="0"/>
                        </a:rPr>
                        <a:t>Unit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Proxima Nova Lt" panose="02000506030000020004" pitchFamily="50" charset="0"/>
                        </a:rPr>
                        <a:t>Cost Per Unit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45293397"/>
                  </a:ext>
                </a:extLst>
              </a:tr>
              <a:tr h="317031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effectLst/>
                          <a:latin typeface="Proxima Nova Rg" panose="02000506030000020004" pitchFamily="2" charset="0"/>
                        </a:rPr>
                        <a:t>Horizon Wind Turbine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effectLst/>
                          <a:latin typeface="Proxima Nova Rg" panose="02000506030000020004" pitchFamily="2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effectLst/>
                          <a:latin typeface="Proxima Nova Rg" panose="02000506030000020004" pitchFamily="2" charset="0"/>
                        </a:rPr>
                        <a:t>$7.50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88285993"/>
                  </a:ext>
                </a:extLst>
              </a:tr>
              <a:tr h="317031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effectLst/>
                          <a:latin typeface="Proxima Nova Rg" panose="02000506030000020004" pitchFamily="2" charset="0"/>
                        </a:rPr>
                        <a:t>Solar Panel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effectLst/>
                          <a:latin typeface="Proxima Nova Rg" panose="02000506030000020004" pitchFamily="2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effectLst/>
                          <a:latin typeface="Proxima Nova Rg" panose="02000506030000020004" pitchFamily="2" charset="0"/>
                        </a:rPr>
                        <a:t>$10.00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34585964"/>
                  </a:ext>
                </a:extLst>
              </a:tr>
              <a:tr h="317031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effectLst/>
                          <a:latin typeface="Proxima Nova Rg" panose="02000506030000020004" pitchFamily="2" charset="0"/>
                        </a:rPr>
                        <a:t>1 F 5.5V Capacitor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effectLst/>
                          <a:latin typeface="Proxima Nova Rg" panose="02000506030000020004" pitchFamily="2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effectLst/>
                          <a:latin typeface="Proxima Nova Rg" panose="02000506030000020004" pitchFamily="2" charset="0"/>
                        </a:rPr>
                        <a:t>$3.00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4981329"/>
                  </a:ext>
                </a:extLst>
              </a:tr>
              <a:tr h="394642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effectLst/>
                          <a:latin typeface="Proxima Nova Rg" panose="02000506030000020004" pitchFamily="2" charset="0"/>
                        </a:rPr>
                        <a:t>VEX Kit (Limit One Per Design)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effectLst/>
                          <a:latin typeface="Proxima Nova Rg" panose="02000506030000020004" pitchFamily="2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effectLst/>
                          <a:latin typeface="Proxima Nova Rg" panose="02000506030000020004" pitchFamily="2" charset="0"/>
                        </a:rPr>
                        <a:t>$0.00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8781692"/>
                  </a:ext>
                </a:extLst>
              </a:tr>
              <a:tr h="317031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effectLst/>
                          <a:latin typeface="Proxima Nova Rg" panose="02000506030000020004" pitchFamily="2" charset="0"/>
                        </a:rPr>
                        <a:t>Wires</a:t>
                      </a:r>
                      <a:endParaRPr lang="en-US" sz="2000" dirty="0">
                        <a:effectLst/>
                        <a:latin typeface="Proxima Nova Rg" panose="02000506030000020004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effectLst/>
                          <a:latin typeface="Proxima Nova Rg" panose="02000506030000020004" pitchFamily="2" charset="0"/>
                        </a:rPr>
                        <a:t>1 pair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effectLst/>
                          <a:latin typeface="Proxima Nova Rg" panose="02000506030000020004" pitchFamily="2" charset="0"/>
                        </a:rPr>
                        <a:t>$</a:t>
                      </a:r>
                      <a:r>
                        <a:rPr lang="en-US" sz="2000" smtClean="0">
                          <a:effectLst/>
                          <a:latin typeface="Proxima Nova Rg" panose="02000506030000020004" pitchFamily="2" charset="0"/>
                        </a:rPr>
                        <a:t>0.50</a:t>
                      </a:r>
                      <a:endParaRPr lang="en-US" sz="2000" dirty="0">
                        <a:effectLst/>
                        <a:latin typeface="Proxima Nova Rg" panose="02000506030000020004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03767459"/>
                  </a:ext>
                </a:extLst>
              </a:tr>
            </a:tbl>
          </a:graphicData>
        </a:graphic>
      </p:graphicFrame>
      <p:sp>
        <p:nvSpPr>
          <p:cNvPr id="16" name="Rectangle 15">
            <a:extLst>
              <a:ext uri="{FF2B5EF4-FFF2-40B4-BE49-F238E27FC236}">
                <a16:creationId xmlns:a16="http://schemas.microsoft.com/office/drawing/2014/main" id="{031BE959-2394-45C5-8E82-40822113FB78}"/>
              </a:ext>
            </a:extLst>
          </p:cNvPr>
          <p:cNvSpPr/>
          <p:nvPr/>
        </p:nvSpPr>
        <p:spPr>
          <a:xfrm>
            <a:off x="2151017" y="2427688"/>
            <a:ext cx="788996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Table 1: Cost List for Competition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5B63393-AE07-47EC-A987-68A9BD06CB1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0913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ASSIGNMENT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15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 txBox="1">
            <a:spLocks/>
          </p:cNvSpPr>
          <p:nvPr/>
        </p:nvSpPr>
        <p:spPr>
          <a:xfrm>
            <a:off x="564107" y="1774254"/>
            <a:ext cx="11063786" cy="43480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Lt" panose="02000506030000020004" pitchFamily="50" charset="0"/>
              </a:rPr>
              <a:t>Team lab report: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Answer discussion questions in manual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Include picture and explanation of vehicle design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Include spreadsheet with power source data and competition results</a:t>
            </a:r>
          </a:p>
          <a:p>
            <a:pPr marL="1257300" lvl="2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Address how measurements from power sources impacted the design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Due at 11:59 PM the night before Lab 11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Lt" panose="02000506030000020004" pitchFamily="50" charset="0"/>
              </a:rPr>
              <a:t>Team presentation: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Address discussion points in manual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Include cost of vehicle design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FFC6CA5-BB36-4592-984D-83C8E560227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9902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CLOSING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16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 txBox="1">
            <a:spLocks/>
          </p:cNvSpPr>
          <p:nvPr/>
        </p:nvSpPr>
        <p:spPr>
          <a:xfrm>
            <a:off x="564107" y="1431089"/>
            <a:ext cx="11063786" cy="43480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endParaRPr lang="en-US" dirty="0">
              <a:latin typeface="Proxima Nova Lt" panose="02000506030000020004" charset="0"/>
            </a:endParaRPr>
          </a:p>
          <a:p>
            <a:pPr marL="342900" indent="-34290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Proxima Nova Lt" panose="02000506030000020004" pitchFamily="50" charset="0"/>
              </a:rPr>
              <a:t>Measure current in series and voltage in parallel</a:t>
            </a:r>
          </a:p>
          <a:p>
            <a:pPr marL="342900" indent="-34290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en-US" dirty="0">
                <a:latin typeface="Proxima Nova Rg" panose="02000506030000020004" pitchFamily="2" charset="0"/>
              </a:rPr>
              <a:t>Submit all work electronically</a:t>
            </a:r>
          </a:p>
          <a:p>
            <a:pPr marL="342900" indent="-34290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en-US" dirty="0">
                <a:latin typeface="Proxima Nova Rg" panose="02000506030000020004" pitchFamily="2" charset="0"/>
              </a:rPr>
              <a:t>Take pictures of the vehicle design</a:t>
            </a:r>
          </a:p>
          <a:p>
            <a:pPr marL="342900" indent="-34290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en-US" dirty="0">
                <a:latin typeface="Proxima Nova Rg" panose="02000506030000020004" pitchFamily="2" charset="0"/>
              </a:rPr>
              <a:t>Explain the choice of the power source (solar panel or wind turbine) in the vehicle design in the team lab report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61A3FB0-30AB-42EE-922E-D790D651049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8229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2629" y="2834643"/>
            <a:ext cx="10406742" cy="923519"/>
          </a:xfrm>
        </p:spPr>
        <p:txBody>
          <a:bodyPr>
            <a:normAutofit/>
          </a:bodyPr>
          <a:lstStyle/>
          <a:p>
            <a:r>
              <a:rPr lang="en-US" dirty="0">
                <a:latin typeface="Gotham Medium" panose="02000603030000020004" pitchFamily="2" charset="0"/>
              </a:rPr>
              <a:t>QUESTIONS?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669971" y="3989354"/>
            <a:ext cx="2852058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3B25545-6A6C-41A7-B1AE-6AA96BED3FA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0920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37731" y="1109303"/>
            <a:ext cx="8889242" cy="965147"/>
          </a:xfrm>
        </p:spPr>
        <p:txBody>
          <a:bodyPr>
            <a:normAutofit/>
          </a:bodyPr>
          <a:lstStyle/>
          <a:p>
            <a:pPr algn="l"/>
            <a:r>
              <a:rPr lang="en-US" sz="5400" dirty="0">
                <a:latin typeface="Gotham Medium" panose="02000603030000020004" pitchFamily="2" charset="0"/>
              </a:rPr>
              <a:t>OVERVIEW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92073" y="2192373"/>
            <a:ext cx="9435151" cy="3556324"/>
          </a:xfrm>
        </p:spPr>
        <p:txBody>
          <a:bodyPr anchor="ctr"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Objective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Background Information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Materials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Procedure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Assignment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Closing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931362" y="2808514"/>
            <a:ext cx="0" cy="2291443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345B15D-E77C-4394-A1CC-D56B8E5EDE47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</a:t>
            </a:r>
          </a:p>
        </p:txBody>
      </p:sp>
      <p:pic>
        <p:nvPicPr>
          <p:cNvPr id="6" name="Picture 5" descr="A view of a city&#10;&#10;Description automatically generated">
            <a:extLst>
              <a:ext uri="{FF2B5EF4-FFF2-40B4-BE49-F238E27FC236}">
                <a16:creationId xmlns:a16="http://schemas.microsoft.com/office/drawing/2014/main" id="{6762FE1A-52F3-4E31-B5D2-57362A0016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4517" y="2369223"/>
            <a:ext cx="4302707" cy="286130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3185F0B-E503-4F99-930A-E8B523AE9D60}"/>
              </a:ext>
            </a:extLst>
          </p:cNvPr>
          <p:cNvSpPr/>
          <p:nvPr/>
        </p:nvSpPr>
        <p:spPr>
          <a:xfrm>
            <a:off x="6524517" y="5230341"/>
            <a:ext cx="430270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1: Renewable Energy Sources </a:t>
            </a:r>
            <a:br>
              <a:rPr lang="en-US" sz="1600" dirty="0">
                <a:latin typeface="Proxima Nova Rg" panose="02000506030000020004" pitchFamily="2" charset="0"/>
              </a:rPr>
            </a:br>
            <a:r>
              <a:rPr lang="en-US" sz="1600" dirty="0">
                <a:latin typeface="Proxima Nova Rg" panose="02000506030000020004" pitchFamily="2" charset="0"/>
              </a:rPr>
              <a:t>Courtesy of Physics World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0661B06-AAB8-4841-AF8E-5C4DAD7E874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7452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OBJECTIVE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9994" y="2035042"/>
            <a:ext cx="10581564" cy="3917892"/>
          </a:xfrm>
        </p:spPr>
        <p:txBody>
          <a:bodyPr anchor="ctr"/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en-US" dirty="0">
                <a:latin typeface="Proxima Nova Rg" panose="02000506030000020004" pitchFamily="2" charset="0"/>
              </a:rPr>
              <a:t>To evaluate energy storage devices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en-US" dirty="0">
                <a:latin typeface="Proxima Nova Rg" panose="02000506030000020004" pitchFamily="2" charset="0"/>
              </a:rPr>
              <a:t>To evaluate different sources of renewable energy</a:t>
            </a:r>
          </a:p>
          <a:p>
            <a:pPr marL="342900" indent="-342900" algn="l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dirty="0">
                <a:latin typeface="Proxima Nova Rg" panose="02000506030000020004" pitchFamily="2" charset="0"/>
              </a:rPr>
              <a:t>To design a sustainable energy vehicle to enter in a competition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2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C83BCD8-F608-4240-9728-9A5530499DC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3784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BACKGROUND INFORMATION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4107" y="1774254"/>
            <a:ext cx="11063786" cy="3917892"/>
          </a:xfrm>
        </p:spPr>
        <p:txBody>
          <a:bodyPr anchor="t">
            <a:norm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Lt" panose="02000506030000020004" pitchFamily="50" charset="0"/>
              </a:rPr>
              <a:t>Renewable energy</a:t>
            </a:r>
            <a:r>
              <a:rPr lang="en-US" dirty="0">
                <a:latin typeface="Proxima Nova Rg" panose="02000506030000020004" pitchFamily="2" charset="0"/>
              </a:rPr>
              <a:t> – energy harnessed from naturally replenished resources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9228AFC-7918-4F01-8A92-F1D0C162F9B8}"/>
              </a:ext>
            </a:extLst>
          </p:cNvPr>
          <p:cNvSpPr/>
          <p:nvPr/>
        </p:nvSpPr>
        <p:spPr>
          <a:xfrm>
            <a:off x="3518393" y="5503580"/>
            <a:ext cx="515521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2: Renewable vs. Non-Renewable Energy Sources Courtesy of Solar Schools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5B0FC37-D800-49B5-81BB-02B9E89FC7FC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3</a:t>
            </a:r>
          </a:p>
        </p:txBody>
      </p:sp>
      <p:pic>
        <p:nvPicPr>
          <p:cNvPr id="5" name="Picture 4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2BB9F6C1-192B-4F33-BDA9-D201D3C7E9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8040" y="2461905"/>
            <a:ext cx="5455920" cy="30416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A180A7E-860C-4219-8EA1-182F28917CD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1692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BACKGROUND INFORMATION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4107" y="1969228"/>
            <a:ext cx="5878024" cy="3917892"/>
          </a:xfrm>
        </p:spPr>
        <p:txBody>
          <a:bodyPr anchor="ctr">
            <a:norm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Lt" panose="02000506030000020004" pitchFamily="50" charset="0"/>
              </a:rPr>
              <a:t>Solar panels </a:t>
            </a:r>
            <a:r>
              <a:rPr lang="en-US" dirty="0">
                <a:latin typeface="Proxima Nova Rg" panose="02000506030000020004" pitchFamily="2" charset="0"/>
              </a:rPr>
              <a:t>– convert sunlight to electrical energy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Incident sunlight excites electrons to </a:t>
            </a:r>
            <a:br>
              <a:rPr lang="en-US" sz="2400" dirty="0">
                <a:latin typeface="Proxima Nova Rg" panose="02000506030000020004" pitchFamily="2" charset="0"/>
              </a:rPr>
            </a:br>
            <a:r>
              <a:rPr lang="en-US" sz="2400" dirty="0">
                <a:latin typeface="Proxima Nova Rg" panose="02000506030000020004" pitchFamily="2" charset="0"/>
              </a:rPr>
              <a:t>next energy level, emitting energy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Usually made of silicon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Represented by a potato on TinkerCAD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9228AFC-7918-4F01-8A92-F1D0C162F9B8}"/>
              </a:ext>
            </a:extLst>
          </p:cNvPr>
          <p:cNvSpPr/>
          <p:nvPr/>
        </p:nvSpPr>
        <p:spPr>
          <a:xfrm>
            <a:off x="6260951" y="5346643"/>
            <a:ext cx="515521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3: How Solar Panels Work</a:t>
            </a:r>
            <a:br>
              <a:rPr lang="en-US" sz="1600" dirty="0">
                <a:latin typeface="Proxima Nova Rg" panose="02000506030000020004" pitchFamily="2" charset="0"/>
              </a:rPr>
            </a:br>
            <a:r>
              <a:rPr lang="en-US" sz="1600" dirty="0">
                <a:latin typeface="Proxima Nova Rg" panose="02000506030000020004" pitchFamily="2" charset="0"/>
              </a:rPr>
              <a:t>Courtesy of Good Energy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5B0FC37-D800-49B5-81BB-02B9E89FC7FC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4</a:t>
            </a:r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1C492AE1-E2C4-4926-89AA-A73D01C14E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5194" y="1909865"/>
            <a:ext cx="4766729" cy="341863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8D9F93D-7649-4A88-B748-CB7840517E1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1817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BACKGROUND INFORMATION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4107" y="2035042"/>
            <a:ext cx="6130574" cy="3917892"/>
          </a:xfrm>
        </p:spPr>
        <p:txBody>
          <a:bodyPr anchor="ctr">
            <a:no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Lt" panose="02000506030000020004" pitchFamily="50" charset="0"/>
              </a:rPr>
              <a:t>Wind turbine – </a:t>
            </a:r>
            <a:r>
              <a:rPr lang="en-US" dirty="0">
                <a:latin typeface="Proxima Nova Rg" panose="02000506030000020004" pitchFamily="2" charset="0"/>
              </a:rPr>
              <a:t>converts wind energy to electrical energy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Wind causes pressure difference on turbine blades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Utilizes gear ratios to power generator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Represented by a lemon on TinkerCAD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9228AFC-7918-4F01-8A92-F1D0C162F9B8}"/>
              </a:ext>
            </a:extLst>
          </p:cNvPr>
          <p:cNvSpPr/>
          <p:nvPr/>
        </p:nvSpPr>
        <p:spPr>
          <a:xfrm>
            <a:off x="6472680" y="5401735"/>
            <a:ext cx="515521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4: How Wind Turbines Work</a:t>
            </a:r>
          </a:p>
          <a:p>
            <a:pPr algn="ctr"/>
            <a:r>
              <a:rPr lang="en-US" sz="1600" dirty="0">
                <a:latin typeface="Proxima Nova Rg" panose="02000506030000020004" pitchFamily="2" charset="0"/>
              </a:rPr>
              <a:t>Courtesy of Tech-Addict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5B0FC37-D800-49B5-81BB-02B9E89FC7FC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5</a:t>
            </a:r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31591A93-5CB0-4AF3-AB04-2EF2F9DF681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1" t="1439" r="970" b="1606"/>
          <a:stretch/>
        </p:blipFill>
        <p:spPr>
          <a:xfrm>
            <a:off x="7080069" y="2241716"/>
            <a:ext cx="3910821" cy="317108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BC92DA1-3C7B-404E-A563-72700C55F8E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2895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BACKGROUND INFORMATION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45481" y="2035042"/>
            <a:ext cx="5673856" cy="3917892"/>
          </a:xfrm>
        </p:spPr>
        <p:txBody>
          <a:bodyPr anchor="ctr">
            <a:no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Lt" panose="02000506030000020004" pitchFamily="50" charset="0"/>
              </a:rPr>
              <a:t>Capacitor </a:t>
            </a:r>
            <a:r>
              <a:rPr lang="en-US" dirty="0">
                <a:latin typeface="Proxima Nova Rg" panose="02000506030000020004" pitchFamily="2" charset="0"/>
              </a:rPr>
              <a:t>– stores charge temporarily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Are polarized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Charged logarithmically (initially charges very fast but rate of charging slows down)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14929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9228AFC-7918-4F01-8A92-F1D0C162F9B8}"/>
              </a:ext>
            </a:extLst>
          </p:cNvPr>
          <p:cNvSpPr/>
          <p:nvPr/>
        </p:nvSpPr>
        <p:spPr>
          <a:xfrm>
            <a:off x="572663" y="5338409"/>
            <a:ext cx="515521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5: Polarized Leads of 1 Farad Capacitor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5B0FC37-D800-49B5-81BB-02B9E89FC7FC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6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C6E3BD3-F570-4C59-8303-1EAA50B9E827}"/>
              </a:ext>
            </a:extLst>
          </p:cNvPr>
          <p:cNvGrpSpPr/>
          <p:nvPr/>
        </p:nvGrpSpPr>
        <p:grpSpPr>
          <a:xfrm>
            <a:off x="962793" y="2582753"/>
            <a:ext cx="4374955" cy="2744091"/>
            <a:chOff x="988919" y="2412936"/>
            <a:chExt cx="4374955" cy="2744091"/>
          </a:xfrm>
        </p:grpSpPr>
        <p:graphicFrame>
          <p:nvGraphicFramePr>
            <p:cNvPr id="14" name="Object 8">
              <a:extLst>
                <a:ext uri="{FF2B5EF4-FFF2-40B4-BE49-F238E27FC236}">
                  <a16:creationId xmlns:a16="http://schemas.microsoft.com/office/drawing/2014/main" id="{9F565181-02DE-4F20-A718-D7B59FD1537A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284294735"/>
                </p:ext>
              </p:extLst>
            </p:nvPr>
          </p:nvGraphicFramePr>
          <p:xfrm>
            <a:off x="988919" y="2412936"/>
            <a:ext cx="4374955" cy="274409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90" name="Bitmap Image" r:id="rId4" imgW="6095238" imgH="4571429" progId="Paint.Picture">
                    <p:embed/>
                  </p:oleObj>
                </mc:Choice>
                <mc:Fallback>
                  <p:oleObj name="Bitmap Image" r:id="rId4" imgW="6095238" imgH="4571429" progId="Paint.Picture">
                    <p:embed/>
                    <p:pic>
                      <p:nvPicPr>
                        <p:cNvPr id="14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88919" y="2412936"/>
                          <a:ext cx="4374955" cy="274409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6" name="Line 10">
              <a:extLst>
                <a:ext uri="{FF2B5EF4-FFF2-40B4-BE49-F238E27FC236}">
                  <a16:creationId xmlns:a16="http://schemas.microsoft.com/office/drawing/2014/main" id="{A4E13E3E-9E42-4741-9D05-1343B9C326C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747494" y="3350619"/>
              <a:ext cx="1233064" cy="1048031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Line 13">
              <a:extLst>
                <a:ext uri="{FF2B5EF4-FFF2-40B4-BE49-F238E27FC236}">
                  <a16:creationId xmlns:a16="http://schemas.microsoft.com/office/drawing/2014/main" id="{07019B60-7563-45DD-B0EC-9A6051BC3B5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471053" y="3415935"/>
              <a:ext cx="970317" cy="982714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 Box 11">
              <a:extLst>
                <a:ext uri="{FF2B5EF4-FFF2-40B4-BE49-F238E27FC236}">
                  <a16:creationId xmlns:a16="http://schemas.microsoft.com/office/drawing/2014/main" id="{2452ED36-5904-491C-9589-BFA8530659A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8228" y="4398651"/>
              <a:ext cx="1290725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342900" indent="-3429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dirty="0">
                  <a:solidFill>
                    <a:schemeClr val="bg1"/>
                  </a:solidFill>
                  <a:latin typeface="Proxima Nova Lt" panose="02000506030000020004" pitchFamily="50" charset="0"/>
                  <a:cs typeface="Tahoma" panose="020B0604030504040204" pitchFamily="34" charset="0"/>
                </a:rPr>
                <a:t>Positive</a:t>
              </a:r>
            </a:p>
          </p:txBody>
        </p:sp>
        <p:sp>
          <p:nvSpPr>
            <p:cNvPr id="19" name="Text Box 14">
              <a:extLst>
                <a:ext uri="{FF2B5EF4-FFF2-40B4-BE49-F238E27FC236}">
                  <a16:creationId xmlns:a16="http://schemas.microsoft.com/office/drawing/2014/main" id="{1ED9F4E7-3213-4C4F-892F-FDE9D909F1E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84118" y="4373731"/>
              <a:ext cx="1771917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342900" indent="-3429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dirty="0">
                  <a:solidFill>
                    <a:schemeClr val="bg1"/>
                  </a:solidFill>
                  <a:latin typeface="Proxima Nova Lt" panose="02000506030000020004" pitchFamily="50" charset="0"/>
                  <a:cs typeface="Tahoma" panose="020B0604030504040204" pitchFamily="34" charset="0"/>
                </a:rPr>
                <a:t>Negative</a:t>
              </a: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8BBB1B0F-524D-4A38-B88F-0C19D9425EC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6425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BACKGROUND INFORMATION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4583" y="2035042"/>
            <a:ext cx="10702834" cy="3917892"/>
          </a:xfrm>
        </p:spPr>
        <p:txBody>
          <a:bodyPr anchor="ctr">
            <a:no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Lt" panose="02000506030000020004" pitchFamily="50" charset="0"/>
              </a:rPr>
              <a:t>Symbols for common electrical components:</a:t>
            </a:r>
            <a:br>
              <a:rPr lang="en-US" dirty="0">
                <a:latin typeface="Proxima Nova Lt" panose="02000506030000020004" pitchFamily="50" charset="0"/>
              </a:rPr>
            </a:br>
            <a:endParaRPr lang="en-US" dirty="0">
              <a:latin typeface="Proxima Nova Lt" panose="02000506030000020004" pitchFamily="50" charset="0"/>
            </a:endParaRPr>
          </a:p>
          <a:p>
            <a:pPr marL="800100" lvl="1" indent="-34290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Battery</a:t>
            </a:r>
          </a:p>
          <a:p>
            <a:pPr marL="800100" lvl="1" indent="-34290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Capacitor</a:t>
            </a:r>
          </a:p>
          <a:p>
            <a:pPr marL="800100" lvl="1" indent="-34290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DC source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5088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5B0FC37-D800-49B5-81BB-02B9E89FC7FC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7</a:t>
            </a:r>
          </a:p>
        </p:txBody>
      </p:sp>
      <p:pic>
        <p:nvPicPr>
          <p:cNvPr id="6" name="Picture 5" descr="A picture containing clock&#10;&#10;Description automatically generated">
            <a:extLst>
              <a:ext uri="{FF2B5EF4-FFF2-40B4-BE49-F238E27FC236}">
                <a16:creationId xmlns:a16="http://schemas.microsoft.com/office/drawing/2014/main" id="{A4A41C0C-7897-4B20-BA6C-2D604ECD8C2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907"/>
          <a:stretch/>
        </p:blipFill>
        <p:spPr>
          <a:xfrm>
            <a:off x="2669683" y="3409695"/>
            <a:ext cx="752580" cy="780238"/>
          </a:xfrm>
          <a:prstGeom prst="rect">
            <a:avLst/>
          </a:prstGeom>
        </p:spPr>
      </p:pic>
      <p:pic>
        <p:nvPicPr>
          <p:cNvPr id="15" name="Picture 14" descr="A picture containing clock&#10;&#10;Description automatically generated">
            <a:extLst>
              <a:ext uri="{FF2B5EF4-FFF2-40B4-BE49-F238E27FC236}">
                <a16:creationId xmlns:a16="http://schemas.microsoft.com/office/drawing/2014/main" id="{85E0BE4D-3967-44AB-B3D6-8474D7F06D4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43" b="22801"/>
          <a:stretch/>
        </p:blipFill>
        <p:spPr>
          <a:xfrm>
            <a:off x="3201202" y="4270141"/>
            <a:ext cx="1224467" cy="615369"/>
          </a:xfrm>
          <a:prstGeom prst="rect">
            <a:avLst/>
          </a:prstGeom>
        </p:spPr>
      </p:pic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:a16="http://schemas.microsoft.com/office/drawing/2014/main" id="{76907C19-32D4-4723-9C2A-7F7DE383963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9761" y="4903309"/>
            <a:ext cx="930663" cy="930663"/>
          </a:xfrm>
          <a:prstGeom prst="rect">
            <a:avLst/>
          </a:prstGeom>
        </p:spPr>
      </p:pic>
      <p:sp>
        <p:nvSpPr>
          <p:cNvPr id="22" name="Subtitle 2">
            <a:extLst>
              <a:ext uri="{FF2B5EF4-FFF2-40B4-BE49-F238E27FC236}">
                <a16:creationId xmlns:a16="http://schemas.microsoft.com/office/drawing/2014/main" id="{C99FE5F5-75CA-49BF-9E69-1D63D000D937}"/>
              </a:ext>
            </a:extLst>
          </p:cNvPr>
          <p:cNvSpPr txBox="1">
            <a:spLocks/>
          </p:cNvSpPr>
          <p:nvPr/>
        </p:nvSpPr>
        <p:spPr>
          <a:xfrm>
            <a:off x="6096000" y="2270176"/>
            <a:ext cx="5351417" cy="39178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00100" lvl="1" indent="-34290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Voltmeter</a:t>
            </a:r>
          </a:p>
          <a:p>
            <a:pPr marL="800100" lvl="1" indent="-34290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Ammeter</a:t>
            </a:r>
          </a:p>
        </p:txBody>
      </p:sp>
      <p:pic>
        <p:nvPicPr>
          <p:cNvPr id="24" name="Picture 23" descr="A picture containing game, sport, basketball, table&#10;&#10;Description automatically generated">
            <a:extLst>
              <a:ext uri="{FF2B5EF4-FFF2-40B4-BE49-F238E27FC236}">
                <a16:creationId xmlns:a16="http://schemas.microsoft.com/office/drawing/2014/main" id="{DBBD1256-73DA-4400-8C1F-97582A175D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1178" y="4257985"/>
            <a:ext cx="1149844" cy="1149844"/>
          </a:xfrm>
          <a:prstGeom prst="rect">
            <a:avLst/>
          </a:prstGeom>
        </p:spPr>
      </p:pic>
      <p:pic>
        <p:nvPicPr>
          <p:cNvPr id="26" name="Picture 25" descr="A picture containing game, sport, basketball, table&#10;&#10;Description automatically generated">
            <a:extLst>
              <a:ext uri="{FF2B5EF4-FFF2-40B4-BE49-F238E27FC236}">
                <a16:creationId xmlns:a16="http://schemas.microsoft.com/office/drawing/2014/main" id="{CD3AB53F-6C6A-47F3-B693-184F54510F5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72" b="13562"/>
          <a:stretch/>
        </p:blipFill>
        <p:spPr>
          <a:xfrm>
            <a:off x="8461178" y="3592646"/>
            <a:ext cx="1149844" cy="80910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4BFFCEF-1A0E-4205-BD9E-9006AAA4B4D1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3405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clock&#10;&#10;Description automatically generated">
            <a:extLst>
              <a:ext uri="{FF2B5EF4-FFF2-40B4-BE49-F238E27FC236}">
                <a16:creationId xmlns:a16="http://schemas.microsoft.com/office/drawing/2014/main" id="{1A354ACC-072F-4A9A-8EA2-9C5CE2C949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4634" y="3931045"/>
            <a:ext cx="3636256" cy="19585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BACKGROUND INFORMATION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Subtitle 2">
                <a:extLst>
                  <a:ext uri="{FF2B5EF4-FFF2-40B4-BE49-F238E27FC236}">
                    <a16:creationId xmlns:a16="http://schemas.microsoft.com/office/drawing/2014/main" id="{5CCE3B30-923C-4344-A43D-814F7C6CF015}"/>
                  </a:ext>
                </a:extLst>
              </p:cNvPr>
              <p:cNvSpPr>
                <a:spLocks noGrp="1"/>
              </p:cNvSpPr>
              <p:nvPr>
                <p:ph type="subTitle" idx="1"/>
              </p:nvPr>
            </p:nvSpPr>
            <p:spPr>
              <a:xfrm>
                <a:off x="237538" y="2035042"/>
                <a:ext cx="5869579" cy="3917892"/>
              </a:xfrm>
            </p:spPr>
            <p:txBody>
              <a:bodyPr anchor="t">
                <a:noAutofit/>
              </a:bodyPr>
              <a:lstStyle/>
              <a:p>
                <a:pPr marL="342900" indent="-342900" algn="l">
                  <a:lnSpc>
                    <a:spcPct val="100000"/>
                  </a:lnSpc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Proxima Nova Lt" panose="02000506030000020004" pitchFamily="50" charset="0"/>
                  </a:rPr>
                  <a:t>Series circuit</a:t>
                </a:r>
              </a:p>
              <a:p>
                <a:pPr marL="800100" lvl="1" indent="-342900" algn="l">
                  <a:lnSpc>
                    <a:spcPct val="100000"/>
                  </a:lnSpc>
                  <a:buFont typeface="Arial" panose="020B0604020202020204" pitchFamily="34" charset="0"/>
                  <a:buChar char="•"/>
                </a:pPr>
                <a:r>
                  <a:rPr lang="en-US" sz="2400" dirty="0">
                    <a:latin typeface="Proxima Nova Rg" panose="02000506030000020004" pitchFamily="2" charset="0"/>
                  </a:rPr>
                  <a:t>Current is equal across components</a:t>
                </a:r>
              </a:p>
              <a:p>
                <a:pPr marL="800100" lvl="1" indent="-342900" algn="l">
                  <a:lnSpc>
                    <a:spcPct val="100000"/>
                  </a:lnSpc>
                  <a:buFont typeface="Arial" panose="020B0604020202020204" pitchFamily="34" charset="0"/>
                  <a:buChar char="•"/>
                </a:pPr>
                <a:r>
                  <a:rPr lang="en-US" sz="2400" dirty="0">
                    <a:latin typeface="Proxima Nova Rg" panose="02000506030000020004" pitchFamily="2" charset="0"/>
                  </a:rPr>
                  <a:t>Voltage across each component:</a:t>
                </a:r>
              </a:p>
              <a:p>
                <a:pPr lvl="1">
                  <a:lnSpc>
                    <a:spcPct val="10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𝑜𝑢𝑡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</m:oMath>
                  </m:oMathPara>
                </a14:m>
                <a:endParaRPr lang="en-US" sz="2800" dirty="0">
                  <a:latin typeface="Proxima Nova Rg" panose="02000506030000020004" pitchFamily="2" charset="0"/>
                </a:endParaRPr>
              </a:p>
            </p:txBody>
          </p:sp>
        </mc:Choice>
        <mc:Fallback xmlns="">
          <p:sp>
            <p:nvSpPr>
              <p:cNvPr id="3" name="Subtitle 2">
                <a:extLst>
                  <a:ext uri="{FF2B5EF4-FFF2-40B4-BE49-F238E27FC236}">
                    <a16:creationId xmlns:a16="http://schemas.microsoft.com/office/drawing/2014/main" id="{5CCE3B30-923C-4344-A43D-814F7C6CF01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1"/>
              </p:nvPr>
            </p:nvSpPr>
            <p:spPr>
              <a:xfrm>
                <a:off x="237538" y="2035042"/>
                <a:ext cx="5869579" cy="3917892"/>
              </a:xfrm>
              <a:blipFill>
                <a:blip r:embed="rId3"/>
                <a:stretch>
                  <a:fillRect l="-1454" t="-1244" r="-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947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5B0FC37-D800-49B5-81BB-02B9E89FC7FC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8</a:t>
            </a:r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3C91C0F4-CD69-4D4F-A092-6E99B1E1BE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119" y="3887379"/>
            <a:ext cx="3688415" cy="21223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Subtitle 2">
                <a:extLst>
                  <a:ext uri="{FF2B5EF4-FFF2-40B4-BE49-F238E27FC236}">
                    <a16:creationId xmlns:a16="http://schemas.microsoft.com/office/drawing/2014/main" id="{8E38E0CD-6F3F-44CE-8110-83EA762B276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205530" y="2035042"/>
                <a:ext cx="6178822" cy="3917892"/>
              </a:xfrm>
              <a:prstGeom prst="rect">
                <a:avLst/>
              </a:prstGeom>
            </p:spPr>
            <p:txBody>
              <a:bodyPr vert="horz" lIns="91440" tIns="45720" rIns="91440" bIns="45720" rtlCol="0" anchor="t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342900" indent="-342900" algn="l">
                  <a:lnSpc>
                    <a:spcPct val="100000"/>
                  </a:lnSpc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Proxima Nova Lt" panose="02000506030000020004" pitchFamily="50" charset="0"/>
                  </a:rPr>
                  <a:t>Parallel circuit</a:t>
                </a:r>
              </a:p>
              <a:p>
                <a:pPr marL="800100" lvl="1" indent="-342900" algn="l">
                  <a:lnSpc>
                    <a:spcPct val="100000"/>
                  </a:lnSpc>
                  <a:buFont typeface="Arial" panose="020B0604020202020204" pitchFamily="34" charset="0"/>
                  <a:buChar char="•"/>
                </a:pPr>
                <a:r>
                  <a:rPr lang="en-US" sz="2400" dirty="0">
                    <a:latin typeface="Proxima Nova Rg" panose="02000506030000020004" pitchFamily="2" charset="0"/>
                  </a:rPr>
                  <a:t>Current varies across components</a:t>
                </a:r>
              </a:p>
              <a:p>
                <a:pPr marL="800100" lvl="1" indent="-342900" algn="l">
                  <a:lnSpc>
                    <a:spcPct val="100000"/>
                  </a:lnSpc>
                  <a:buFont typeface="Arial" panose="020B0604020202020204" pitchFamily="34" charset="0"/>
                  <a:buChar char="•"/>
                </a:pPr>
                <a:r>
                  <a:rPr lang="en-US" sz="2400" dirty="0">
                    <a:latin typeface="Proxima Nova Rg" panose="02000506030000020004" pitchFamily="2" charset="0"/>
                  </a:rPr>
                  <a:t>Voltage across each component:</a:t>
                </a:r>
              </a:p>
              <a:p>
                <a:pPr lvl="1">
                  <a:lnSpc>
                    <a:spcPct val="10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  <m:t>𝑜𝑢𝑡</m:t>
                              </m:r>
                            </m:sub>
                          </m:sSub>
                          <m:r>
                            <a:rPr lang="en-US" sz="240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240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b>
                      </m:sSub>
                    </m:oMath>
                  </m:oMathPara>
                </a14:m>
                <a:endParaRPr lang="en-US" sz="2800" dirty="0">
                  <a:latin typeface="Proxima Nova Rg" panose="02000506030000020004" pitchFamily="2" charset="0"/>
                </a:endParaRPr>
              </a:p>
            </p:txBody>
          </p:sp>
        </mc:Choice>
        <mc:Fallback xmlns="">
          <p:sp>
            <p:nvSpPr>
              <p:cNvPr id="18" name="Subtitle 2">
                <a:extLst>
                  <a:ext uri="{FF2B5EF4-FFF2-40B4-BE49-F238E27FC236}">
                    <a16:creationId xmlns:a16="http://schemas.microsoft.com/office/drawing/2014/main" id="{8E38E0CD-6F3F-44CE-8110-83EA762B27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05530" y="2035042"/>
                <a:ext cx="6178822" cy="3917892"/>
              </a:xfrm>
              <a:prstGeom prst="rect">
                <a:avLst/>
              </a:prstGeom>
              <a:blipFill>
                <a:blip r:embed="rId7"/>
                <a:stretch>
                  <a:fillRect l="-1381" t="-12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Rectangle 22">
            <a:extLst>
              <a:ext uri="{FF2B5EF4-FFF2-40B4-BE49-F238E27FC236}">
                <a16:creationId xmlns:a16="http://schemas.microsoft.com/office/drawing/2014/main" id="{673184FB-17CD-4ACE-B8DC-0ECC4B978320}"/>
              </a:ext>
            </a:extLst>
          </p:cNvPr>
          <p:cNvSpPr/>
          <p:nvPr/>
        </p:nvSpPr>
        <p:spPr>
          <a:xfrm>
            <a:off x="594719" y="5689750"/>
            <a:ext cx="515521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6: Series Circuit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81840B0-1965-403E-AA1D-7C46C744C078}"/>
              </a:ext>
            </a:extLst>
          </p:cNvPr>
          <p:cNvSpPr/>
          <p:nvPr/>
        </p:nvSpPr>
        <p:spPr>
          <a:xfrm>
            <a:off x="6595155" y="5689750"/>
            <a:ext cx="515521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7: Parallel Circuit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4DE335A-3C92-4A93-9473-705901838639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7769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1378</TotalTime>
  <Words>631</Words>
  <Application>Microsoft Office PowerPoint</Application>
  <PresentationFormat>Widescreen</PresentationFormat>
  <Paragraphs>149</Paragraphs>
  <Slides>18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9" baseType="lpstr">
      <vt:lpstr>Gotham Medium</vt:lpstr>
      <vt:lpstr>MS PGothic</vt:lpstr>
      <vt:lpstr>Calibri</vt:lpstr>
      <vt:lpstr>Arial</vt:lpstr>
      <vt:lpstr>Calibri Light</vt:lpstr>
      <vt:lpstr>Proxima Nova Lt</vt:lpstr>
      <vt:lpstr>Cambria Math</vt:lpstr>
      <vt:lpstr>Proxima Nova Rg</vt:lpstr>
      <vt:lpstr>Tahoma</vt:lpstr>
      <vt:lpstr>Office Theme</vt:lpstr>
      <vt:lpstr>Bitmap Image</vt:lpstr>
      <vt:lpstr>SUSTAINABLE ENERGY VEHICLE COMPETITION (VIRTUAL)</vt:lpstr>
      <vt:lpstr>OVERVIEW</vt:lpstr>
      <vt:lpstr>OBJECTIVE</vt:lpstr>
      <vt:lpstr>BACKGROUND INFORMATION</vt:lpstr>
      <vt:lpstr>BACKGROUND INFORMATION</vt:lpstr>
      <vt:lpstr>BACKGROUND INFORMATION</vt:lpstr>
      <vt:lpstr>BACKGROUND INFORMATION</vt:lpstr>
      <vt:lpstr>BACKGROUND INFORMATION</vt:lpstr>
      <vt:lpstr>BACKGROUND INFORMATION</vt:lpstr>
      <vt:lpstr>BACKGROUND INFORMATION</vt:lpstr>
      <vt:lpstr>BACKGROUND INFORMATION</vt:lpstr>
      <vt:lpstr>MATERIALS</vt:lpstr>
      <vt:lpstr>PROCEDURE</vt:lpstr>
      <vt:lpstr>COMPETITION RULES</vt:lpstr>
      <vt:lpstr>COMPETITION RULES</vt:lpstr>
      <vt:lpstr>ASSIGNMENT</vt:lpstr>
      <vt:lpstr>CLOSING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TWO LINE TITLE</dc:title>
  <dc:creator>Diya</dc:creator>
  <cp:lastModifiedBy>Diya Mulay</cp:lastModifiedBy>
  <cp:revision>74</cp:revision>
  <dcterms:created xsi:type="dcterms:W3CDTF">2019-06-25T23:10:16Z</dcterms:created>
  <dcterms:modified xsi:type="dcterms:W3CDTF">2020-08-06T06:04:08Z</dcterms:modified>
</cp:coreProperties>
</file>