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  <p:sldMasterId id="2147483734" r:id="rId3"/>
  </p:sldMasterIdLst>
  <p:notesMasterIdLst>
    <p:notesMasterId r:id="rId19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DDDDDD"/>
    <a:srgbClr val="FFFFFF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5388" autoAdjust="0"/>
  </p:normalViewPr>
  <p:slideViewPr>
    <p:cSldViewPr>
      <p:cViewPr>
        <p:scale>
          <a:sx n="40" d="100"/>
          <a:sy n="40" d="100"/>
        </p:scale>
        <p:origin x="-2952" y="-15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8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L.Mexhitaj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8E97-8AB3-419F-A3E1-BD8EA91441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http://www.becomehealthynow.com/images/organs/cells/nucleus_sm.jpg (fig 1)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http://www.uihealthcare.com/topics/medicaldepartments/pediatrics/vanderwoudesyndrome/images/celldna.jpg (fig 2)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4895239-CB23-4A78-A112-034858967D09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429000"/>
            <a:ext cx="6705600" cy="86677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AU"/>
              <a:t>Click to edit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267200"/>
            <a:ext cx="67056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AU"/>
              <a:t>Click to edit subtitle style</a:t>
            </a:r>
          </a:p>
        </p:txBody>
      </p:sp>
      <p:pic>
        <p:nvPicPr>
          <p:cNvPr id="4" name="Picture 3" descr="NYU-Poly_RG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371600" y="5638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EG1003: Introduction to Engineering and Design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859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5054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5240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0767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7E168-3DB4-4960-AD50-41823E3071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865D9-F43B-4FE6-9432-1EF60BCB1D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26AA9-B84A-4AB2-A096-330696B9ED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DA224-E997-414F-B40F-899075F77D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F148B-B0BC-4865-88AA-772316A361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A9C99-FE45-4A10-9154-2DB85835A1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5C88C-3B14-4EA4-BA81-7C6CD9EC31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1EAC6-AD9C-4491-9728-49BF2FBE16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CEB57-8E18-425B-8A9B-C159D65994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6A267-3C66-44D3-85E6-7F13979635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9870A-3053-4E5E-BC92-7065CBB348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AC1258-2AA5-41F6-AB72-66FD9DEDC48F}" type="datetimeFigureOut">
              <a:rPr lang="en-US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3BD93-3EF9-4B6B-8B01-D396951849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CC069A-3346-438F-95F8-F049F39514A2}" type="datetimeFigureOut">
              <a:rPr lang="en-US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E2D24-6337-4F7C-AF0E-7ACBA66D01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3FC737-B282-4D3B-A99B-B8F7ECEC05B0}" type="datetimeFigureOut">
              <a:rPr lang="en-US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0B546-30B0-43C2-A7CF-25D647FE25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5F4B9-C868-422A-AA25-E85FF36733DC}" type="datetimeFigureOut">
              <a:rPr lang="en-US"/>
              <a:pPr/>
              <a:t>1/23/2014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A1DDE-136C-4258-8349-587AC5B8C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04880-623F-45C2-BEC4-665ED697E3BC}" type="datetimeFigureOut">
              <a:rPr lang="en-US"/>
              <a:pPr/>
              <a:t>1/23/2014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152C4-62E5-4477-8350-F6134D633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00D13-F619-4F15-B356-9270D26808FC}" type="datetimeFigureOut">
              <a:rPr lang="en-US"/>
              <a:pPr/>
              <a:t>1/23/2014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57943-58E6-4ECF-8D4F-14FA79A1C2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A220D9-92EB-45D0-B1B5-626A8A4B350D}" type="datetimeFigureOut">
              <a:rPr lang="en-US"/>
              <a:pPr/>
              <a:t>1/23/2014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CA97A-85E0-49CD-B8AE-AFAF6893B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AF7B92-E489-435F-9847-613F51CAA451}" type="datetimeFigureOut">
              <a:rPr lang="en-US"/>
              <a:pPr/>
              <a:t>1/23/2014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97B5F-3A8F-4596-921A-2BC473F3DD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B69DEC-0D30-4036-888E-4DDC9077CA92}" type="datetimeFigureOut">
              <a:rPr lang="en-US"/>
              <a:pPr/>
              <a:t>1/23/2014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5A30F-2B12-44B5-9888-2692670B8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1463F-994E-4FE3-96F8-3A90D81D7486}" type="datetimeFigureOut">
              <a:rPr lang="en-US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A5B16-9D21-4D66-A455-DDA2D549E4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99F621-9ECA-47DA-AFBC-1030BE0168B6}" type="datetimeFigureOut">
              <a:rPr lang="en-US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BD075-9398-4984-892D-2F15301AB6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543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		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53507D-C76F-4F37-8B91-7EEAECBA70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66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5D6A68C-B8A4-4443-AF5C-76A523AACEB8}" type="datetimeFigureOut">
              <a:rPr lang="en-US">
                <a:cs typeface="Arial" charset="0"/>
              </a:rPr>
              <a:pPr/>
              <a:t>1/23/2014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E145EEA-2352-4EFC-A5B1-02773188670F}" type="slidenum">
              <a:rPr lang="en-US">
                <a:cs typeface="Arial" charset="0"/>
              </a:rPr>
              <a:pPr/>
              <a:t>‹#›</a:t>
            </a:fld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429000"/>
            <a:ext cx="91440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Extraction and Gel Analysis of DNA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46624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engineering.nyu.edu/sites/polyproto.poly.edu/files/engineering_long_bl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08"/>
            <a:ext cx="9144000" cy="12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Materials </a:t>
            </a: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609600" y="14478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 anchor="ctr">
            <a:spAutoFit/>
          </a:bodyPr>
          <a:lstStyle/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Fruit sample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Non-iodized table salt (</a:t>
            </a:r>
            <a:r>
              <a:rPr lang="en-US" sz="21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NaCl</a:t>
            </a:r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)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Hand soap (clear, unscented)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95% isopropyl alcohol (0 °C)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Distilled water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Strainer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Plastic cups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Ziploc bag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Lambda DNA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Restriction enzymes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Dye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Variable micropipette and tips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Incubator</a:t>
            </a:r>
          </a:p>
          <a:p>
            <a:r>
              <a:rPr lang="en-US" sz="21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Microcentrifuge</a:t>
            </a:r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 tube</a:t>
            </a:r>
          </a:p>
          <a:p>
            <a:endParaRPr lang="en-US" sz="2100" dirty="0" smtClean="0">
              <a:solidFill>
                <a:prstClr val="black"/>
              </a:solidFill>
              <a:latin typeface="Calibri"/>
              <a:cs typeface="Arial" charset="0"/>
            </a:endParaRP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Precast </a:t>
            </a:r>
            <a:r>
              <a:rPr lang="en-US" sz="21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agarose</a:t>
            </a:r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 gel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Electrophoresis system</a:t>
            </a:r>
          </a:p>
          <a:p>
            <a:r>
              <a:rPr lang="en-US" sz="21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Bioimaging</a:t>
            </a:r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 system</a:t>
            </a:r>
          </a:p>
          <a:p>
            <a:r>
              <a:rPr lang="en-US" sz="21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Biuret</a:t>
            </a:r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 reagent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Benedict’s reagent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DNA sample containers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Disposable </a:t>
            </a:r>
            <a:r>
              <a:rPr lang="en-US" sz="21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pipets</a:t>
            </a:r>
            <a:endParaRPr lang="en-US" sz="21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114800"/>
            <a:ext cx="4283873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Experiment Design: A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000" dirty="0" smtClean="0"/>
              <a:t>Where is DNA?</a:t>
            </a:r>
          </a:p>
          <a:p>
            <a:pPr eaLnBrk="1" hangingPunct="1"/>
            <a:r>
              <a:rPr lang="en-US" sz="3000" dirty="0" smtClean="0"/>
              <a:t>What are the obstacles to get to DNA?</a:t>
            </a:r>
          </a:p>
          <a:p>
            <a:pPr eaLnBrk="1" hangingPunct="1"/>
            <a:r>
              <a:rPr lang="en-US" sz="3000" dirty="0" smtClean="0"/>
              <a:t>How to overcome these obstacles?</a:t>
            </a:r>
          </a:p>
          <a:p>
            <a:pPr eaLnBrk="1" hangingPunct="1"/>
            <a:r>
              <a:rPr lang="en-US" sz="3000" dirty="0" smtClean="0"/>
              <a:t>How to bring DNA molecules together?</a:t>
            </a:r>
          </a:p>
          <a:p>
            <a:pPr eaLnBrk="1" hangingPunct="1"/>
            <a:r>
              <a:rPr lang="en-US" sz="3000" dirty="0" smtClean="0"/>
              <a:t>How to take it out of the solution?</a:t>
            </a:r>
          </a:p>
          <a:p>
            <a:pPr eaLnBrk="1" hangingPunct="1"/>
            <a:endParaRPr lang="en-US" sz="3000" dirty="0" smtClean="0"/>
          </a:p>
          <a:p>
            <a:pPr eaLnBrk="1" hangingPunct="1">
              <a:buFont typeface="Arial" charset="0"/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	If we provide something it might be useful!!!</a:t>
            </a:r>
          </a:p>
          <a:p>
            <a:pPr eaLnBrk="1" hangingPunct="1">
              <a:buFont typeface="Arial" charset="0"/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Use the background information presented; Think!</a:t>
            </a:r>
          </a:p>
          <a:p>
            <a:pPr eaLnBrk="1" hangingPunct="1">
              <a:buFont typeface="Arial" charset="0"/>
              <a:buNone/>
            </a:pPr>
            <a:endParaRPr lang="en-US" sz="30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DNA Gel Analysis</a:t>
            </a:r>
          </a:p>
        </p:txBody>
      </p:sp>
      <p:sp>
        <p:nvSpPr>
          <p:cNvPr id="2662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Gel Electrophoresis: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Move DNA molecules fragment through Agarose matrix using electric field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Negatively charged DNA migrates to positive side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DNA fragments separated by size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Smaller fragments go farther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Application: DNA fingerprinting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800600"/>
            <a:ext cx="2971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3276600" y="6477000"/>
            <a:ext cx="297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Differentiating samples from 6 individuals.</a:t>
            </a:r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41343"/>
            <a:ext cx="2688630" cy="3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Procedural Steps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DNA restriction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Gel Electrophoresis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DNA imaging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Homogenization of fruit sample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Disruption of membranes and walls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Precipitation of DNA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en-US" b="1" u="sng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Steps in red require TA assistance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563" t="49406" r="55208" b="6126"/>
          <a:stretch>
            <a:fillRect/>
          </a:stretch>
        </p:blipFill>
        <p:spPr bwMode="auto">
          <a:xfrm>
            <a:off x="6477000" y="1371600"/>
            <a:ext cx="23717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biological labs there are long wait times within experimental procedures</a:t>
            </a:r>
          </a:p>
          <a:p>
            <a:pPr lvl="1"/>
            <a:r>
              <a:rPr lang="en-US" dirty="0" smtClean="0"/>
              <a:t>Restriction</a:t>
            </a:r>
          </a:p>
          <a:p>
            <a:pPr lvl="1"/>
            <a:r>
              <a:rPr lang="en-US" dirty="0" smtClean="0"/>
              <a:t>Gel electrophoresis</a:t>
            </a:r>
          </a:p>
          <a:p>
            <a:r>
              <a:rPr lang="en-US" dirty="0" smtClean="0"/>
              <a:t>As a result many experiments are done at the same time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Closing and Feedback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Never let solution foam when or after adding soap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Once DNA is extracted, remember to rinse twice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After rinsing DNA, ask for TA assistance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Keep clear lab notes, have it scanned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Have a picture taken of your extracted DNA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Have a picture of the banding patterns on gel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Give improvements suggestions in lab report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Remember to include answers to questions asked in lab manual (YOUR ASSIGNMENT)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 smtClean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Overview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Objectives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Background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Materials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Procedures: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Part 1: Restriction of Lambda DNA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Part 2: Gel Electrophoresis of Lambda DNA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Part 3 : DNA Extraction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Part 4: Chemical Tests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Closing and Feedback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648200"/>
            <a:ext cx="1905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 t="4701"/>
          <a:stretch>
            <a:fillRect/>
          </a:stretch>
        </p:blipFill>
        <p:spPr bwMode="auto">
          <a:xfrm>
            <a:off x="5867400" y="2286000"/>
            <a:ext cx="24384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latin typeface="Tahoma" pitchFamily="34" charset="0"/>
                <a:cs typeface="Tahoma" pitchFamily="34" charset="0"/>
              </a:rPr>
              <a:t>Restrict Lambda DNA and analyze by Gel Electrophoresis</a:t>
            </a:r>
          </a:p>
          <a:p>
            <a:pPr eaLnBrk="1" hangingPunct="1">
              <a:lnSpc>
                <a:spcPct val="80000"/>
              </a:lnSpc>
            </a:pPr>
            <a:endParaRPr lang="en-US" sz="26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latin typeface="Tahoma" pitchFamily="34" charset="0"/>
                <a:cs typeface="Tahoma" pitchFamily="34" charset="0"/>
              </a:rPr>
              <a:t>Extract a sizable amount of DNA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6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latin typeface="Tahoma" pitchFamily="34" charset="0"/>
                <a:cs typeface="Tahoma" pitchFamily="34" charset="0"/>
              </a:rPr>
              <a:t>Understand and use basic biochemical techniques: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DNA isolation method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Gel electrophoresis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Biochemical tests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6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latin typeface="Tahoma" pitchFamily="34" charset="0"/>
                <a:cs typeface="Tahoma" pitchFamily="34" charset="0"/>
              </a:rPr>
              <a:t>Understand role of ingredients used in experiment</a:t>
            </a:r>
            <a:endParaRPr lang="en-US" sz="3000" dirty="0" smtClean="0"/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419600"/>
            <a:ext cx="42052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Plant Cell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3276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Cell wall: specific to plant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composed of cellulose and biological plastic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High mechanical strength to provide rigidity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Protects intra-cellular contents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Plasma membrane: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Double layer of  lipids and 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Semi-permeability for transport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z="26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" y="1219200"/>
            <a:ext cx="7620000" cy="4953000"/>
            <a:chOff x="457200" y="1066800"/>
            <a:chExt cx="8229600" cy="5791200"/>
          </a:xfrm>
        </p:grpSpPr>
        <p:pic>
          <p:nvPicPr>
            <p:cNvPr id="174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1066800"/>
              <a:ext cx="82296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>
            <a:xfrm>
              <a:off x="457200" y="2514600"/>
              <a:ext cx="1066419" cy="5327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695819" y="4495117"/>
              <a:ext cx="610362" cy="4584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</p:grpSp>
      <p:pic>
        <p:nvPicPr>
          <p:cNvPr id="12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Plant Cell Structure: The Nucleus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343400" cy="4754563"/>
          </a:xfrm>
        </p:spPr>
        <p:txBody>
          <a:bodyPr/>
          <a:lstStyle/>
          <a:p>
            <a:pPr eaLnBrk="1" hangingPunct="1"/>
            <a:r>
              <a:rPr lang="en-US" smtClean="0"/>
              <a:t>Nuclear envelope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b="1" smtClean="0"/>
              <a:t>Double layer of lipids</a:t>
            </a:r>
            <a:endParaRPr lang="en-US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Protect DNA from DNAses</a:t>
            </a:r>
          </a:p>
          <a:p>
            <a:pPr eaLnBrk="1" hangingPunct="1"/>
            <a:r>
              <a:rPr lang="en-US" smtClean="0"/>
              <a:t>Chromatin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Made of DNA and protein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876800" y="1219200"/>
            <a:ext cx="3981450" cy="3238500"/>
            <a:chOff x="4648200" y="1600200"/>
            <a:chExt cx="4057126" cy="3162300"/>
          </a:xfrm>
        </p:grpSpPr>
        <p:pic>
          <p:nvPicPr>
            <p:cNvPr id="1845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1600200"/>
              <a:ext cx="4057126" cy="316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>
            <a:xfrm>
              <a:off x="5029200" y="3657600"/>
              <a:ext cx="9144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953000" y="3200400"/>
              <a:ext cx="914400" cy="38100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057400" y="4724400"/>
            <a:ext cx="4724400" cy="1905000"/>
            <a:chOff x="1828800" y="4724400"/>
            <a:chExt cx="4724400" cy="1905000"/>
          </a:xfrm>
        </p:grpSpPr>
        <p:pic>
          <p:nvPicPr>
            <p:cNvPr id="1843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5029200"/>
              <a:ext cx="354330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Arrow Connector 16"/>
            <p:cNvCxnSpPr>
              <a:endCxn id="2052" idx="1"/>
            </p:cNvCxnSpPr>
            <p:nvPr/>
          </p:nvCxnSpPr>
          <p:spPr>
            <a:xfrm flipV="1">
              <a:off x="2514600" y="5681663"/>
              <a:ext cx="381000" cy="109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3276600" y="5943600"/>
              <a:ext cx="533400" cy="22860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4114800" y="5029200"/>
              <a:ext cx="3810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V="1">
              <a:off x="4610100" y="6134100"/>
              <a:ext cx="5334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5486400" y="4953000"/>
              <a:ext cx="3048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lowchart: Process 28"/>
            <p:cNvSpPr/>
            <p:nvPr/>
          </p:nvSpPr>
          <p:spPr>
            <a:xfrm>
              <a:off x="1828800" y="5715000"/>
              <a:ext cx="6858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>
                  <a:solidFill>
                    <a:prstClr val="black"/>
                  </a:solidFill>
                  <a:cs typeface="Arial" charset="0"/>
                </a:rPr>
                <a:t>cell</a:t>
              </a:r>
              <a:endParaRPr lang="en-US" sz="18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3352800" y="6324600"/>
              <a:ext cx="762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nucleus</a:t>
              </a:r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4419600" y="4724400"/>
              <a:ext cx="1143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chromatin</a:t>
              </a:r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5029200" y="6400800"/>
              <a:ext cx="12192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prstClr val="black"/>
                  </a:solidFill>
                </a:rPr>
                <a:t>chromosome</a:t>
              </a:r>
            </a:p>
          </p:txBody>
        </p:sp>
        <p:sp>
          <p:nvSpPr>
            <p:cNvPr id="33" name="Flowchart: Process 32"/>
            <p:cNvSpPr/>
            <p:nvPr/>
          </p:nvSpPr>
          <p:spPr>
            <a:xfrm>
              <a:off x="5791200" y="4800600"/>
              <a:ext cx="762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DNA</a:t>
              </a:r>
            </a:p>
          </p:txBody>
        </p:sp>
      </p:grpSp>
      <p:pic>
        <p:nvPicPr>
          <p:cNvPr id="21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DNA Properties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Structure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Long polymer, double-helix shaped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Sugar-phosphate backbone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Phosphate group make DNA negatively charged</a:t>
            </a:r>
          </a:p>
          <a:p>
            <a:pPr eaLnBrk="1" hangingPunct="1"/>
            <a:r>
              <a:rPr lang="en-US" smtClean="0"/>
              <a:t>Polarity and solubility: </a:t>
            </a:r>
            <a:r>
              <a:rPr lang="en-US" i="1" smtClean="0">
                <a:solidFill>
                  <a:srgbClr val="FF0000"/>
                </a:solidFill>
              </a:rPr>
              <a:t>“like dissolves like”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Most polar of all biopolymer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b="1" smtClean="0"/>
              <a:t>Soluble in polar solvent: water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b="1" smtClean="0"/>
              <a:t>Precipitated in non-polar solvent: alcohol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733800" y="1295400"/>
            <a:ext cx="5410200" cy="1981200"/>
            <a:chOff x="3429000" y="1143000"/>
            <a:chExt cx="5410200" cy="1981200"/>
          </a:xfrm>
        </p:grpSpPr>
        <p:pic>
          <p:nvPicPr>
            <p:cNvPr id="2048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0" y="1143000"/>
              <a:ext cx="2743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3429000" y="1371600"/>
              <a:ext cx="3657600" cy="609600"/>
              <a:chOff x="3429000" y="1371600"/>
              <a:chExt cx="3657600" cy="609600"/>
            </a:xfrm>
          </p:grpSpPr>
          <p:grpSp>
            <p:nvGrpSpPr>
              <p:cNvPr id="4" name="Group 9"/>
              <p:cNvGrpSpPr/>
              <p:nvPr/>
            </p:nvGrpSpPr>
            <p:grpSpPr>
              <a:xfrm rot="623819">
                <a:off x="5105400" y="1371600"/>
                <a:ext cx="1981200" cy="609600"/>
                <a:chOff x="4953000" y="1600200"/>
                <a:chExt cx="1981200" cy="609600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4953000" y="1600200"/>
                  <a:ext cx="1066800" cy="609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4953000" y="1981200"/>
                  <a:ext cx="1981200" cy="228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Oval 13"/>
              <p:cNvSpPr/>
              <p:nvPr/>
            </p:nvSpPr>
            <p:spPr>
              <a:xfrm>
                <a:off x="3429000" y="1447800"/>
                <a:ext cx="1676400" cy="533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Helical backbone</a:t>
                </a:r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5943600" y="1828800"/>
              <a:ext cx="2057400" cy="1295400"/>
              <a:chOff x="5943600" y="1828800"/>
              <a:chExt cx="2057400" cy="1295400"/>
            </a:xfrm>
          </p:grpSpPr>
          <p:grpSp>
            <p:nvGrpSpPr>
              <p:cNvPr id="6" name="Group 18"/>
              <p:cNvGrpSpPr/>
              <p:nvPr/>
            </p:nvGrpSpPr>
            <p:grpSpPr>
              <a:xfrm>
                <a:off x="7010400" y="1828800"/>
                <a:ext cx="990600" cy="838200"/>
                <a:chOff x="7010400" y="1828800"/>
                <a:chExt cx="990600" cy="838200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 rot="5400000" flipH="1" flipV="1">
                  <a:off x="6705600" y="2133600"/>
                  <a:ext cx="838200" cy="228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7010400" y="2209800"/>
                  <a:ext cx="990600" cy="4572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Oval 17"/>
              <p:cNvSpPr/>
              <p:nvPr/>
            </p:nvSpPr>
            <p:spPr>
              <a:xfrm>
                <a:off x="5943600" y="2590800"/>
                <a:ext cx="1219200" cy="533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DNA strands</a:t>
                </a:r>
              </a:p>
            </p:txBody>
          </p:sp>
        </p:grpSp>
      </p:grpSp>
      <p:pic>
        <p:nvPicPr>
          <p:cNvPr id="1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Soap Molecules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Head likes water (hydrophilic) hate fat (lipophobic)</a:t>
            </a:r>
          </a:p>
          <a:p>
            <a:pPr eaLnBrk="1" hangingPunct="1"/>
            <a:r>
              <a:rPr lang="en-US" sz="2800" smtClean="0"/>
              <a:t>Tail hate water (hydrophobic) likes fat (lipophilic)</a:t>
            </a:r>
          </a:p>
          <a:p>
            <a:pPr eaLnBrk="1" hangingPunct="1"/>
            <a:r>
              <a:rPr lang="en-US" sz="2800" smtClean="0"/>
              <a:t>Traps fats (lipids) and washes them away in water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886200"/>
            <a:ext cx="4762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Enzymes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992188"/>
            <a:ext cx="25908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General characteristics: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Specificity : </a:t>
            </a:r>
            <a:r>
              <a:rPr lang="en-US" i="1" dirty="0" smtClean="0">
                <a:solidFill>
                  <a:srgbClr val="FF0000"/>
                </a:solidFill>
              </a:rPr>
              <a:t>lock and key principle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Enzyme is specific to </a:t>
            </a:r>
            <a:r>
              <a:rPr lang="en-US" b="1" i="1" dirty="0" smtClean="0"/>
              <a:t>target molecule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Sensitivity to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Temperature: </a:t>
            </a:r>
            <a:r>
              <a:rPr lang="en-US" b="1" dirty="0" smtClean="0"/>
              <a:t>low activity at low or high temperature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ph:  works within small range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Different types of enzymes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Restriction enzymes cut DNA at specific locations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Maximum activity at 37°C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Chemical Separation: Precipitation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 sz="3200" dirty="0" smtClean="0"/>
              <a:t>Precipitation reaction:</a:t>
            </a:r>
          </a:p>
          <a:p>
            <a:pPr marL="742950" lvl="2" indent="-342900" eaLnBrk="1" hangingPunct="1">
              <a:buFont typeface="Wingdings" pitchFamily="2" charset="2"/>
              <a:buChar char="Ø"/>
            </a:pPr>
            <a:r>
              <a:rPr lang="en-US" dirty="0" smtClean="0"/>
              <a:t>Reduce repulsion among likely charged ions</a:t>
            </a:r>
          </a:p>
          <a:p>
            <a:pPr marL="742950" lvl="2" indent="-342900" eaLnBrk="1" hangingPunct="1">
              <a:buFont typeface="Wingdings" pitchFamily="2" charset="2"/>
              <a:buChar char="Ø"/>
            </a:pPr>
            <a:r>
              <a:rPr lang="en-US" dirty="0" smtClean="0"/>
              <a:t>Neutralize with and oppositely charged ion</a:t>
            </a:r>
          </a:p>
          <a:p>
            <a:pPr marL="742950" lvl="2" indent="-342900" eaLnBrk="1" hangingPunct="1">
              <a:buFont typeface="Arial" charset="0"/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FF0000"/>
                </a:solidFill>
              </a:rPr>
              <a:t>Ion</a:t>
            </a:r>
            <a:r>
              <a:rPr lang="en-US" baseline="30000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 + Ion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i="1" dirty="0" smtClean="0">
                <a:solidFill>
                  <a:srgbClr val="FF0000"/>
                </a:solidFill>
                <a:sym typeface="Wingdings" pitchFamily="2" charset="2"/>
              </a:rPr>
              <a:t>precipitated molecule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742950" lvl="2" indent="-342900" eaLnBrk="1" hangingPunct="1">
              <a:buFont typeface="Wingdings" pitchFamily="2" charset="2"/>
              <a:buChar char="Ø"/>
            </a:pPr>
            <a:r>
              <a:rPr lang="en-US" b="1" dirty="0" smtClean="0"/>
              <a:t>Dissolved salt</a:t>
            </a:r>
            <a:r>
              <a:rPr lang="en-US" dirty="0" smtClean="0"/>
              <a:t> has positive ions: </a:t>
            </a:r>
            <a:r>
              <a:rPr lang="en-US" b="1" dirty="0" smtClean="0"/>
              <a:t>Na</a:t>
            </a:r>
            <a:r>
              <a:rPr lang="en-US" b="1" baseline="30000" dirty="0" smtClean="0"/>
              <a:t>+</a:t>
            </a:r>
            <a:r>
              <a:rPr lang="en-US" b="1" dirty="0" smtClean="0"/>
              <a:t> </a:t>
            </a:r>
            <a:r>
              <a:rPr lang="en-US" dirty="0" smtClean="0"/>
              <a:t>and negative ions: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220011"/>
      </a:dk1>
      <a:lt1>
        <a:srgbClr val="336699"/>
      </a:lt1>
      <a:dk2>
        <a:srgbClr val="000066"/>
      </a:dk2>
      <a:lt2>
        <a:srgbClr val="336699"/>
      </a:lt2>
      <a:accent1>
        <a:srgbClr val="003399"/>
      </a:accent1>
      <a:accent2>
        <a:srgbClr val="3366CC"/>
      </a:accent2>
      <a:accent3>
        <a:srgbClr val="AAAAB8"/>
      </a:accent3>
      <a:accent4>
        <a:srgbClr val="2A5682"/>
      </a:accent4>
      <a:accent5>
        <a:srgbClr val="AAADCA"/>
      </a:accent5>
      <a:accent6>
        <a:srgbClr val="2D5CB9"/>
      </a:accent6>
      <a:hlink>
        <a:srgbClr val="336699"/>
      </a:hlink>
      <a:folHlink>
        <a:srgbClr val="0033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20011"/>
        </a:dk1>
        <a:lt1>
          <a:srgbClr val="336699"/>
        </a:lt1>
        <a:dk2>
          <a:srgbClr val="000066"/>
        </a:dk2>
        <a:lt2>
          <a:srgbClr val="336699"/>
        </a:lt2>
        <a:accent1>
          <a:srgbClr val="003399"/>
        </a:accent1>
        <a:accent2>
          <a:srgbClr val="3366CC"/>
        </a:accent2>
        <a:accent3>
          <a:srgbClr val="AAAAB8"/>
        </a:accent3>
        <a:accent4>
          <a:srgbClr val="2A5682"/>
        </a:accent4>
        <a:accent5>
          <a:srgbClr val="AAADCA"/>
        </a:accent5>
        <a:accent6>
          <a:srgbClr val="2D5CB9"/>
        </a:accent6>
        <a:hlink>
          <a:srgbClr val="336699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588</Words>
  <Application>Microsoft Office PowerPoint</Application>
  <PresentationFormat>On-screen Show (4:3)</PresentationFormat>
  <Paragraphs>155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Default Design</vt:lpstr>
      <vt:lpstr>1_Default Design</vt:lpstr>
      <vt:lpstr>Office Theme</vt:lpstr>
      <vt:lpstr>Extraction and Gel Analysis of DNA</vt:lpstr>
      <vt:lpstr>Overview</vt:lpstr>
      <vt:lpstr>Objectives</vt:lpstr>
      <vt:lpstr>Plant Cell Structure</vt:lpstr>
      <vt:lpstr>Plant Cell Structure: The Nucleus</vt:lpstr>
      <vt:lpstr>DNA Properties</vt:lpstr>
      <vt:lpstr>Soap Molecules</vt:lpstr>
      <vt:lpstr>Enzymes</vt:lpstr>
      <vt:lpstr>Chemical Separation: Precipitation</vt:lpstr>
      <vt:lpstr>Materials </vt:lpstr>
      <vt:lpstr>Experiment Design: A Guide</vt:lpstr>
      <vt:lpstr>DNA Gel Analysis</vt:lpstr>
      <vt:lpstr>Procedural Steps</vt:lpstr>
      <vt:lpstr>Note</vt:lpstr>
      <vt:lpstr>Closing and Feedback</vt:lpstr>
    </vt:vector>
  </TitlesOfParts>
  <Company>Hot Chilli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Matt</cp:lastModifiedBy>
  <cp:revision>99</cp:revision>
  <dcterms:created xsi:type="dcterms:W3CDTF">2002-02-21T04:34:32Z</dcterms:created>
  <dcterms:modified xsi:type="dcterms:W3CDTF">2014-01-23T21:27:25Z</dcterms:modified>
</cp:coreProperties>
</file>