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31" r:id="rId16"/>
    <p:sldId id="329" r:id="rId17"/>
    <p:sldId id="330" r:id="rId18"/>
    <p:sldId id="328" r:id="rId19"/>
  </p:sldIdLst>
  <p:sldSz cx="12192000" cy="6858000"/>
  <p:notesSz cx="6858000" cy="9144000"/>
  <p:embeddedFontLst>
    <p:embeddedFont>
      <p:font typeface="Gotham Bold" pitchFamily="50" charset="0"/>
      <p:regular r:id="rId21"/>
      <p:italic r:id="rId22"/>
    </p:embeddedFont>
    <p:embeddedFont>
      <p:font typeface="Calibri" panose="020F0502020204030204" pitchFamily="34" charset="0"/>
      <p:regular r:id="rId23"/>
      <p:bold r:id="rId24"/>
      <p:italic r:id="rId25"/>
      <p:boldItalic r:id="rId26"/>
    </p:embeddedFont>
    <p:embeddedFont>
      <p:font typeface="Proxima Nova Rg" panose="02000506030000020004" pitchFamily="2" charset="0"/>
      <p:regular r:id="rId27"/>
    </p:embeddedFont>
    <p:embeddedFont>
      <p:font typeface="Proxima Nova Lt" panose="02000506030000020004" charset="0"/>
      <p:regular r:id="rId28"/>
      <p:bold r:id="rId29"/>
    </p:embeddedFont>
    <p:embeddedFont>
      <p:font typeface="Calibri Light" panose="020F0302020204030204" pitchFamily="34" charset="0"/>
      <p:regular r:id="rId30"/>
      <p:italic r:id="rId31"/>
    </p:embeddedFont>
    <p:embeddedFont>
      <p:font typeface="Gotham Medium" pitchFamily="50"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91628"/>
  </p:normalViewPr>
  <p:slideViewPr>
    <p:cSldViewPr snapToGrid="0">
      <p:cViewPr varScale="1">
        <p:scale>
          <a:sx n="78" d="100"/>
          <a:sy n="78" d="100"/>
        </p:scale>
        <p:origin x="384" y="72"/>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14</a:t>
            </a:fld>
            <a:endParaRPr lang="en-US"/>
          </a:p>
        </p:txBody>
      </p:sp>
    </p:spTree>
    <p:extLst>
      <p:ext uri="{BB962C8B-B14F-4D97-AF65-F5344CB8AC3E}">
        <p14:creationId xmlns:p14="http://schemas.microsoft.com/office/powerpoint/2010/main" val="362848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50091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example is also</a:t>
            </a:r>
            <a:r>
              <a:rPr lang="en-US" baseline="0"/>
              <a:t> </a:t>
            </a:r>
            <a:r>
              <a:rPr lang="en-US" baseline="0" dirty="0"/>
              <a:t>in the sample lab report </a:t>
            </a:r>
            <a:r>
              <a:rPr lang="en-US" baseline="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149838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9/2/2022</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9/2/2022</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9/2/2022</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9/2/2022</a:t>
            </a:fld>
            <a:endParaRPr lang="en-US"/>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9/2/2022</a:t>
            </a:fld>
            <a:endParaRPr lang="en-US"/>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9/2/2022</a:t>
            </a:fld>
            <a:endParaRPr lang="en-US"/>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9/2/2022</a:t>
            </a:fld>
            <a:endParaRPr lang="en-US"/>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9/2/2022</a:t>
            </a:fld>
            <a:endParaRPr lang="en-US"/>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9/2/2022</a:t>
            </a:fld>
            <a:endParaRPr lang="en-US"/>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9/2/2022</a:t>
            </a:fld>
            <a:endParaRPr lang="en-US"/>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9/2/2022</a:t>
            </a:fld>
            <a:endParaRPr lang="en-US"/>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9/2/2022</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9/2/2022</a:t>
            </a:fld>
            <a:endParaRPr lang="en-US"/>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9/2/2022</a:t>
            </a:fld>
            <a:endParaRPr lang="en-US"/>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9/2/2022</a:t>
            </a:fld>
            <a:endParaRPr lang="en-US"/>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9/2/2022</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9/2/2022</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9/2/2022</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9/2/2022</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9/2/2022</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9/2/2022</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9/2/2022</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9/2/2022</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9/2/2022</a:t>
            </a:fld>
            <a:endParaRPr lang="en-US"/>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smtClean="0">
                <a:latin typeface="Proxima Nova Rg" panose="02000506030000020004" pitchFamily="2" charset="0"/>
              </a:rPr>
              <a:t>EG1004</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xmlns=""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xmlns=""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xmlns=""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1" name="Picture 10"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xmlns=""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xmlns=""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xmlns=""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xmlns=""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xmlns="" id="{E5538BA2-A6BF-FF48-AF61-E71BA06C61D1}"/>
              </a:ext>
            </a:extLst>
          </p:cNvPr>
          <p:cNvSpPr/>
          <p:nvPr/>
        </p:nvSpPr>
        <p:spPr>
          <a:xfrm>
            <a:off x="6250744" y="2352619"/>
            <a:ext cx="12307726" cy="2554545"/>
          </a:xfrm>
          <a:prstGeom prst="rect">
            <a:avLst/>
          </a:prstGeom>
        </p:spPr>
        <p:txBody>
          <a:bodyPr wrap="square">
            <a:spAutoFit/>
          </a:bodyPr>
          <a:lstStyle/>
          <a:p>
            <a:r>
              <a:rPr lang="en-US" sz="32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3200" dirty="0">
                <a:latin typeface="Proxima Nova Rg" panose="02000506030000020004" pitchFamily="2" charset="77"/>
              </a:rPr>
              <a:t>Motivation</a:t>
            </a:r>
          </a:p>
          <a:p>
            <a:pPr marL="342900" indent="-342900">
              <a:buFont typeface="Arial" panose="020B0604020202020204" pitchFamily="34" charset="0"/>
              <a:buChar char="•"/>
            </a:pPr>
            <a:r>
              <a:rPr lang="en-US" sz="3200" dirty="0">
                <a:latin typeface="Proxima Nova Rg" panose="02000506030000020004" pitchFamily="2" charset="77"/>
              </a:rPr>
              <a:t>Important concepts</a:t>
            </a:r>
          </a:p>
          <a:p>
            <a:pPr marL="342900" indent="-342900">
              <a:buFont typeface="Arial" panose="020B0604020202020204" pitchFamily="34" charset="0"/>
              <a:buChar char="•"/>
            </a:pPr>
            <a:r>
              <a:rPr lang="en-US" sz="3200" dirty="0" smtClean="0">
                <a:latin typeface="Proxima Nova Rg" panose="02000506030000020004" pitchFamily="2" charset="77"/>
              </a:rPr>
              <a:t>Organize transitions</a:t>
            </a:r>
            <a:endParaRPr lang="en-US" sz="3200" dirty="0">
              <a:latin typeface="Proxima Nova Rg" panose="02000506030000020004" pitchFamily="2" charset="77"/>
            </a:endParaRPr>
          </a:p>
          <a:p>
            <a:pPr marL="342900" indent="-342900">
              <a:buFont typeface="Arial" panose="020B0604020202020204" pitchFamily="34" charset="0"/>
              <a:buChar char="•"/>
            </a:pPr>
            <a:r>
              <a:rPr lang="en-US" sz="3200" dirty="0" smtClean="0">
                <a:latin typeface="Proxima Nova Rg" panose="02000506030000020004" pitchFamily="2" charset="77"/>
              </a:rPr>
              <a:t>Clarity</a:t>
            </a:r>
            <a:endParaRPr lang="en-US" sz="3200" dirty="0">
              <a:latin typeface="Proxima Nova Rg" panose="02000506030000020004" pitchFamily="2" charset="77"/>
            </a:endParaRPr>
          </a:p>
        </p:txBody>
      </p:sp>
      <p:sp>
        <p:nvSpPr>
          <p:cNvPr id="20" name="Rectangle 19">
            <a:extLst>
              <a:ext uri="{FF2B5EF4-FFF2-40B4-BE49-F238E27FC236}">
                <a16:creationId xmlns:a16="http://schemas.microsoft.com/office/drawing/2014/main" xmlns="" id="{B80A8DF4-3A20-2347-8090-F9CE0B4E7115}"/>
              </a:ext>
            </a:extLst>
          </p:cNvPr>
          <p:cNvSpPr/>
          <p:nvPr/>
        </p:nvSpPr>
        <p:spPr>
          <a:xfrm>
            <a:off x="963448" y="2352619"/>
            <a:ext cx="5547884" cy="2554545"/>
          </a:xfrm>
          <a:prstGeom prst="rect">
            <a:avLst/>
          </a:prstGeom>
        </p:spPr>
        <p:txBody>
          <a:bodyPr wrap="square">
            <a:spAutoFit/>
          </a:bodyPr>
          <a:lstStyle/>
          <a:p>
            <a:r>
              <a:rPr lang="en-US" sz="32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3200" dirty="0">
                <a:latin typeface="Proxima Nova Rg" panose="02000506030000020004" pitchFamily="2" charset="77"/>
              </a:rPr>
              <a:t>With text, less is </a:t>
            </a:r>
            <a:r>
              <a:rPr lang="en-US" sz="3200" dirty="0" smtClean="0">
                <a:latin typeface="Proxima Nova Rg" panose="02000506030000020004" pitchFamily="2" charset="77"/>
              </a:rPr>
              <a:t>more</a:t>
            </a:r>
            <a:endParaRPr lang="en-US" sz="3200" dirty="0">
              <a:latin typeface="Proxima Nova Rg" panose="02000506030000020004" pitchFamily="2" charset="77"/>
            </a:endParaRPr>
          </a:p>
          <a:p>
            <a:pPr marL="342900" indent="-342900">
              <a:buFont typeface="Arial" panose="020B0604020202020204" pitchFamily="34" charset="0"/>
              <a:buChar char="•"/>
            </a:pPr>
            <a:r>
              <a:rPr lang="en-US" sz="3200" dirty="0">
                <a:latin typeface="Proxima Nova Rg" panose="02000506030000020004" pitchFamily="2" charset="77"/>
              </a:rPr>
              <a:t>Think content first</a:t>
            </a:r>
          </a:p>
          <a:p>
            <a:pPr marL="342900" indent="-342900">
              <a:buFont typeface="Arial" panose="020B0604020202020204" pitchFamily="34" charset="0"/>
              <a:buChar char="•"/>
            </a:pPr>
            <a:r>
              <a:rPr lang="en-US" sz="3200" dirty="0">
                <a:latin typeface="Proxima Nova Rg" panose="02000506030000020004" pitchFamily="2" charset="77"/>
              </a:rPr>
              <a:t>Cohesive </a:t>
            </a:r>
            <a:r>
              <a:rPr lang="en-US" sz="3200" dirty="0" smtClean="0">
                <a:latin typeface="Proxima Nova Rg" panose="02000506030000020004" pitchFamily="2" charset="77"/>
              </a:rPr>
              <a:t>&amp; </a:t>
            </a:r>
            <a:r>
              <a:rPr lang="en-US" sz="3200" dirty="0">
                <a:latin typeface="Proxima Nova Rg" panose="02000506030000020004" pitchFamily="2" charset="77"/>
              </a:rPr>
              <a:t>consistent </a:t>
            </a:r>
            <a:endParaRPr lang="en-US" sz="3200" dirty="0" smtClean="0">
              <a:latin typeface="Proxima Nova Rg" panose="02000506030000020004" pitchFamily="2" charset="77"/>
            </a:endParaRPr>
          </a:p>
          <a:p>
            <a:pPr marL="342900" indent="-342900">
              <a:buFont typeface="Arial" panose="020B0604020202020204" pitchFamily="34" charset="0"/>
              <a:buChar char="•"/>
            </a:pPr>
            <a:r>
              <a:rPr lang="en-US" sz="3200" dirty="0" smtClean="0">
                <a:latin typeface="Proxima Nova Rg" panose="02000506030000020004" pitchFamily="2" charset="77"/>
              </a:rPr>
              <a:t>Meaningful </a:t>
            </a:r>
            <a:r>
              <a:rPr lang="en-US" sz="3200" dirty="0">
                <a:latin typeface="Proxima Nova Rg" panose="02000506030000020004" pitchFamily="2" charset="77"/>
              </a:rPr>
              <a:t>images </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757084" y="1282876"/>
            <a:ext cx="10658168" cy="2387600"/>
          </a:xfrm>
        </p:spPr>
        <p:txBody>
          <a:bodyPr>
            <a:normAutofit/>
          </a:bodyPr>
          <a:lstStyle/>
          <a:p>
            <a:r>
              <a:rPr lang="en-US" sz="5400" dirty="0" smtClean="0">
                <a:latin typeface="Gotham Medium" panose="02000604030000020004" pitchFamily="50" charset="0"/>
              </a:rPr>
              <a:t>CONTRIBUTION STATEMENT</a:t>
            </a:r>
            <a:endParaRPr lang="en-US" sz="5400" dirty="0">
              <a:latin typeface="Gotham Medium" panose="02000604030000020004" pitchFamily="50"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83345" y="3860061"/>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1956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14</a:t>
            </a:r>
          </a:p>
        </p:txBody>
      </p:sp>
      <p:sp>
        <p:nvSpPr>
          <p:cNvPr id="2" name="TextBox 1"/>
          <p:cNvSpPr txBox="1"/>
          <p:nvPr/>
        </p:nvSpPr>
        <p:spPr>
          <a:xfrm>
            <a:off x="848557" y="2157247"/>
            <a:ext cx="10142333" cy="3170099"/>
          </a:xfrm>
          <a:prstGeom prst="rect">
            <a:avLst/>
          </a:prstGeom>
          <a:noFill/>
        </p:spPr>
        <p:txBody>
          <a:bodyPr wrap="square" rtlCol="0">
            <a:spAutoFit/>
          </a:bodyPr>
          <a:lstStyle/>
          <a:p>
            <a:r>
              <a:rPr lang="en-US" sz="2800" b="1" dirty="0" smtClean="0">
                <a:solidFill>
                  <a:srgbClr val="57068C"/>
                </a:solidFill>
                <a:latin typeface="Proxima Nova Lt" panose="02000506030000020004" pitchFamily="50" charset="0"/>
              </a:rPr>
              <a:t>CONTRIBUTION STATEMENT</a:t>
            </a:r>
            <a:r>
              <a:rPr lang="en-US" sz="2800" b="1" dirty="0">
                <a:solidFill>
                  <a:srgbClr val="57068C"/>
                </a:solidFill>
                <a:latin typeface="Proxima Nova Lt" panose="02000506030000020004" pitchFamily="50" charset="0"/>
              </a:rPr>
              <a:t/>
            </a:r>
            <a:br>
              <a:rPr lang="en-US" sz="2800" b="1" dirty="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smtClean="0">
                <a:latin typeface="Proxima Nova Rg" panose="02000506030000020004" charset="0"/>
              </a:rPr>
              <a:t>Common practice in industry</a:t>
            </a:r>
          </a:p>
          <a:p>
            <a:pPr marL="457200" indent="-457200">
              <a:buFont typeface="Arial" panose="020B0604020202020204" pitchFamily="34" charset="0"/>
              <a:buChar char="•"/>
            </a:pPr>
            <a:r>
              <a:rPr lang="en-US" sz="2400" dirty="0" smtClean="0">
                <a:latin typeface="Proxima Nova Rg" panose="02000506030000020004" charset="0"/>
              </a:rPr>
              <a:t>Short paragraph </a:t>
            </a:r>
            <a:r>
              <a:rPr lang="en-US" sz="2400" dirty="0">
                <a:latin typeface="Proxima Nova Rg" panose="02000506030000020004" charset="0"/>
              </a:rPr>
              <a:t>at the end of Conclusion </a:t>
            </a:r>
          </a:p>
          <a:p>
            <a:pPr marL="457200" indent="-457200">
              <a:buFont typeface="Arial" panose="020B0604020202020204" pitchFamily="34" charset="0"/>
              <a:buChar char="•"/>
            </a:pPr>
            <a:r>
              <a:rPr lang="en-US" sz="2400" dirty="0">
                <a:latin typeface="Proxima Nova Rg" panose="02000506030000020004" charset="0"/>
              </a:rPr>
              <a:t>Discuss the parts of the </a:t>
            </a:r>
            <a:r>
              <a:rPr lang="en-US" sz="2400" dirty="0" smtClean="0">
                <a:latin typeface="Proxima Nova Rg" panose="02000506030000020004" charset="0"/>
              </a:rPr>
              <a:t>lab exercises &amp; report </a:t>
            </a:r>
            <a:r>
              <a:rPr lang="en-US" sz="2400" dirty="0">
                <a:latin typeface="Proxima Nova Rg" panose="02000506030000020004" charset="0"/>
              </a:rPr>
              <a:t>that you completed</a:t>
            </a:r>
          </a:p>
          <a:p>
            <a:pPr marL="457200" indent="-457200">
              <a:buFont typeface="Arial" panose="020B0604020202020204" pitchFamily="34" charset="0"/>
              <a:buChar char="•"/>
            </a:pPr>
            <a:r>
              <a:rPr lang="en-US" sz="2400" dirty="0" smtClean="0">
                <a:latin typeface="Proxima Nova Rg" panose="02000506030000020004" charset="0"/>
              </a:rPr>
              <a:t>Fo</a:t>
            </a:r>
            <a:r>
              <a:rPr lang="en-US" sz="2400" dirty="0" smtClean="0">
                <a:latin typeface="Proxima Nova Rg" panose="02000506030000020004" charset="0"/>
              </a:rPr>
              <a:t>r individual reports only state what you did for the lab procedure</a:t>
            </a:r>
            <a:endParaRPr lang="en-US" sz="2200" dirty="0">
              <a:latin typeface="Proxima Nova Rg" panose="02000506030000020004" charset="0"/>
            </a:endParaRPr>
          </a:p>
          <a:p>
            <a:pPr marL="457200" indent="-457200">
              <a:buFont typeface="Arial" panose="020B0604020202020204" pitchFamily="34" charset="0"/>
              <a:buChar char="•"/>
            </a:pPr>
            <a:r>
              <a:rPr lang="en-US" sz="2400" dirty="0">
                <a:latin typeface="Proxima Nova Rg" panose="02000506030000020004" charset="0"/>
              </a:rPr>
              <a:t>Refer to the </a:t>
            </a:r>
            <a:r>
              <a:rPr lang="en-US" sz="2400" dirty="0">
                <a:solidFill>
                  <a:srgbClr val="57068C"/>
                </a:solidFill>
                <a:latin typeface="Proxima Nova Rg" panose="02000506030000020004" charset="0"/>
              </a:rPr>
              <a:t>Sample Lab Report</a:t>
            </a:r>
            <a:r>
              <a:rPr lang="en-US" sz="2400" dirty="0">
                <a:latin typeface="Proxima Nova Rg" panose="02000506030000020004" charset="0"/>
              </a:rPr>
              <a:t> manual page under </a:t>
            </a:r>
            <a:r>
              <a:rPr lang="en-US" sz="2400" dirty="0">
                <a:solidFill>
                  <a:srgbClr val="57068C"/>
                </a:solidFill>
                <a:latin typeface="Proxima Nova Rg" panose="02000506030000020004" charset="0"/>
              </a:rPr>
              <a:t>Writing Resources</a:t>
            </a:r>
          </a:p>
          <a:p>
            <a:endParaRPr lang="en-US" sz="2400" dirty="0">
              <a:latin typeface="Proxima Nova Rg" panose="02000506030000020004" charset="0"/>
            </a:endParaRPr>
          </a:p>
        </p:txBody>
      </p:sp>
    </p:spTree>
    <p:extLst>
      <p:ext uri="{BB962C8B-B14F-4D97-AF65-F5344CB8AC3E}">
        <p14:creationId xmlns:p14="http://schemas.microsoft.com/office/powerpoint/2010/main" val="2978213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a:solidFill>
                  <a:srgbClr val="57068C"/>
                </a:solidFill>
                <a:latin typeface="Gotham Bold"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2857520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a:t>
            </a:r>
            <a:r>
              <a:rPr lang="en-US" sz="2800" dirty="0" smtClean="0">
                <a:latin typeface="Proxima Nova Rg" panose="02000506030000020004" pitchFamily="2" charset="0"/>
              </a:rPr>
              <a:t>Presentation</a:t>
            </a:r>
          </a:p>
          <a:p>
            <a:pPr marL="342900" indent="-342900" algn="l">
              <a:buFont typeface="Arial" panose="020B0604020202020204" pitchFamily="34" charset="0"/>
              <a:buChar char="•"/>
            </a:pPr>
            <a:r>
              <a:rPr lang="en-US" sz="2800" dirty="0" smtClean="0">
                <a:latin typeface="Proxima Nova Rg" panose="02000506030000020004" pitchFamily="2" charset="0"/>
              </a:rPr>
              <a:t>Creating a LinkedIn Profile</a:t>
            </a:r>
          </a:p>
          <a:p>
            <a:pPr marL="342900" indent="-342900" algn="l">
              <a:buFont typeface="Arial" panose="020B0604020202020204" pitchFamily="34" charset="0"/>
              <a:buChar char="•"/>
            </a:pPr>
            <a:r>
              <a:rPr lang="en-US" sz="2800" dirty="0" smtClean="0">
                <a:latin typeface="Proxima Nova Rg" panose="02000506030000020004" pitchFamily="2" charset="0"/>
              </a:rPr>
              <a:t>Lab 2 Presentations</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757084" y="1282876"/>
            <a:ext cx="10658168" cy="2387600"/>
          </a:xfrm>
        </p:spPr>
        <p:txBody>
          <a:bodyPr>
            <a:normAutofit/>
          </a:bodyPr>
          <a:lstStyle/>
          <a:p>
            <a:r>
              <a:rPr lang="en-US" sz="5400" dirty="0">
                <a:latin typeface="Gotham Medium" panose="02000604030000020004" pitchFamily="50" charset="0"/>
              </a:rPr>
              <a:t>TECHNICAL </a:t>
            </a:r>
            <a:r>
              <a:rPr lang="en-US" sz="5400" dirty="0" smtClean="0">
                <a:latin typeface="Gotham Medium" panose="02000604030000020004" pitchFamily="50" charset="0"/>
              </a:rPr>
              <a:t>PRESENTATIONS</a:t>
            </a:r>
            <a:endParaRPr lang="en-US" sz="5400" dirty="0">
              <a:latin typeface="Gotham Medium" panose="02000604030000020004" pitchFamily="50" charset="0"/>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83345" y="3860061"/>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xmlns="" id="{FA39A8A3-571A-5E46-A278-A84BEC19B38C}"/>
              </a:ext>
            </a:extLst>
          </p:cNvPr>
          <p:cNvSpPr/>
          <p:nvPr/>
        </p:nvSpPr>
        <p:spPr>
          <a:xfrm>
            <a:off x="564107" y="2298091"/>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smtClean="0">
                <a:latin typeface="Proxima Nova Rg" panose="02000506030000020004" pitchFamily="2" charset="77"/>
              </a:rPr>
              <a:t>Incorporate the audience’s background when framing ideas</a:t>
            </a:r>
            <a:endParaRPr lang="en-US" sz="2800" dirty="0">
              <a:latin typeface="Proxima Nova Rg" panose="02000506030000020004" pitchFamily="2" charset="77"/>
            </a:endParaRPr>
          </a:p>
          <a:p>
            <a:pPr marL="342900" indent="-342900">
              <a:buFont typeface="Arial" panose="020B0604020202020204" pitchFamily="34" charset="0"/>
              <a:buChar char="•"/>
            </a:pPr>
            <a:r>
              <a:rPr lang="en-US" sz="2800" dirty="0">
                <a:latin typeface="Proxima Nova Rg" panose="02000506030000020004" pitchFamily="2" charset="77"/>
              </a:rPr>
              <a:t>Pretend there are not multiple </a:t>
            </a:r>
            <a:r>
              <a:rPr lang="en-US" sz="2800" dirty="0" smtClean="0">
                <a:latin typeface="Proxima Nova Rg" panose="02000506030000020004" pitchFamily="2" charset="77"/>
              </a:rPr>
              <a:t>groups for EG 1004</a:t>
            </a:r>
            <a:endParaRPr lang="en-US" sz="2800" dirty="0">
              <a:latin typeface="Proxima Nova Rg" panose="02000506030000020004" pitchFamily="2" charset="77"/>
            </a:endParaRPr>
          </a:p>
        </p:txBody>
      </p:sp>
      <p:sp>
        <p:nvSpPr>
          <p:cNvPr id="6" name="Rectangle 5">
            <a:extLst>
              <a:ext uri="{FF2B5EF4-FFF2-40B4-BE49-F238E27FC236}">
                <a16:creationId xmlns:a16="http://schemas.microsoft.com/office/drawing/2014/main" xmlns="" id="{9F3464A9-D361-074F-91A2-68A54C30AAE5}"/>
              </a:ext>
            </a:extLst>
          </p:cNvPr>
          <p:cNvSpPr/>
          <p:nvPr/>
        </p:nvSpPr>
        <p:spPr>
          <a:xfrm>
            <a:off x="564106" y="3626247"/>
            <a:ext cx="10035068" cy="2246769"/>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a:t>
            </a:r>
            <a:r>
              <a:rPr lang="en-US" sz="2800" dirty="0" smtClean="0">
                <a:latin typeface="Proxima Nova Rg" panose="02000506030000020004" pitchFamily="2" charset="0"/>
              </a:rPr>
              <a:t>sentences</a:t>
            </a:r>
          </a:p>
          <a:p>
            <a:pPr marL="342900" indent="-342900">
              <a:buFont typeface="Arial" panose="020B0604020202020204" pitchFamily="34" charset="0"/>
              <a:buChar char="•"/>
            </a:pPr>
            <a:r>
              <a:rPr lang="en-US" sz="2800" dirty="0">
                <a:latin typeface="Proxima Nova Rg" panose="02000506030000020004" pitchFamily="2" charset="77"/>
              </a:rPr>
              <a:t>Utilize figures &amp;</a:t>
            </a:r>
            <a:r>
              <a:rPr lang="en-US" sz="2800" dirty="0" smtClean="0">
                <a:latin typeface="Proxima Nova Rg" panose="02000506030000020004" pitchFamily="2" charset="77"/>
              </a:rPr>
              <a:t> </a:t>
            </a:r>
            <a:r>
              <a:rPr lang="en-US" sz="2800" dirty="0">
                <a:latin typeface="Proxima Nova Rg" panose="02000506030000020004" pitchFamily="2" charset="77"/>
              </a:rPr>
              <a:t>diagrams </a:t>
            </a:r>
            <a:r>
              <a:rPr lang="en-US" sz="2800" dirty="0" smtClean="0">
                <a:latin typeface="Proxima Nova Rg" panose="02000506030000020004" pitchFamily="2" charset="77"/>
              </a:rPr>
              <a:t>instead of </a:t>
            </a:r>
            <a:r>
              <a:rPr lang="en-US" sz="2800" dirty="0">
                <a:latin typeface="Proxima Nova Rg" panose="02000506030000020004" pitchFamily="2" charset="77"/>
              </a:rPr>
              <a:t>text on the slide</a:t>
            </a:r>
          </a:p>
          <a:p>
            <a:pPr marL="342900" indent="-342900">
              <a:buFont typeface="Arial" panose="020B0604020202020204" pitchFamily="34" charset="0"/>
              <a:buChar char="•"/>
            </a:pPr>
            <a:r>
              <a:rPr lang="en-US" sz="2800" dirty="0">
                <a:latin typeface="Proxima Nova Rg" panose="02000506030000020004" pitchFamily="2" charset="77"/>
              </a:rPr>
              <a:t>Slides &amp;</a:t>
            </a:r>
            <a:r>
              <a:rPr lang="en-US" sz="2800" dirty="0" smtClean="0">
                <a:latin typeface="Proxima Nova Rg" panose="02000506030000020004" pitchFamily="2" charset="77"/>
              </a:rPr>
              <a:t> presentation look </a:t>
            </a:r>
            <a:r>
              <a:rPr lang="en-US" sz="2800" dirty="0">
                <a:latin typeface="Proxima Nova Rg" panose="02000506030000020004" pitchFamily="2" charset="77"/>
              </a:rPr>
              <a:t>should be </a:t>
            </a:r>
            <a:r>
              <a:rPr lang="en-US" sz="2800" dirty="0" smtClean="0">
                <a:latin typeface="Proxima Nova Rg" panose="02000506030000020004" pitchFamily="2" charset="77"/>
              </a:rPr>
              <a:t>cohesive</a:t>
            </a:r>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xmlns=""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xmlns=""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xmlns=""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xmlns="" id="{205F736C-27D7-8F42-BD27-EE6F12EBA732}"/>
              </a:ext>
            </a:extLst>
          </p:cNvPr>
          <p:cNvSpPr/>
          <p:nvPr/>
        </p:nvSpPr>
        <p:spPr>
          <a:xfrm>
            <a:off x="4358183" y="5902794"/>
            <a:ext cx="3534942" cy="369332"/>
          </a:xfrm>
          <a:prstGeom prst="rect">
            <a:avLst/>
          </a:prstGeom>
        </p:spPr>
        <p:txBody>
          <a:bodyPr wrap="none">
            <a:spAutoFit/>
          </a:bodyPr>
          <a:lstStyle/>
          <a:p>
            <a:r>
              <a:rPr lang="en-US" dirty="0" smtClean="0">
                <a:latin typeface="Proxima Nova Rg" panose="02000506030000020004" pitchFamily="2" charset="77"/>
              </a:rPr>
              <a:t>Figure 2</a:t>
            </a:r>
            <a:r>
              <a:rPr lang="en-US" dirty="0">
                <a:latin typeface="Proxima Nova Rg" panose="02000506030000020004" pitchFamily="2" charset="77"/>
              </a:rPr>
              <a:t>: Layout tools screenshot</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xmlns=""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xmlns=""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xmlns="" id="{127C1296-AA1D-0543-B50E-402FA445810E}"/>
              </a:ext>
            </a:extLst>
          </p:cNvPr>
          <p:cNvPicPr>
            <a:picLocks noChangeAspect="1"/>
          </p:cNvPicPr>
          <p:nvPr/>
        </p:nvPicPr>
        <p:blipFill>
          <a:blip r:embed="rId4"/>
          <a:stretch>
            <a:fillRect/>
          </a:stretch>
        </p:blipFill>
        <p:spPr>
          <a:xfrm>
            <a:off x="426455" y="1661238"/>
            <a:ext cx="5046118" cy="4049623"/>
          </a:xfrm>
          <a:prstGeom prst="rect">
            <a:avLst/>
          </a:prstGeom>
        </p:spPr>
      </p:pic>
      <p:sp>
        <p:nvSpPr>
          <p:cNvPr id="16" name="Rectangle 15">
            <a:extLst>
              <a:ext uri="{FF2B5EF4-FFF2-40B4-BE49-F238E27FC236}">
                <a16:creationId xmlns:a16="http://schemas.microsoft.com/office/drawing/2014/main" xmlns="" id="{96EA4CA1-8771-B243-B27F-48BDF1A440AF}"/>
              </a:ext>
            </a:extLst>
          </p:cNvPr>
          <p:cNvSpPr/>
          <p:nvPr/>
        </p:nvSpPr>
        <p:spPr>
          <a:xfrm>
            <a:off x="5472573" y="2485726"/>
            <a:ext cx="644062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a:t>
            </a:r>
            <a:r>
              <a:rPr lang="en-US" sz="2800" dirty="0" smtClean="0">
                <a:latin typeface="Proxima Nova Rg" panose="02000506030000020004" pitchFamily="2" charset="77"/>
              </a:rPr>
              <a:t>formatting</a:t>
            </a:r>
          </a:p>
          <a:p>
            <a:pPr marL="800100" lvl="1" indent="-342900">
              <a:buFont typeface="Arial" panose="020B0604020202020204" pitchFamily="34" charset="0"/>
              <a:buChar char="•"/>
            </a:pPr>
            <a:r>
              <a:rPr lang="en-US" sz="2800" dirty="0" smtClean="0">
                <a:latin typeface="Proxima Nova Rg" panose="02000506030000020004" pitchFamily="2" charset="77"/>
              </a:rPr>
              <a:t>Allows for digital screen readers</a:t>
            </a:r>
            <a:endParaRPr lang="en-US" sz="2800" dirty="0">
              <a:latin typeface="Proxima Nova Rg" panose="02000506030000020004" pitchFamily="2" charset="77"/>
            </a:endParaRPr>
          </a:p>
          <a:p>
            <a:pPr marL="800100" lvl="1" indent="-342900">
              <a:buFont typeface="Arial" panose="020B0604020202020204" pitchFamily="34" charset="0"/>
              <a:buChar char="•"/>
            </a:pPr>
            <a:r>
              <a:rPr lang="en-US" sz="2800" dirty="0" smtClean="0">
                <a:latin typeface="Proxima Nova Rg" panose="02000506030000020004" pitchFamily="2" charset="77"/>
              </a:rPr>
              <a:t>Microsoft Project: </a:t>
            </a:r>
            <a:r>
              <a:rPr lang="en-US" sz="2800" dirty="0">
                <a:latin typeface="Proxima Nova Rg" panose="02000506030000020004" pitchFamily="2" charset="77"/>
              </a:rPr>
              <a:t>‘Copy as Picture’ </a:t>
            </a:r>
            <a:endParaRPr lang="en-US" sz="2800" dirty="0" smtClean="0">
              <a:latin typeface="Proxima Nova Rg" panose="02000506030000020004" pitchFamily="2" charset="77"/>
            </a:endParaRPr>
          </a:p>
          <a:p>
            <a:pPr marL="342900" indent="-342900">
              <a:buFont typeface="Arial" panose="020B0604020202020204" pitchFamily="34" charset="0"/>
              <a:buChar char="•"/>
            </a:pPr>
            <a:r>
              <a:rPr lang="en-US" sz="2800" dirty="0" smtClean="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smtClean="0">
                <a:latin typeface="Proxima Nova Rg" panose="02000506030000020004" pitchFamily="2" charset="77"/>
              </a:rPr>
              <a:t>Excel</a:t>
            </a:r>
            <a:r>
              <a:rPr lang="en-US" sz="2800" dirty="0">
                <a:latin typeface="Proxima Nova Rg" panose="02000506030000020004" pitchFamily="2" charset="77"/>
              </a:rPr>
              <a:t>: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xmlns="" id="{EA555BDD-4CBB-804E-A56B-437C46AC560A}"/>
              </a:ext>
            </a:extLst>
          </p:cNvPr>
          <p:cNvSpPr/>
          <p:nvPr/>
        </p:nvSpPr>
        <p:spPr>
          <a:xfrm>
            <a:off x="1053470" y="5796862"/>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xmlns=""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xmlns=""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xmlns=""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xmlns="" id="{54D6FF81-C60B-9B47-B3AE-32C87E6E3B1E}"/>
              </a:ext>
            </a:extLst>
          </p:cNvPr>
          <p:cNvSpPr/>
          <p:nvPr/>
        </p:nvSpPr>
        <p:spPr>
          <a:xfrm>
            <a:off x="401982" y="2323034"/>
            <a:ext cx="6105677" cy="3539430"/>
          </a:xfrm>
          <a:prstGeom prst="rect">
            <a:avLst/>
          </a:prstGeom>
        </p:spPr>
        <p:txBody>
          <a:bodyPr wrap="square">
            <a:spAutoFit/>
          </a:bodyPr>
          <a:lstStyle/>
          <a:p>
            <a:r>
              <a:rPr lang="en-US" sz="2800" b="1" dirty="0" smtClean="0">
                <a:solidFill>
                  <a:srgbClr val="57068C"/>
                </a:solidFill>
                <a:latin typeface="Proxima Nova Lt" panose="02000506030000020004" pitchFamily="2" charset="77"/>
              </a:rPr>
              <a:t>CAD </a:t>
            </a:r>
            <a:r>
              <a:rPr lang="en-US" sz="2800" b="1" dirty="0">
                <a:solidFill>
                  <a:srgbClr val="57068C"/>
                </a:solidFill>
                <a:latin typeface="Proxima Nova Lt" panose="02000506030000020004" pitchFamily="2" charset="77"/>
              </a:rPr>
              <a:t>Colorized Images</a:t>
            </a:r>
          </a:p>
          <a:p>
            <a:pPr marL="457200" indent="-457200">
              <a:buFont typeface="Arial" panose="020B0604020202020204" pitchFamily="34" charset="0"/>
              <a:buChar char="•"/>
            </a:pPr>
            <a:r>
              <a:rPr lang="en-US" sz="2800" dirty="0" smtClean="0">
                <a:latin typeface="Proxima Nova Rg" panose="02000506030000020004" pitchFamily="2" charset="77"/>
              </a:rPr>
              <a:t>Used for working on computer</a:t>
            </a:r>
          </a:p>
          <a:p>
            <a:pPr marL="457200" indent="-457200">
              <a:buFont typeface="Arial" panose="020B0604020202020204" pitchFamily="34" charset="0"/>
              <a:buChar char="•"/>
            </a:pPr>
            <a:r>
              <a:rPr lang="en-US" sz="2800" dirty="0" smtClean="0">
                <a:latin typeface="Proxima Nova Rg" panose="02000506030000020004" pitchFamily="2" charset="77"/>
              </a:rPr>
              <a:t>Define </a:t>
            </a:r>
            <a:r>
              <a:rPr lang="en-US" sz="2800" dirty="0">
                <a:latin typeface="Proxima Nova Rg" panose="02000506030000020004" pitchFamily="2" charset="77"/>
              </a:rPr>
              <a:t>layers (plumbing, electrical, walls, etc.) in 2D</a:t>
            </a:r>
          </a:p>
          <a:p>
            <a:pPr marL="457200" indent="-457200">
              <a:buFont typeface="Arial" panose="020B0604020202020204" pitchFamily="34" charset="0"/>
              <a:buChar char="•"/>
            </a:pPr>
            <a:r>
              <a:rPr lang="en-US" sz="2800" dirty="0" smtClean="0">
                <a:latin typeface="Proxima Nova Rg" panose="02000506030000020004" pitchFamily="2" charset="77"/>
              </a:rPr>
              <a:t>Reports &amp; slides use black &amp; white</a:t>
            </a:r>
            <a:endParaRPr lang="en-US" sz="2800" dirty="0">
              <a:latin typeface="Proxima Nova Rg" panose="02000506030000020004" pitchFamily="2" charset="77"/>
            </a:endParaRPr>
          </a:p>
          <a:p>
            <a:pPr marL="457200" indent="-457200">
              <a:buFont typeface="Arial" panose="020B0604020202020204" pitchFamily="34" charset="0"/>
              <a:buChar char="•"/>
            </a:pPr>
            <a:r>
              <a:rPr lang="en-US" sz="2800" dirty="0" smtClean="0">
                <a:latin typeface="Proxima Nova Rg" panose="02000506030000020004" pitchFamily="2" charset="77"/>
              </a:rPr>
              <a:t>Plot&gt; </a:t>
            </a:r>
            <a:r>
              <a:rPr lang="en-US" sz="2800" dirty="0">
                <a:latin typeface="Proxima Nova Rg" panose="02000506030000020004" pitchFamily="2" charset="77"/>
              </a:rPr>
              <a:t>Properties&gt; Paper/Quality&gt; </a:t>
            </a:r>
            <a:r>
              <a:rPr lang="en-US" sz="2800" dirty="0" smtClean="0">
                <a:latin typeface="Proxima Nova Rg" panose="02000506030000020004" pitchFamily="2" charset="77"/>
              </a:rPr>
              <a:t>Color&gt;Black &amp; White</a:t>
            </a:r>
            <a:endParaRPr lang="en-US" sz="2800" dirty="0">
              <a:latin typeface="Proxima Nova Rg" panose="02000506030000020004" pitchFamily="2" charset="77"/>
            </a:endParaRP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xmlns=""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2597</TotalTime>
  <Words>995</Words>
  <Application>Microsoft Office PowerPoint</Application>
  <PresentationFormat>Widescreen</PresentationFormat>
  <Paragraphs>108</Paragraphs>
  <Slides>17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Gotham Bold</vt:lpstr>
      <vt:lpstr>Calibri</vt:lpstr>
      <vt:lpstr>Proxima Nova Rg</vt:lpstr>
      <vt:lpstr>Proxima Nova Lt</vt:lpstr>
      <vt:lpstr>Calibri Light</vt:lpstr>
      <vt:lpstr>Gotham Medium</vt:lpstr>
      <vt:lpstr>Arial</vt:lpstr>
      <vt:lpstr>Office Theme</vt:lpstr>
      <vt:lpstr>Custom Design</vt:lpstr>
      <vt:lpstr>RECITATION 3 </vt:lpstr>
      <vt:lpstr>AGENDA</vt:lpstr>
      <vt:lpstr>TECHNICAL 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 STATEMENT</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User</cp:lastModifiedBy>
  <cp:revision>34</cp:revision>
  <dcterms:created xsi:type="dcterms:W3CDTF">2020-08-20T07:01:37Z</dcterms:created>
  <dcterms:modified xsi:type="dcterms:W3CDTF">2022-09-02T19:50:52Z</dcterms:modified>
  <cp:contentStatus/>
</cp:coreProperties>
</file>