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75" r:id="rId12"/>
    <p:sldId id="276" r:id="rId13"/>
    <p:sldId id="277" r:id="rId14"/>
    <p:sldId id="266" r:id="rId15"/>
    <p:sldId id="267" r:id="rId16"/>
    <p:sldId id="268" r:id="rId17"/>
    <p:sldId id="269" r:id="rId18"/>
    <p:sldId id="265" r:id="rId19"/>
    <p:sldId id="278" r:id="rId20"/>
    <p:sldId id="270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71980" autoAdjust="0"/>
  </p:normalViewPr>
  <p:slideViewPr>
    <p:cSldViewPr snapToGrid="0">
      <p:cViewPr varScale="1">
        <p:scale>
          <a:sx n="52" d="100"/>
          <a:sy n="52" d="100"/>
        </p:scale>
        <p:origin x="58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53928-F5D4-4551-9196-0B34683DD470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47AB-26F9-42CF-9E6F-265F956E2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 = aluminum</a:t>
            </a:r>
          </a:p>
          <a:p>
            <a:r>
              <a:rPr lang="en-US" dirty="0"/>
              <a:t>Cu = copper</a:t>
            </a:r>
          </a:p>
          <a:p>
            <a:r>
              <a:rPr lang="en-US" dirty="0"/>
              <a:t>Zn = zinc</a:t>
            </a:r>
          </a:p>
          <a:p>
            <a:r>
              <a:rPr lang="en-US" dirty="0" err="1"/>
              <a:t>Pb</a:t>
            </a:r>
            <a:r>
              <a:rPr lang="en-US"/>
              <a:t> = lead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47AB-26F9-42CF-9E6F-265F956E2D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0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1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/>
              <a:t>Sustainable </a:t>
            </a:r>
            <a:r>
              <a:rPr lang="en-US" sz="8000" b="1" smtClean="0"/>
              <a:t>Vehicle </a:t>
            </a:r>
            <a:r>
              <a:rPr lang="en-US" sz="8000" b="1" dirty="0"/>
              <a:t>Lab</a:t>
            </a:r>
          </a:p>
        </p:txBody>
      </p:sp>
      <p:pic>
        <p:nvPicPr>
          <p:cNvPr id="4" name="Picture 2" descr="https://manual.eg.poly.edu/images/0/08/Lab_renewener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41" y="2430639"/>
            <a:ext cx="3175317" cy="39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Capacitors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 capacitor </a:t>
            </a:r>
            <a:r>
              <a:rPr lang="en-US" altLang="en-US" dirty="0"/>
              <a:t>is an electrical device used to store charge 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Capacitors can be connected in parallel (increases charge stored) and in series (increases voltage stored)</a:t>
            </a:r>
            <a:r>
              <a:rPr lang="en-US" altLang="en-US" baseline="30000" dirty="0"/>
              <a:t>[5]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72" y="3213009"/>
            <a:ext cx="4590097" cy="290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09" y="2788864"/>
            <a:ext cx="4595951" cy="333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929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Capacitors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802978"/>
            <a:ext cx="12192000" cy="5339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Store electrical energy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1F (Farad) Polarized Capacitor</a:t>
            </a:r>
          </a:p>
          <a:p>
            <a:pPr marL="457200" indent="0">
              <a:buNone/>
            </a:pPr>
            <a:endParaRPr kumimoji="1" lang="zh-CN" altLang="en-US" dirty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/>
          </p:nvPr>
        </p:nvGraphicFramePr>
        <p:xfrm>
          <a:off x="7907642" y="2417540"/>
          <a:ext cx="3084512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3" imgW="6095238" imgH="4571429" progId="PBrush">
                  <p:embed/>
                </p:oleObj>
              </mc:Choice>
              <mc:Fallback>
                <p:oleObj name="Bitmap Image" r:id="rId3" imgW="6095238" imgH="4571429" progId="PBrush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7642" y="2417540"/>
                        <a:ext cx="3084512" cy="231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69" y="2857112"/>
            <a:ext cx="3052178" cy="343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7648879" y="3136678"/>
            <a:ext cx="1566863" cy="2028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899579" y="5068665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Positive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9825665" y="5195961"/>
            <a:ext cx="1987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Negative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9780334" y="3298079"/>
            <a:ext cx="1112131" cy="185978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38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Capacitor Charging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sz="3200" dirty="0"/>
              <a:t>Capacitor charge limit is restricted by charge voltage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/>
              <a:t>Maximizing applied voltage maximizes energy stored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/>
              <a:t>Capacitor is charged in time increments called the time constant (tau):</a:t>
            </a:r>
          </a:p>
          <a:p>
            <a:pPr marL="457200" indent="0">
              <a:buNone/>
            </a:pPr>
            <a:endParaRPr kumimoji="1" lang="zh-CN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21587" y="4238521"/>
            <a:ext cx="45720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l-GR" altLang="en-US" sz="6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en-US" sz="600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=RC</a:t>
            </a:r>
          </a:p>
          <a:p>
            <a:pPr algn="ctr">
              <a:lnSpc>
                <a:spcPct val="90000"/>
              </a:lnSpc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R=resistance C=capacitance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388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Percentage Charged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Charge is logarithmic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/>
              <a:t>It takes </a:t>
            </a:r>
            <a:r>
              <a:rPr kumimoji="1" lang="en-US" altLang="zh-CN" dirty="0">
                <a:solidFill>
                  <a:srgbClr val="000000"/>
                </a:solidFill>
              </a:rPr>
              <a:t>approximately 4</a:t>
            </a:r>
            <a:r>
              <a:rPr lang="el-G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/>
                <a:cs typeface="Arial"/>
              </a:rPr>
              <a:t>to charge the capacitor</a:t>
            </a:r>
          </a:p>
          <a:p>
            <a:pPr marL="914400" lvl="1" indent="0">
              <a:lnSpc>
                <a:spcPct val="150000"/>
              </a:lnSpc>
              <a:buNone/>
            </a:pPr>
            <a:r>
              <a:rPr kumimoji="1" lang="en-US" altLang="zh-CN" dirty="0">
                <a:solidFill>
                  <a:srgbClr val="000000"/>
                </a:solidFill>
                <a:latin typeface="Arial"/>
                <a:cs typeface="Arial"/>
              </a:rPr>
              <a:t>Ex: </a:t>
            </a:r>
            <a:endParaRPr kumimoji="1" lang="zh-CN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14" y="2611131"/>
            <a:ext cx="6701252" cy="378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73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327" y="1621227"/>
            <a:ext cx="2343673" cy="259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731520"/>
            <a:ext cx="5646420" cy="53397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Horizon Wind-Turbine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Solar Battery Panels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Adjustable Table fan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Heat Lamp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DMM (Digital Multi-meter)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Music Voltmeter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3V DC Motor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Horizon Hydrogen Fuel cell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1 Farad 2.5V Capacitor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0630" y="731520"/>
            <a:ext cx="5676900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Alligator cable sets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Standard Lego Car Chassis plus Lego parts kit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Mini Electric propeller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LED (Light Emitting Diode)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Lego to Alligator Cable Clip Connector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Scissors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Tape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80" y="4585407"/>
            <a:ext cx="2471873" cy="16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153" y="4585407"/>
            <a:ext cx="2638400" cy="16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118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Materials Price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Horizon </a:t>
            </a:r>
            <a:r>
              <a:rPr lang="en-US" altLang="en-US" dirty="0"/>
              <a:t>Wind-Turbine ($5.00/each)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Solar Battery Panels ($10.00/each)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Horizon Hydrogen Fuel cell ($12.00/each)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1 Farad 5.5V Capacitor ($3.00/each)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Alligator cable sets ($0.50/each pair)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Standard Lego Car Chassis plus Lego parts kit (only one kit)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Lego to Alligator Cable Clip Connector ($0.10/each)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Tape ($0.10/feet)</a:t>
            </a:r>
          </a:p>
        </p:txBody>
      </p:sp>
    </p:spTree>
    <p:extLst>
      <p:ext uri="{BB962C8B-B14F-4D97-AF65-F5344CB8AC3E}">
        <p14:creationId xmlns:p14="http://schemas.microsoft.com/office/powerpoint/2010/main" val="996880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097279"/>
            <a:ext cx="12192000" cy="5339751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en-US" dirty="0"/>
              <a:t>Part 1: Test the power storage devices</a:t>
            </a:r>
          </a:p>
          <a:p>
            <a:pPr marL="1257300" indent="-571500">
              <a:spcBef>
                <a:spcPts val="600"/>
              </a:spcBef>
              <a:defRPr/>
            </a:pPr>
            <a:r>
              <a:rPr lang="en-US" altLang="en-US" dirty="0"/>
              <a:t>Lemon juice</a:t>
            </a:r>
          </a:p>
          <a:p>
            <a:pPr marL="1257300" indent="-571500">
              <a:spcBef>
                <a:spcPts val="600"/>
              </a:spcBef>
              <a:defRPr/>
            </a:pPr>
            <a:r>
              <a:rPr lang="en-US" altLang="en-US" dirty="0"/>
              <a:t>Hydrogen fuel cell </a:t>
            </a:r>
          </a:p>
          <a:p>
            <a:pPr marL="1257300" indent="-571500">
              <a:spcBef>
                <a:spcPts val="600"/>
              </a:spcBef>
              <a:defRPr/>
            </a:pPr>
            <a:r>
              <a:rPr lang="en-US" altLang="en-US" dirty="0"/>
              <a:t>Capacitor </a:t>
            </a:r>
          </a:p>
          <a:p>
            <a:pPr>
              <a:spcBef>
                <a:spcPts val="600"/>
              </a:spcBef>
              <a:defRPr/>
            </a:pPr>
            <a:r>
              <a:rPr lang="en-US" dirty="0"/>
              <a:t>Part 2: </a:t>
            </a:r>
            <a:r>
              <a:rPr lang="en-US" altLang="en-US" dirty="0"/>
              <a:t>Test the assigned power source using music voltmeter</a:t>
            </a:r>
          </a:p>
          <a:p>
            <a:pPr marL="1257300" indent="-571500">
              <a:spcBef>
                <a:spcPts val="600"/>
              </a:spcBef>
              <a:defRPr/>
            </a:pPr>
            <a:r>
              <a:rPr lang="en-US" altLang="en-US" dirty="0"/>
              <a:t>Solar panel</a:t>
            </a:r>
          </a:p>
          <a:p>
            <a:pPr marL="1257300" indent="-571500">
              <a:spcBef>
                <a:spcPts val="600"/>
              </a:spcBef>
              <a:defRPr/>
            </a:pPr>
            <a:r>
              <a:rPr lang="en-US" altLang="en-US" dirty="0"/>
              <a:t>Wind-turbine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dirty="0"/>
              <a:t>Part 3: Design a sustainable energy car using the power sources and power storage devices of your choice</a:t>
            </a:r>
          </a:p>
        </p:txBody>
      </p:sp>
    </p:spTree>
    <p:extLst>
      <p:ext uri="{BB962C8B-B14F-4D97-AF65-F5344CB8AC3E}">
        <p14:creationId xmlns:p14="http://schemas.microsoft.com/office/powerpoint/2010/main" val="2552206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r>
              <a:rPr lang="en-US" dirty="0"/>
              <a:t>Here is an inspiration for your design!</a:t>
            </a:r>
          </a:p>
        </p:txBody>
      </p:sp>
      <p:pic>
        <p:nvPicPr>
          <p:cNvPr id="4" name="Picture 2" descr="http://www.coolerearth.us/product_images/52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44" y="1840343"/>
            <a:ext cx="6760312" cy="348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29" y="5806440"/>
            <a:ext cx="2577062" cy="44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463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Competition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051559"/>
            <a:ext cx="12192000" cy="5339751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Power </a:t>
            </a:r>
            <a:r>
              <a:rPr lang="en-US" altLang="en-US" dirty="0"/>
              <a:t>storage devices must be contained in the car</a:t>
            </a:r>
          </a:p>
          <a:p>
            <a:pPr>
              <a:spcBef>
                <a:spcPct val="20000"/>
              </a:spcBef>
            </a:pPr>
            <a:r>
              <a:rPr lang="en-US" altLang="en-US" dirty="0"/>
              <a:t>The only power sources allowed are the wind-turbine and solar panel</a:t>
            </a:r>
          </a:p>
          <a:p>
            <a:pPr>
              <a:spcBef>
                <a:spcPct val="20000"/>
              </a:spcBef>
            </a:pPr>
            <a:r>
              <a:rPr lang="en-US" altLang="en-US" dirty="0"/>
              <a:t>The sustainable energy car may not be pushed or launched </a:t>
            </a:r>
          </a:p>
          <a:p>
            <a:pPr>
              <a:spcBef>
                <a:spcPct val="20000"/>
              </a:spcBef>
            </a:pPr>
            <a:r>
              <a:rPr lang="en-US" altLang="en-US" dirty="0"/>
              <a:t>The sustainable energy car should not be touched after it has started to move</a:t>
            </a:r>
          </a:p>
          <a:p>
            <a:pPr>
              <a:spcBef>
                <a:spcPct val="20000"/>
              </a:spcBef>
            </a:pPr>
            <a:r>
              <a:rPr lang="en-US" altLang="en-US" dirty="0"/>
              <a:t>The car will run for up to five minutes or until the car comes to a stop</a:t>
            </a:r>
          </a:p>
        </p:txBody>
      </p:sp>
    </p:spTree>
    <p:extLst>
      <p:ext uri="{BB962C8B-B14F-4D97-AF65-F5344CB8AC3E}">
        <p14:creationId xmlns:p14="http://schemas.microsoft.com/office/powerpoint/2010/main" val="3089087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5AB24925-B39C-48F6-A5AE-73DA71090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Competition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3AA08479-B4C4-4C4D-B6F9-7C1BFC83BD78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marL="45720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𝑑𝑖𝑠𝑡𝑎𝑛𝑐𝑒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457200" indent="0">
                  <a:buNone/>
                </a:pPr>
                <a:endParaRPr lang="en-US" dirty="0"/>
              </a:p>
              <a:p>
                <a:pPr marL="457200" indent="0">
                  <a:buNone/>
                </a:pPr>
                <a:r>
                  <a:rPr lang="en-US" sz="3200" dirty="0"/>
                  <a:t>Where distance is measured in feet (1 tile = 1 </a:t>
                </a:r>
                <a:r>
                  <a:rPr lang="en-US" sz="3200" dirty="0" err="1"/>
                  <a:t>ft</a:t>
                </a:r>
                <a:r>
                  <a:rPr lang="en-US" sz="3200" dirty="0"/>
                  <a:t>), time is time elapsed for the trial, and cost is the total cost of constructing the car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08479-B4C4-4C4D-B6F9-7C1BFC83BD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r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36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731520"/>
            <a:ext cx="12192000" cy="566927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Experimental Objective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Background Information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Materials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Procedure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Assignment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Assignment: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Individual lab reports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Title page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Discussion of topics in the manual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Include a picture of your vehicle 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Scan in lab notes (ask TA for assistance)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TA must initial that table and graph were completed</a:t>
            </a:r>
          </a:p>
        </p:txBody>
      </p:sp>
    </p:spTree>
    <p:extLst>
      <p:ext uri="{BB962C8B-B14F-4D97-AF65-F5344CB8AC3E}">
        <p14:creationId xmlns:p14="http://schemas.microsoft.com/office/powerpoint/2010/main" val="1410764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Assignment: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12192000" cy="533975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Team presentation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State rules of competition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Describe your design and its concepts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Include table of class results, cost and photo/video of design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How could your current design be improved?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Refer to “Creating PowerPoint Presentations” found on </a:t>
            </a:r>
            <a:br>
              <a:rPr lang="en-US" altLang="en-US" dirty="0"/>
            </a:br>
            <a:r>
              <a:rPr lang="en-US" altLang="en-US" dirty="0"/>
              <a:t>EG website</a:t>
            </a:r>
          </a:p>
          <a:p>
            <a:pPr>
              <a:lnSpc>
                <a:spcPct val="15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057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dirty="0"/>
              <a:t>Have all </a:t>
            </a:r>
            <a:r>
              <a:rPr lang="en-US" altLang="en-US" dirty="0"/>
              <a:t>original data signed by TA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altLang="en-US" dirty="0"/>
              <a:t>Submit all work electronically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altLang="en-US" dirty="0"/>
              <a:t>Clean up workstations 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altLang="en-US" dirty="0"/>
              <a:t>Return all materials to 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70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400"/>
            <a:ext cx="12192000" cy="5339751"/>
          </a:xfrm>
        </p:spPr>
        <p:txBody>
          <a:bodyPr>
            <a:noAutofit/>
          </a:bodyPr>
          <a:lstStyle/>
          <a:p>
            <a: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Eriksson, J.. "Renewable energy vs. fossil fuel." Renewable power news. N.p., 2010. Web. 26 Jul 2012. &lt;http://www.renewablepowernews.com/archives/1413&gt;. </a:t>
            </a:r>
          </a:p>
          <a:p>
            <a: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http://www.agc-flatglass.com/AGC-Flat-Glass/English/Other/News-Overview/News-Detail/page.aspx/1014?newsitem=1273.</a:t>
            </a:r>
          </a:p>
          <a:p>
            <a: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. The structure of a modern wind turbine – an overview. N.p., n.d. Web. 26 Jul 2012. &lt;http://www.wwindea.org/technology/ch01/en/1_2.html&gt;. </a:t>
            </a:r>
          </a:p>
          <a:p>
            <a: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Reg Tyler, . "Types of Fuel Cells." Energy efficeny and renewable energy. U.S. Department of Energy, 2011. Web. 24 Jul 2012. &lt;http://www1.eere.energy.gov/hydrogenandfuelcells/fuelcells/fc_types.html&gt;. </a:t>
            </a:r>
          </a:p>
          <a:p>
            <a: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. Rotational Equilibrium. WWU, n.d. Web. 26 Jul 2012. &lt;http://faculty.wwu.edu/vawter/PhysicsNet/Topics/TopicsMainTemplate.html&gt;.</a:t>
            </a:r>
          </a:p>
          <a:p>
            <a: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http://www.horizonfuelcell.com/files/Education_Series_PDF.pdf</a:t>
            </a:r>
          </a:p>
        </p:txBody>
      </p:sp>
    </p:spTree>
    <p:extLst>
      <p:ext uri="{BB962C8B-B14F-4D97-AF65-F5344CB8AC3E}">
        <p14:creationId xmlns:p14="http://schemas.microsoft.com/office/powerpoint/2010/main" val="248222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Experimental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Test </a:t>
            </a:r>
            <a:r>
              <a:rPr lang="en-US" altLang="en-US" dirty="0"/>
              <a:t>the capabilities of solar panels and wind turbines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dirty="0"/>
              <a:t>Test the capabilities of the citrus cells, hydrogen fuel cells and capacitors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dirty="0"/>
              <a:t>Design a sustainable energy car to compete against the other groups</a:t>
            </a:r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Electrolytic Cells</a:t>
            </a:r>
          </a:p>
          <a:p>
            <a:pPr>
              <a:lnSpc>
                <a:spcPct val="150000"/>
              </a:lnSpc>
            </a:pPr>
            <a:r>
              <a:rPr lang="en-US" dirty="0"/>
              <a:t>Renewable Energy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Solar panels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Wind-turbine technology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Hydrogen fuel cells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Electronic Components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6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Electrolytic Cells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2851790" y="1010654"/>
            <a:ext cx="9340209" cy="524349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kumimoji="1" lang="en-US" altLang="zh-CN" sz="3200" dirty="0"/>
              <a:t>Uses two different electrodes and an electrolytic solution</a:t>
            </a:r>
          </a:p>
          <a:p>
            <a:pPr lvl="1">
              <a:lnSpc>
                <a:spcPct val="100000"/>
              </a:lnSpc>
            </a:pPr>
            <a:r>
              <a:rPr kumimoji="1" lang="en-US" altLang="zh-CN" sz="2800" dirty="0"/>
              <a:t>Applications in industry include electrorefining and production of high-purity Al, Cu, Zn, and </a:t>
            </a:r>
            <a:r>
              <a:rPr kumimoji="1" lang="en-US" altLang="zh-CN" sz="2800" dirty="0" err="1"/>
              <a:t>Pb</a:t>
            </a:r>
            <a:endParaRPr kumimoji="1" lang="en-US" altLang="zh-CN" sz="2800" dirty="0"/>
          </a:p>
          <a:p>
            <a:pPr>
              <a:lnSpc>
                <a:spcPct val="100000"/>
              </a:lnSpc>
            </a:pPr>
            <a:r>
              <a:rPr kumimoji="1" lang="en-US" altLang="zh-CN" sz="3200" dirty="0"/>
              <a:t>Electrolytic Solution</a:t>
            </a:r>
          </a:p>
          <a:p>
            <a:pPr lvl="1">
              <a:lnSpc>
                <a:spcPct val="100000"/>
              </a:lnSpc>
            </a:pPr>
            <a:r>
              <a:rPr kumimoji="1" lang="en-US" altLang="zh-CN" sz="2800" dirty="0"/>
              <a:t>Non-metallic part of circuit</a:t>
            </a:r>
          </a:p>
          <a:p>
            <a:pPr lvl="1">
              <a:lnSpc>
                <a:spcPct val="100000"/>
              </a:lnSpc>
            </a:pPr>
            <a:r>
              <a:rPr kumimoji="1" lang="en-US" altLang="zh-CN" sz="2800" dirty="0"/>
              <a:t>Electrolytes dissociate free ions to create an electrically conductive solution</a:t>
            </a:r>
          </a:p>
          <a:p>
            <a:pPr lvl="1">
              <a:lnSpc>
                <a:spcPct val="100000"/>
              </a:lnSpc>
            </a:pPr>
            <a:r>
              <a:rPr kumimoji="1" lang="en-US" altLang="zh-CN" sz="2800" dirty="0"/>
              <a:t>Lemon juice used as electrolyte</a:t>
            </a:r>
          </a:p>
          <a:p>
            <a:pPr>
              <a:lnSpc>
                <a:spcPct val="100000"/>
              </a:lnSpc>
            </a:pPr>
            <a:r>
              <a:rPr kumimoji="1" lang="en-US" altLang="zh-CN" sz="3200" dirty="0"/>
              <a:t>Electrodes</a:t>
            </a:r>
          </a:p>
          <a:p>
            <a:pPr lvl="1">
              <a:lnSpc>
                <a:spcPct val="100000"/>
              </a:lnSpc>
            </a:pPr>
            <a:r>
              <a:rPr kumimoji="1" lang="en-US" altLang="zh-CN" sz="2800" dirty="0"/>
              <a:t>Two metals of differing </a:t>
            </a:r>
            <a:r>
              <a:rPr kumimoji="1" lang="en-US" altLang="zh-CN" sz="2800" b="1" dirty="0"/>
              <a:t>electron affinity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78730" y="37374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42" y="1165953"/>
            <a:ext cx="1594537" cy="471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08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Renewable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257299"/>
            <a:ext cx="12192000" cy="5339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Harnessed from natural resources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Clean energy sources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Sources for energy are abundant</a:t>
            </a:r>
            <a:br>
              <a:rPr lang="en-US" altLang="en-US" dirty="0"/>
            </a:br>
            <a:r>
              <a:rPr lang="en-US" altLang="en-US" dirty="0"/>
              <a:t> in supply</a:t>
            </a:r>
            <a:r>
              <a:rPr lang="en-US" altLang="en-US" baseline="30000" dirty="0"/>
              <a:t>[1]</a:t>
            </a:r>
          </a:p>
        </p:txBody>
      </p:sp>
      <p:pic>
        <p:nvPicPr>
          <p:cNvPr id="4" name="Picture 2" descr="http://www.renewablepowernews.com/wp-content/uploads/r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232" y="1257299"/>
            <a:ext cx="4456768" cy="395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00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Solar 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7797800" cy="53397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Made from</a:t>
            </a:r>
            <a:r>
              <a:rPr lang="en-US" dirty="0">
                <a:solidFill>
                  <a:srgbClr val="000066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/>
              <a:t>silicon or copper indium gallium (di)selenide (CIGS)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Converts Sunlight to electrical current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Absorbed sunlight excites electrons to allow freedom of motion (generates an electric current)</a:t>
            </a:r>
            <a:r>
              <a:rPr lang="en-US" altLang="en-US" baseline="30000" dirty="0"/>
              <a:t>[2]</a:t>
            </a:r>
          </a:p>
        </p:txBody>
      </p:sp>
      <p:pic>
        <p:nvPicPr>
          <p:cNvPr id="4" name="Picture 2" descr="http://www.agc-flatglass.com/01/MyImages/Solar_new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76" y="1303020"/>
            <a:ext cx="5200604" cy="374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379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Wind-Turbine Technology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-205740" y="914397"/>
            <a:ext cx="9761220" cy="533975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Use </a:t>
            </a:r>
            <a:r>
              <a:rPr lang="en-US" altLang="en-US" dirty="0"/>
              <a:t>pressure difference generated by the wind to spin the turbine blades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dirty="0"/>
              <a:t>Converts mechanical energy into electrical energy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dirty="0"/>
              <a:t>The wind vane </a:t>
            </a:r>
            <a:r>
              <a:rPr lang="en-US" altLang="en-US"/>
              <a:t>is </a:t>
            </a:r>
            <a:r>
              <a:rPr lang="en-US" altLang="en-US" smtClean="0"/>
              <a:t>used </a:t>
            </a:r>
            <a:r>
              <a:rPr lang="en-US" altLang="en-US" dirty="0"/>
              <a:t>to determine the direction the wind-turbine will face</a:t>
            </a:r>
            <a:r>
              <a:rPr lang="en-US" altLang="en-US" baseline="30000" dirty="0"/>
              <a:t>[3]</a:t>
            </a:r>
          </a:p>
        </p:txBody>
      </p:sp>
      <p:pic>
        <p:nvPicPr>
          <p:cNvPr id="4" name="Picture 2" descr="http://www.freeelectricpower.net/wp-content/plugins/RSSPoster_PRO/cache/4ff4f_wind-turb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429" y="2342531"/>
            <a:ext cx="2607659" cy="248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26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Hydrogen Fuel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60118"/>
            <a:ext cx="8343900" cy="5339751"/>
          </a:xfrm>
        </p:spPr>
        <p:txBody>
          <a:bodyPr/>
          <a:lstStyle/>
          <a:p>
            <a:r>
              <a:rPr lang="en-US" dirty="0"/>
              <a:t>Stores </a:t>
            </a:r>
            <a:r>
              <a:rPr lang="en-US" altLang="en-US" dirty="0"/>
              <a:t>chemical energy and converts it into electrical energy</a:t>
            </a:r>
          </a:p>
          <a:p>
            <a:r>
              <a:rPr lang="en-US" altLang="en-US" dirty="0"/>
              <a:t>Types of fuels used includes (but  not limited to) hydrogen, methane, and gasoline</a:t>
            </a:r>
          </a:p>
          <a:p>
            <a:r>
              <a:rPr lang="en-US" altLang="en-US" dirty="0"/>
              <a:t>Reversible fuel cells can separate water into hydrogen and oxygen, then use it to generate electrical energy </a:t>
            </a:r>
            <a:r>
              <a:rPr lang="en-US" altLang="en-US" baseline="30000" dirty="0"/>
              <a:t>[4]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3"/>
          <a:stretch/>
        </p:blipFill>
        <p:spPr bwMode="auto">
          <a:xfrm>
            <a:off x="8343901" y="914399"/>
            <a:ext cx="3657600" cy="491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680839"/>
      </p:ext>
    </p:extLst>
  </p:cSld>
  <p:clrMapOvr>
    <a:masterClrMapping/>
  </p:clrMapOvr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</Template>
  <TotalTime>331</TotalTime>
  <Words>829</Words>
  <Application>Microsoft Office PowerPoint</Application>
  <PresentationFormat>Widescreen</PresentationFormat>
  <Paragraphs>141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MS PGothic</vt:lpstr>
      <vt:lpstr>Arial</vt:lpstr>
      <vt:lpstr>Calibri</vt:lpstr>
      <vt:lpstr>Cambria Math</vt:lpstr>
      <vt:lpstr>黑体</vt:lpstr>
      <vt:lpstr>Tahoma</vt:lpstr>
      <vt:lpstr>Times New Roman</vt:lpstr>
      <vt:lpstr>EG template</vt:lpstr>
      <vt:lpstr>Bitmap Image</vt:lpstr>
      <vt:lpstr>Sustainable Vehicle 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Energy Lab</dc:title>
  <dc:creator>Eve Fishinevich</dc:creator>
  <cp:lastModifiedBy>EG</cp:lastModifiedBy>
  <cp:revision>39</cp:revision>
  <dcterms:created xsi:type="dcterms:W3CDTF">2016-10-15T16:32:40Z</dcterms:created>
  <dcterms:modified xsi:type="dcterms:W3CDTF">2018-03-04T05:22:25Z</dcterms:modified>
</cp:coreProperties>
</file>