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9" r:id="rId5"/>
    <p:sldId id="270" r:id="rId6"/>
    <p:sldId id="282" r:id="rId7"/>
    <p:sldId id="298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94" r:id="rId17"/>
    <p:sldId id="277" r:id="rId18"/>
    <p:sldId id="295" r:id="rId19"/>
    <p:sldId id="296" r:id="rId20"/>
    <p:sldId id="297" r:id="rId21"/>
    <p:sldId id="259" r:id="rId22"/>
    <p:sldId id="266" r:id="rId23"/>
    <p:sldId id="267" r:id="rId24"/>
    <p:sldId id="268" r:id="rId25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 Black" pitchFamily="2" charset="77"/>
      <p:bold r:id="rId32"/>
      <p:italic r:id="rId33"/>
      <p:boldItalic r:id="rId34"/>
    </p:embeddedFont>
    <p:embeddedFont>
      <p:font typeface="Proxima Nova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05E"/>
    <a:srgbClr val="B7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4"/>
    <p:restoredTop sz="95768"/>
  </p:normalViewPr>
  <p:slideViewPr>
    <p:cSldViewPr snapToGrid="0">
      <p:cViewPr>
        <p:scale>
          <a:sx n="58" d="100"/>
          <a:sy n="58" d="100"/>
        </p:scale>
        <p:origin x="94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67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85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4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17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6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91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5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5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112D373-2F8C-5B00-28C9-08727B58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D443C375-6AA2-5123-CCDB-5B69F5FC2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864A030E-4A94-B292-3D3E-3641ED7FE5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481A3D15-4AB1-94CE-C25B-04B563442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00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81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27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PROTOYPING A THERMAL INSULATION DEVICE WITH MICROCONTROLLERS AND SENSORS</a:t>
            </a:r>
            <a:endParaRPr sz="40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3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813688" y="550147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Arduino IDE – program to edit, compile, and upload code to the Arduino board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Code written in the Arduino programming language (based on C/C++)</a:t>
            </a:r>
          </a:p>
        </p:txBody>
      </p:sp>
      <p:pic>
        <p:nvPicPr>
          <p:cNvPr id="28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2CA6D685-CCDE-080C-F895-438A7525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1" y="2323427"/>
            <a:ext cx="3071652" cy="34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manual.eg.poly.edu/images/f/f5/Sketchareas.jpg">
            <a:extLst>
              <a:ext uri="{FF2B5EF4-FFF2-40B4-BE49-F238E27FC236}">
                <a16:creationId xmlns:a16="http://schemas.microsoft.com/office/drawing/2014/main" id="{1FD12539-D7C5-3BE4-7EE1-C0132500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49" y="2287572"/>
            <a:ext cx="2678430" cy="34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AFB118-A624-8745-1159-AB57EE6CD52D}"/>
              </a:ext>
            </a:extLst>
          </p:cNvPr>
          <p:cNvSpPr/>
          <p:nvPr/>
        </p:nvSpPr>
        <p:spPr>
          <a:xfrm>
            <a:off x="2172085" y="5792481"/>
            <a:ext cx="784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10: Arduino IDE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C00D6F18-D490-3706-0781-DFDE806BCE1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7EA85FDF-A6E9-3EBC-0755-9F003033643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FC2768A4-75DF-21E3-90F3-1E63B74507F4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23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8354554" y="1470746"/>
            <a:ext cx="3442061" cy="1898498"/>
            <a:chOff x="4261145" y="2579344"/>
            <a:chExt cx="3442061" cy="3927204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392720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248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Perform operations on variables or constants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(</a:t>
              </a:r>
              <a:r>
                <a:rPr lang="en-US" sz="1800" dirty="0" err="1">
                  <a:solidFill>
                    <a:srgbClr val="21005E"/>
                  </a:solidFill>
                  <a:latin typeface="Montserrat" pitchFamily="2" charset="77"/>
                </a:rPr>
                <a:t>eg.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+, =, ==, &lt;=)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4599834" y="2691424"/>
              <a:ext cx="2926721" cy="76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Operators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330673" y="1477336"/>
            <a:ext cx="3445648" cy="1898498"/>
            <a:chOff x="563026" y="2579343"/>
            <a:chExt cx="3445648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Different data values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(</a:t>
              </a:r>
              <a:r>
                <a:rPr lang="en-US" sz="1800" dirty="0" err="1">
                  <a:solidFill>
                    <a:srgbClr val="21005E"/>
                  </a:solidFill>
                  <a:latin typeface="Montserrat" pitchFamily="2" charset="77"/>
                </a:rPr>
                <a:t>eg.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 Int, double, char)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02726" y="2667685"/>
              <a:ext cx="330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Datatypes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4299695" y="1725531"/>
            <a:ext cx="3592610" cy="1390582"/>
            <a:chOff x="8054885" y="2579345"/>
            <a:chExt cx="3592610" cy="1390582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9058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1372" y="329627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Hold data according to datatype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054885" y="2714565"/>
              <a:ext cx="3592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Variables and Constants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36125" y="327380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" name="Picture 1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F18B2D8-7847-0485-3D06-402F3E206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7" y="3616663"/>
            <a:ext cx="5447160" cy="2042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72136" y="5751894"/>
            <a:ext cx="515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11: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Examples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of Constants and Variables</a:t>
            </a:r>
          </a:p>
        </p:txBody>
      </p:sp>
      <p:sp>
        <p:nvSpPr>
          <p:cNvPr id="8" name="Google Shape;1469;p173">
            <a:extLst>
              <a:ext uri="{FF2B5EF4-FFF2-40B4-BE49-F238E27FC236}">
                <a16:creationId xmlns:a16="http://schemas.microsoft.com/office/drawing/2014/main" id="{F9EE82AA-CC44-40B2-CB80-3D2DBFF4E6E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3D381C0B-332F-B82D-CA60-64AC0F57EFA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D5FCBC38-D58A-95D2-A41A-838E661EBE5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31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2627117" y="1493586"/>
            <a:ext cx="6937766" cy="1045942"/>
            <a:chOff x="563026" y="2579343"/>
            <a:chExt cx="3442061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72136" y="575189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12: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21D9-7064-57D2-038B-C4F90074214F}"/>
              </a:ext>
            </a:extLst>
          </p:cNvPr>
          <p:cNvSpPr txBox="1"/>
          <p:nvPr/>
        </p:nvSpPr>
        <p:spPr>
          <a:xfrm>
            <a:off x="4610145" y="1591249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Conditional Statements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95496-66D9-4101-8BD9-DA350A3804DA}"/>
              </a:ext>
            </a:extLst>
          </p:cNvPr>
          <p:cNvSpPr txBox="1"/>
          <p:nvPr/>
        </p:nvSpPr>
        <p:spPr>
          <a:xfrm>
            <a:off x="1551634" y="2074876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 code enclosed by curly brackets when condition is met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728DE-259E-AAEE-E633-E54338B7D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3B78956A-7D63-04CD-A863-2D198683BF3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89DE4D3A-00FA-F29A-4377-FFDDC1E87F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2CE07008-D2BD-6492-E721-24E5E6B0223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6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559897" y="2038350"/>
            <a:ext cx="3881501" cy="1045942"/>
            <a:chOff x="563026" y="2579343"/>
            <a:chExt cx="3442061" cy="189849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AF501-DBD8-A54D-BB5B-D194B19C9AA4}"/>
              </a:ext>
            </a:extLst>
          </p:cNvPr>
          <p:cNvSpPr/>
          <p:nvPr/>
        </p:nvSpPr>
        <p:spPr>
          <a:xfrm>
            <a:off x="3439044" y="5901962"/>
            <a:ext cx="515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13: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While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21D9-7064-57D2-038B-C4F90074214F}"/>
              </a:ext>
            </a:extLst>
          </p:cNvPr>
          <p:cNvSpPr txBox="1"/>
          <p:nvPr/>
        </p:nvSpPr>
        <p:spPr>
          <a:xfrm>
            <a:off x="770612" y="2124092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Loops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95496-66D9-4101-8BD9-DA350A3804DA}"/>
              </a:ext>
            </a:extLst>
          </p:cNvPr>
          <p:cNvSpPr txBox="1"/>
          <p:nvPr/>
        </p:nvSpPr>
        <p:spPr>
          <a:xfrm>
            <a:off x="-2073137" y="2583692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 sections of code repeatedly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2232EE-E08F-74D3-33C2-4AC6B146D820}"/>
              </a:ext>
            </a:extLst>
          </p:cNvPr>
          <p:cNvGrpSpPr/>
          <p:nvPr/>
        </p:nvGrpSpPr>
        <p:grpSpPr>
          <a:xfrm>
            <a:off x="6052219" y="1460071"/>
            <a:ext cx="4643502" cy="1045942"/>
            <a:chOff x="563026" y="2579343"/>
            <a:chExt cx="3442061" cy="1898498"/>
          </a:xfrm>
        </p:grpSpPr>
        <p:sp>
          <p:nvSpPr>
            <p:cNvPr id="3" name="Google Shape;135;p5">
              <a:extLst>
                <a:ext uri="{FF2B5EF4-FFF2-40B4-BE49-F238E27FC236}">
                  <a16:creationId xmlns:a16="http://schemas.microsoft.com/office/drawing/2014/main" id="{B9D9CFC6-DAC4-5845-D9BC-BEDD0D5E1648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" name="Google Shape;151;p5">
              <a:extLst>
                <a:ext uri="{FF2B5EF4-FFF2-40B4-BE49-F238E27FC236}">
                  <a16:creationId xmlns:a16="http://schemas.microsoft.com/office/drawing/2014/main" id="{2ED4085A-5F2D-B019-78A9-3F8C19336C95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D00B01-1BF1-D525-DD6C-37A2A1755C68}"/>
              </a:ext>
            </a:extLst>
          </p:cNvPr>
          <p:cNvSpPr txBox="1"/>
          <p:nvPr/>
        </p:nvSpPr>
        <p:spPr>
          <a:xfrm>
            <a:off x="6678909" y="1531572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While loops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37F1D-10A8-1278-3D4F-C75858D6C5FE}"/>
              </a:ext>
            </a:extLst>
          </p:cNvPr>
          <p:cNvSpPr txBox="1"/>
          <p:nvPr/>
        </p:nvSpPr>
        <p:spPr>
          <a:xfrm>
            <a:off x="6160958" y="2017395"/>
            <a:ext cx="453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Runs code until end condition is met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6B86D-2F0C-5A8C-8A44-9631A4C10F70}"/>
              </a:ext>
            </a:extLst>
          </p:cNvPr>
          <p:cNvGrpSpPr/>
          <p:nvPr/>
        </p:nvGrpSpPr>
        <p:grpSpPr>
          <a:xfrm>
            <a:off x="5959978" y="2686870"/>
            <a:ext cx="4827984" cy="1045942"/>
            <a:chOff x="563026" y="2579343"/>
            <a:chExt cx="3442061" cy="1898498"/>
          </a:xfrm>
        </p:grpSpPr>
        <p:sp>
          <p:nvSpPr>
            <p:cNvPr id="10" name="Google Shape;135;p5">
              <a:extLst>
                <a:ext uri="{FF2B5EF4-FFF2-40B4-BE49-F238E27FC236}">
                  <a16:creationId xmlns:a16="http://schemas.microsoft.com/office/drawing/2014/main" id="{B321824F-47B7-FD5F-9FB3-C7195CAE2F92}"/>
                </a:ext>
              </a:extLst>
            </p:cNvPr>
            <p:cNvSpPr/>
            <p:nvPr/>
          </p:nvSpPr>
          <p:spPr>
            <a:xfrm>
              <a:off x="563026" y="2579343"/>
              <a:ext cx="3442061" cy="189849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E51AB0D4-FC95-D2FB-3E08-26C9D90EDB74}"/>
                </a:ext>
              </a:extLst>
            </p:cNvPr>
            <p:cNvCxnSpPr/>
            <p:nvPr/>
          </p:nvCxnSpPr>
          <p:spPr>
            <a:xfrm>
              <a:off x="933994" y="338457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BAC3A3-2B1C-EC93-39A7-FDB3F398021D}"/>
              </a:ext>
            </a:extLst>
          </p:cNvPr>
          <p:cNvSpPr txBox="1"/>
          <p:nvPr/>
        </p:nvSpPr>
        <p:spPr>
          <a:xfrm>
            <a:off x="6698221" y="2728360"/>
            <a:ext cx="330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For loops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12C7D-F26E-527D-600F-E033C375238C}"/>
              </a:ext>
            </a:extLst>
          </p:cNvPr>
          <p:cNvSpPr txBox="1"/>
          <p:nvPr/>
        </p:nvSpPr>
        <p:spPr>
          <a:xfrm>
            <a:off x="3853087" y="3223908"/>
            <a:ext cx="91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21005E"/>
                </a:solidFill>
                <a:latin typeface="Montserrat" pitchFamily="2" charset="77"/>
              </a:rPr>
              <a:t>Runs code for a specific number of times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9EB809-2FE7-F066-DA53-C57AD0F6F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99" y="3893454"/>
            <a:ext cx="5972902" cy="200850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B03FF5-D8D8-D4B2-2278-8D964AC5C915}"/>
              </a:ext>
            </a:extLst>
          </p:cNvPr>
          <p:cNvCxnSpPr>
            <a:endCxn id="3" idx="1"/>
          </p:cNvCxnSpPr>
          <p:nvPr/>
        </p:nvCxnSpPr>
        <p:spPr>
          <a:xfrm flipV="1">
            <a:off x="4441398" y="1983042"/>
            <a:ext cx="1610821" cy="5782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B0D94B-CB81-9EE6-1D14-20B6BA53C14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1398" y="2561321"/>
            <a:ext cx="1518580" cy="6865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469;p173">
            <a:extLst>
              <a:ext uri="{FF2B5EF4-FFF2-40B4-BE49-F238E27FC236}">
                <a16:creationId xmlns:a16="http://schemas.microsoft.com/office/drawing/2014/main" id="{3EF6278C-3079-3325-9311-447A1593132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Google Shape;1444;p171">
            <a:extLst>
              <a:ext uri="{FF2B5EF4-FFF2-40B4-BE49-F238E27FC236}">
                <a16:creationId xmlns:a16="http://schemas.microsoft.com/office/drawing/2014/main" id="{08494593-6C42-A9CE-4276-EA36EE5DAA9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444;p171">
            <a:extLst>
              <a:ext uri="{FF2B5EF4-FFF2-40B4-BE49-F238E27FC236}">
                <a16:creationId xmlns:a16="http://schemas.microsoft.com/office/drawing/2014/main" id="{8336E486-1E1D-DEEE-82D8-B8408F11F1CD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964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5B9783E0-F2B1-1D38-B0C2-1E7A2A629551}"/>
              </a:ext>
            </a:extLst>
          </p:cNvPr>
          <p:cNvSpPr/>
          <p:nvPr/>
        </p:nvSpPr>
        <p:spPr>
          <a:xfrm>
            <a:off x="4734927" y="1894619"/>
            <a:ext cx="1840864" cy="189034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4">
            <a:extLst>
              <a:ext uri="{FF2B5EF4-FFF2-40B4-BE49-F238E27FC236}">
                <a16:creationId xmlns:a16="http://schemas.microsoft.com/office/drawing/2014/main" id="{45FDD5FD-3370-5023-08F4-C650FE3112D3}"/>
              </a:ext>
            </a:extLst>
          </p:cNvPr>
          <p:cNvSpPr/>
          <p:nvPr/>
        </p:nvSpPr>
        <p:spPr>
          <a:xfrm>
            <a:off x="529303" y="2590464"/>
            <a:ext cx="3612946" cy="3710057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4">
            <a:extLst>
              <a:ext uri="{FF2B5EF4-FFF2-40B4-BE49-F238E27FC236}">
                <a16:creationId xmlns:a16="http://schemas.microsoft.com/office/drawing/2014/main" id="{9616B295-B7C6-35D6-D2E2-E8A065EFC46A}"/>
              </a:ext>
            </a:extLst>
          </p:cNvPr>
          <p:cNvSpPr/>
          <p:nvPr/>
        </p:nvSpPr>
        <p:spPr>
          <a:xfrm>
            <a:off x="1143377" y="5554769"/>
            <a:ext cx="5113200" cy="32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14: Modes of Heat Transfer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Mr. </a:t>
            </a:r>
            <a:r>
              <a:rPr lang="en-US" sz="1600" dirty="0" err="1">
                <a:solidFill>
                  <a:schemeClr val="bg1"/>
                </a:solidFill>
                <a:latin typeface="Montserrat" pitchFamily="2" charset="77"/>
              </a:rPr>
              <a:t>Oey’s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Science Classes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589956" y="1143229"/>
            <a:ext cx="10684278" cy="7621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Heat – form of energy</a:t>
            </a:r>
          </a:p>
          <a:p>
            <a:pPr algn="l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Heat transfer – process of thermal energy moving from one body to another</a:t>
            </a:r>
          </a:p>
        </p:txBody>
      </p:sp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3AEF70-F765-DA39-0B15-4DC84D30E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1467860" y="2323568"/>
            <a:ext cx="4464235" cy="3183514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1A74FF-6E0A-963A-5576-793BF3FF2771}"/>
              </a:ext>
            </a:extLst>
          </p:cNvPr>
          <p:cNvGrpSpPr/>
          <p:nvPr/>
        </p:nvGrpSpPr>
        <p:grpSpPr>
          <a:xfrm>
            <a:off x="7802613" y="2256440"/>
            <a:ext cx="3442061" cy="824959"/>
            <a:chOff x="8099597" y="2647362"/>
            <a:chExt cx="3442061" cy="972676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3EF6A06-E480-C2EF-E98B-092643214D0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6CE850-45F0-E562-3ABB-558FA2BF0DB1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43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Through solids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DAC10C-6749-7364-BB41-79011ADB2DCF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37E9888C-4754-CB56-D4AD-819E35DE83C2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B7F038-1676-E953-9EA9-F1A7CA811E2A}"/>
              </a:ext>
            </a:extLst>
          </p:cNvPr>
          <p:cNvSpPr txBox="1"/>
          <p:nvPr/>
        </p:nvSpPr>
        <p:spPr>
          <a:xfrm>
            <a:off x="8597390" y="2228774"/>
            <a:ext cx="18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Conduction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CD476-2991-204D-7482-70C7ACA4E1F3}"/>
              </a:ext>
            </a:extLst>
          </p:cNvPr>
          <p:cNvGrpSpPr/>
          <p:nvPr/>
        </p:nvGrpSpPr>
        <p:grpSpPr>
          <a:xfrm>
            <a:off x="7802613" y="3177464"/>
            <a:ext cx="3442061" cy="1051613"/>
            <a:chOff x="7901218" y="4953762"/>
            <a:chExt cx="3442061" cy="10516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2C03A-45B2-5FAF-BCA1-6FB1FB0E4A34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1051612"/>
              <a:chOff x="8099597" y="2647365"/>
              <a:chExt cx="3442061" cy="1051612"/>
            </a:xfrm>
          </p:grpSpPr>
          <p:sp>
            <p:nvSpPr>
              <p:cNvPr id="15" name="Google Shape;135;p5">
                <a:extLst>
                  <a:ext uri="{FF2B5EF4-FFF2-40B4-BE49-F238E27FC236}">
                    <a16:creationId xmlns:a16="http://schemas.microsoft.com/office/drawing/2014/main" id="{EF7D5C6B-9E9F-50C5-5C41-D6E2F0B863D0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1051612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A51F82-0D3F-23E4-70CF-BA7AC47B9343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Within a fluid medium (liquid or gas)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0BE80-53ED-37AC-624F-F1DD571B84BF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18" name="Google Shape;151;p5">
                <a:extLst>
                  <a:ext uri="{FF2B5EF4-FFF2-40B4-BE49-F238E27FC236}">
                    <a16:creationId xmlns:a16="http://schemas.microsoft.com/office/drawing/2014/main" id="{10D0C3CF-32F3-F866-879C-64C7B9C66402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B09FA-6AAA-811F-6E0D-861A2F803EC8}"/>
                </a:ext>
              </a:extLst>
            </p:cNvPr>
            <p:cNvSpPr txBox="1"/>
            <p:nvPr/>
          </p:nvSpPr>
          <p:spPr>
            <a:xfrm>
              <a:off x="8839771" y="4953762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Convection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442E-7E18-940C-C691-C62F26556BC0}"/>
              </a:ext>
            </a:extLst>
          </p:cNvPr>
          <p:cNvGrpSpPr/>
          <p:nvPr/>
        </p:nvGrpSpPr>
        <p:grpSpPr>
          <a:xfrm>
            <a:off x="7749486" y="4397753"/>
            <a:ext cx="3442061" cy="1312779"/>
            <a:chOff x="7901218" y="4953761"/>
            <a:chExt cx="3442061" cy="13127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8F99EB-0A5C-6023-A34A-9E9BAF0DD54C}"/>
                </a:ext>
              </a:extLst>
            </p:cNvPr>
            <p:cNvGrpSpPr/>
            <p:nvPr/>
          </p:nvGrpSpPr>
          <p:grpSpPr>
            <a:xfrm>
              <a:off x="7901218" y="4953762"/>
              <a:ext cx="3442061" cy="1312778"/>
              <a:chOff x="8099597" y="2647364"/>
              <a:chExt cx="3442061" cy="1312778"/>
            </a:xfrm>
          </p:grpSpPr>
          <p:sp>
            <p:nvSpPr>
              <p:cNvPr id="22" name="Google Shape;135;p5">
                <a:extLst>
                  <a:ext uri="{FF2B5EF4-FFF2-40B4-BE49-F238E27FC236}">
                    <a16:creationId xmlns:a16="http://schemas.microsoft.com/office/drawing/2014/main" id="{6096B456-C23C-201B-10F3-A6F089EFA567}"/>
                  </a:ext>
                </a:extLst>
              </p:cNvPr>
              <p:cNvSpPr/>
              <p:nvPr/>
            </p:nvSpPr>
            <p:spPr>
              <a:xfrm>
                <a:off x="8099597" y="2647364"/>
                <a:ext cx="3442061" cy="1312777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3DE4F-5B0C-F96C-C5EE-7B51F316C8D9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Emitted energy in all directions with or without a medium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115982-A613-FCDB-89A1-2FA2A8D47732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6" name="Google Shape;151;p5">
                <a:extLst>
                  <a:ext uri="{FF2B5EF4-FFF2-40B4-BE49-F238E27FC236}">
                    <a16:creationId xmlns:a16="http://schemas.microsoft.com/office/drawing/2014/main" id="{5C6C6503-CB14-2B0E-09A4-DF68A37E8899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E6994-A7BF-63A7-4E00-3C97AA83E884}"/>
                </a:ext>
              </a:extLst>
            </p:cNvPr>
            <p:cNvSpPr txBox="1"/>
            <p:nvPr/>
          </p:nvSpPr>
          <p:spPr>
            <a:xfrm>
              <a:off x="8892896" y="495376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Radiation</a:t>
              </a:r>
            </a:p>
          </p:txBody>
        </p:sp>
      </p:grpSp>
      <p:sp>
        <p:nvSpPr>
          <p:cNvPr id="25" name="Google Shape;1469;p173">
            <a:extLst>
              <a:ext uri="{FF2B5EF4-FFF2-40B4-BE49-F238E27FC236}">
                <a16:creationId xmlns:a16="http://schemas.microsoft.com/office/drawing/2014/main" id="{0A47456D-6822-F693-776F-93E519DB6FEB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" name="Google Shape;1444;p171">
            <a:extLst>
              <a:ext uri="{FF2B5EF4-FFF2-40B4-BE49-F238E27FC236}">
                <a16:creationId xmlns:a16="http://schemas.microsoft.com/office/drawing/2014/main" id="{9206164E-54B9-0159-CAB2-C7C3D214896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1444;p171">
            <a:extLst>
              <a:ext uri="{FF2B5EF4-FFF2-40B4-BE49-F238E27FC236}">
                <a16:creationId xmlns:a16="http://schemas.microsoft.com/office/drawing/2014/main" id="{D5E15DB9-4208-B0E7-814A-FC2D24A994C6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901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589956" y="1143229"/>
            <a:ext cx="11357954" cy="762144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Thermodynamic system – defined area in the Universe separated by a boundary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1A74FF-6E0A-963A-5576-793BF3FF2771}"/>
              </a:ext>
            </a:extLst>
          </p:cNvPr>
          <p:cNvGrpSpPr/>
          <p:nvPr/>
        </p:nvGrpSpPr>
        <p:grpSpPr>
          <a:xfrm>
            <a:off x="866815" y="2260679"/>
            <a:ext cx="3442061" cy="824959"/>
            <a:chOff x="8099597" y="2647362"/>
            <a:chExt cx="3442061" cy="972676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3EF6A06-E480-C2EF-E98B-092643214D0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6CE850-45F0-E562-3ABB-558FA2BF0DB1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43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Transfers mass and heat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DAC10C-6749-7364-BB41-79011ADB2DCF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37E9888C-4754-CB56-D4AD-819E35DE83C2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B7F038-1676-E953-9EA9-F1A7CA811E2A}"/>
              </a:ext>
            </a:extLst>
          </p:cNvPr>
          <p:cNvSpPr txBox="1"/>
          <p:nvPr/>
        </p:nvSpPr>
        <p:spPr>
          <a:xfrm>
            <a:off x="1696317" y="2233013"/>
            <a:ext cx="18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Open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CD476-2991-204D-7482-70C7ACA4E1F3}"/>
              </a:ext>
            </a:extLst>
          </p:cNvPr>
          <p:cNvGrpSpPr/>
          <p:nvPr/>
        </p:nvGrpSpPr>
        <p:grpSpPr>
          <a:xfrm>
            <a:off x="866815" y="3303297"/>
            <a:ext cx="3442061" cy="824960"/>
            <a:chOff x="7901218" y="4953762"/>
            <a:chExt cx="3442061" cy="8249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2C03A-45B2-5FAF-BCA1-6FB1FB0E4A34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824959"/>
              <a:chOff x="8099597" y="2647365"/>
              <a:chExt cx="3442061" cy="824959"/>
            </a:xfrm>
          </p:grpSpPr>
          <p:sp>
            <p:nvSpPr>
              <p:cNvPr id="15" name="Google Shape;135;p5">
                <a:extLst>
                  <a:ext uri="{FF2B5EF4-FFF2-40B4-BE49-F238E27FC236}">
                    <a16:creationId xmlns:a16="http://schemas.microsoft.com/office/drawing/2014/main" id="{EF7D5C6B-9E9F-50C5-5C41-D6E2F0B863D0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824959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A51F82-0D3F-23E4-70CF-BA7AC47B9343}"/>
                  </a:ext>
                </a:extLst>
              </p:cNvPr>
              <p:cNvSpPr txBox="1"/>
              <p:nvPr/>
            </p:nvSpPr>
            <p:spPr>
              <a:xfrm>
                <a:off x="8328358" y="3036812"/>
                <a:ext cx="3058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Only transfers heat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0BE80-53ED-37AC-624F-F1DD571B84BF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18" name="Google Shape;151;p5">
                <a:extLst>
                  <a:ext uri="{FF2B5EF4-FFF2-40B4-BE49-F238E27FC236}">
                    <a16:creationId xmlns:a16="http://schemas.microsoft.com/office/drawing/2014/main" id="{10D0C3CF-32F3-F866-879C-64C7B9C66402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B09FA-6AAA-811F-6E0D-861A2F803EC8}"/>
                </a:ext>
              </a:extLst>
            </p:cNvPr>
            <p:cNvSpPr txBox="1"/>
            <p:nvPr/>
          </p:nvSpPr>
          <p:spPr>
            <a:xfrm>
              <a:off x="8839771" y="4953762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Closed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442E-7E18-940C-C691-C62F26556BC0}"/>
              </a:ext>
            </a:extLst>
          </p:cNvPr>
          <p:cNvGrpSpPr/>
          <p:nvPr/>
        </p:nvGrpSpPr>
        <p:grpSpPr>
          <a:xfrm>
            <a:off x="813688" y="4352073"/>
            <a:ext cx="3442061" cy="1050920"/>
            <a:chOff x="7901218" y="4953761"/>
            <a:chExt cx="3442061" cy="10509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8F99EB-0A5C-6023-A34A-9E9BAF0DD54C}"/>
                </a:ext>
              </a:extLst>
            </p:cNvPr>
            <p:cNvGrpSpPr/>
            <p:nvPr/>
          </p:nvGrpSpPr>
          <p:grpSpPr>
            <a:xfrm>
              <a:off x="7901218" y="4953763"/>
              <a:ext cx="3442061" cy="1050918"/>
              <a:chOff x="8099597" y="2647365"/>
              <a:chExt cx="3442061" cy="1050918"/>
            </a:xfrm>
          </p:grpSpPr>
          <p:sp>
            <p:nvSpPr>
              <p:cNvPr id="22" name="Google Shape;135;p5">
                <a:extLst>
                  <a:ext uri="{FF2B5EF4-FFF2-40B4-BE49-F238E27FC236}">
                    <a16:creationId xmlns:a16="http://schemas.microsoft.com/office/drawing/2014/main" id="{6096B456-C23C-201B-10F3-A6F089EFA567}"/>
                  </a:ext>
                </a:extLst>
              </p:cNvPr>
              <p:cNvSpPr/>
              <p:nvPr/>
            </p:nvSpPr>
            <p:spPr>
              <a:xfrm>
                <a:off x="8099597" y="2647365"/>
                <a:ext cx="3442061" cy="1050918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3DE4F-5B0C-F96C-C5EE-7B51F316C8D9}"/>
                  </a:ext>
                </a:extLst>
              </p:cNvPr>
              <p:cNvSpPr txBox="1"/>
              <p:nvPr/>
            </p:nvSpPr>
            <p:spPr>
              <a:xfrm>
                <a:off x="8238246" y="3036812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Cannot transfer mass or heat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115982-A613-FCDB-89A1-2FA2A8D47732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6" name="Google Shape;151;p5">
                <a:extLst>
                  <a:ext uri="{FF2B5EF4-FFF2-40B4-BE49-F238E27FC236}">
                    <a16:creationId xmlns:a16="http://schemas.microsoft.com/office/drawing/2014/main" id="{5C6C6503-CB14-2B0E-09A4-DF68A37E8899}"/>
                  </a:ext>
                </a:extLst>
              </p:cNvPr>
              <p:cNvCxnSpPr/>
              <p:nvPr/>
            </p:nvCxnSpPr>
            <p:spPr>
              <a:xfrm>
                <a:off x="8518705" y="3017586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E6994-A7BF-63A7-4E00-3C97AA83E884}"/>
                </a:ext>
              </a:extLst>
            </p:cNvPr>
            <p:cNvSpPr txBox="1"/>
            <p:nvPr/>
          </p:nvSpPr>
          <p:spPr>
            <a:xfrm>
              <a:off x="8892896" y="495376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Isolated</a:t>
              </a:r>
            </a:p>
          </p:txBody>
        </p:sp>
      </p:grpSp>
      <p:sp>
        <p:nvSpPr>
          <p:cNvPr id="25" name="Google Shape;116;p4">
            <a:extLst>
              <a:ext uri="{FF2B5EF4-FFF2-40B4-BE49-F238E27FC236}">
                <a16:creationId xmlns:a16="http://schemas.microsoft.com/office/drawing/2014/main" id="{D7591172-1ADD-DD4C-A70B-0C90F908E2B0}"/>
              </a:ext>
            </a:extLst>
          </p:cNvPr>
          <p:cNvSpPr/>
          <p:nvPr/>
        </p:nvSpPr>
        <p:spPr>
          <a:xfrm>
            <a:off x="9428740" y="178332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7;p4">
            <a:extLst>
              <a:ext uri="{FF2B5EF4-FFF2-40B4-BE49-F238E27FC236}">
                <a16:creationId xmlns:a16="http://schemas.microsoft.com/office/drawing/2014/main" id="{17EA5367-3B60-6954-992A-0F8BE1539DCC}"/>
              </a:ext>
            </a:extLst>
          </p:cNvPr>
          <p:cNvSpPr/>
          <p:nvPr/>
        </p:nvSpPr>
        <p:spPr>
          <a:xfrm>
            <a:off x="5226373" y="2529981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23;p4">
            <a:extLst>
              <a:ext uri="{FF2B5EF4-FFF2-40B4-BE49-F238E27FC236}">
                <a16:creationId xmlns:a16="http://schemas.microsoft.com/office/drawing/2014/main" id="{8DB11834-E8D2-8D75-8146-426C08BC5546}"/>
              </a:ext>
            </a:extLst>
          </p:cNvPr>
          <p:cNvSpPr/>
          <p:nvPr/>
        </p:nvSpPr>
        <p:spPr>
          <a:xfrm>
            <a:off x="5913608" y="5341547"/>
            <a:ext cx="528802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15: Open (Left), Closed (Center), and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Isolated (Right) Systems Courtesy of x-</a:t>
            </a:r>
            <a:r>
              <a:rPr lang="en-US" sz="1800" dirty="0" err="1">
                <a:solidFill>
                  <a:schemeClr val="bg1"/>
                </a:solidFill>
                <a:latin typeface="Montserrat" pitchFamily="2" charset="77"/>
              </a:rPr>
              <a:t>engineer.org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0" name="Picture 29" descr="A picture containing bottle&#10;&#10;Description automatically generated">
            <a:extLst>
              <a:ext uri="{FF2B5EF4-FFF2-40B4-BE49-F238E27FC236}">
                <a16:creationId xmlns:a16="http://schemas.microsoft.com/office/drawing/2014/main" id="{C4D92CEF-BE75-2621-C9FF-783C85B37A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08" y="2390201"/>
            <a:ext cx="4834627" cy="2796611"/>
          </a:xfrm>
          <a:prstGeom prst="round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702DDB4B-8C80-4F1E-FB9A-85CCF3E762B7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35CE76A1-2D9F-5325-D0A3-D9EFA669C58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2446C24-DA1F-028A-CA0A-09A858BF825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35" y="1626677"/>
            <a:ext cx="8399253" cy="3917892"/>
          </a:xfrm>
        </p:spPr>
        <p:txBody>
          <a:bodyPr anchor="ctr">
            <a:normAutofit/>
          </a:bodyPr>
          <a:lstStyle/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Arduino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RedBoard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and USB cable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Computer with Arduino IDE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Jumper wires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220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10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kΩ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2.2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</a:rPr>
              <a:t>kΩ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resistor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LED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Push-button</a:t>
            </a:r>
          </a:p>
          <a:p>
            <a:pPr marL="342900" indent="-342900" algn="l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Thermistor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09EB57D-9C9D-98CE-1599-BC4070F6F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79" y="2098617"/>
            <a:ext cx="3835967" cy="313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623FE8-BD49-1A8B-FE20-23B86CA2FC27}"/>
              </a:ext>
            </a:extLst>
          </p:cNvPr>
          <p:cNvSpPr/>
          <p:nvPr/>
        </p:nvSpPr>
        <p:spPr>
          <a:xfrm>
            <a:off x="6186057" y="5380108"/>
            <a:ext cx="51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16: Prototyping with Breadboard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Courtesy of </a:t>
            </a:r>
            <a:r>
              <a:rPr lang="en-US" sz="1800" dirty="0" err="1">
                <a:solidFill>
                  <a:schemeClr val="bg1"/>
                </a:solidFill>
                <a:latin typeface="Montserrat" pitchFamily="2" charset="77"/>
              </a:rPr>
              <a:t>SparkFun</a:t>
            </a:r>
            <a:endParaRPr lang="en-US"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8399253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Part 1: Build an LED and Button circuit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Part 2: Thermal insulation device competition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Goal is to slow heat loss from a heated jar of beeswax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Add code to the Arduino program for the thermistor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Build the thermistor circuit using the Arduino board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Design and build a thermal insulating device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Test the thermal insulating device and analyze the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8987512" y="2043055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690329" y="4493359"/>
            <a:ext cx="515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17: Jar of Beeswax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F511F-3BA1-AB02-A9AA-36A077E2E86A}"/>
              </a:ext>
            </a:extLst>
          </p:cNvPr>
          <p:cNvGrpSpPr/>
          <p:nvPr/>
        </p:nvGrpSpPr>
        <p:grpSpPr>
          <a:xfrm>
            <a:off x="3056711" y="2168698"/>
            <a:ext cx="6012613" cy="824959"/>
            <a:chOff x="8099597" y="2647362"/>
            <a:chExt cx="3442061" cy="972676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74F3A647-59A9-A40C-5C65-68A521C8CB87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B73EE9-3C9C-DE96-A006-8B4C48B21A87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BE54D12-4BD9-EDCB-2312-E2965000695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32271" y="1372518"/>
                <a:ext cx="10581564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Montserrat" pitchFamily="2" charset="77"/>
                  </a:rPr>
                  <a:t>Competition will be judged by the lowest minimal design equation (MDE):</a:t>
                </a:r>
              </a:p>
              <a:p>
                <a:pPr marL="342900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sz="2000" b="0" i="1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algn="l"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𝑀𝐷𝐸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[$]</m:t>
                      </m:r>
                      <m:r>
                        <a:rPr lang="en-US" b="0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21005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rgbClr val="21005E"/>
                              </a:solidFill>
                            </a:rPr>
                            <m:t>°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21005E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br>
                  <a:rPr lang="en-US" sz="2000" dirty="0">
                    <a:solidFill>
                      <a:schemeClr val="bg1"/>
                    </a:solidFill>
                    <a:latin typeface="Montserrat" pitchFamily="2" charset="77"/>
                  </a:rPr>
                </a:br>
                <a:endParaRPr lang="en-US" sz="200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lvl="1" algn="l">
                  <a:buClr>
                    <a:schemeClr val="bg1"/>
                  </a:buClr>
                </a:pPr>
                <a:endParaRPr lang="en-US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Insulating capacity (IC) is the change in temperature over time </a:t>
                </a:r>
                <a:b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of the beeswax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Cost is the total cost of the insulating device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  <a:latin typeface="Montserrat" pitchFamily="2" charset="77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 is the room temperature (obtain from TA)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  <a:latin typeface="Montserrat" pitchFamily="2" charset="77"/>
                  </a:rPr>
                  <a:t>F</a:t>
                </a: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 is the final temperature of the beeswax (obtain from data)</a:t>
                </a:r>
              </a:p>
              <a:p>
                <a:pPr marL="800100" lvl="1" indent="-342900" algn="l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ontserrat" pitchFamily="2" charset="77"/>
                  </a:rPr>
                  <a:t>10 minute run starts from the same temperature (±1°F) for all groups</a:t>
                </a:r>
              </a:p>
            </p:txBody>
          </p:sp>
        </mc:Choice>
        <mc:Fallback>
          <p:sp>
            <p:nvSpPr>
              <p:cNvPr id="13" name="Subtitle 2">
                <a:extLst>
                  <a:ext uri="{FF2B5EF4-FFF2-40B4-BE49-F238E27FC236}">
                    <a16:creationId xmlns:a16="http://schemas.microsoft.com/office/drawing/2014/main" id="{0BE54D12-4BD9-EDCB-2312-E29650006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32271" y="1372518"/>
                <a:ext cx="10581564" cy="3917892"/>
              </a:xfrm>
              <a:blipFill>
                <a:blip r:embed="rId4"/>
                <a:stretch>
                  <a:fillRect l="-1079" t="-324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8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32FF9B8-A39B-392A-3F03-982C4D3BC5BD}"/>
              </a:ext>
            </a:extLst>
          </p:cNvPr>
          <p:cNvSpPr/>
          <p:nvPr/>
        </p:nvSpPr>
        <p:spPr>
          <a:xfrm>
            <a:off x="1847880" y="1476408"/>
            <a:ext cx="777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Table 1: Material Costs for Thermal Insulation Device Competition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8CA9FF8-405E-29CD-B0AC-570ECFD92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6036"/>
              </p:ext>
            </p:extLst>
          </p:nvPr>
        </p:nvGraphicFramePr>
        <p:xfrm>
          <a:off x="3148223" y="1942284"/>
          <a:ext cx="546898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Material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Unit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21005E"/>
                          </a:solidFill>
                          <a:latin typeface="Montserrat" pitchFamily="2" charset="77"/>
                        </a:rPr>
                        <a:t>Cost Per Unit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Large foam cup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Pack of clay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bag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Wool fabric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 pieces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Cotton balls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3 balls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Popsicle sticks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Paper cup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Styrofoam pieces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Tape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Aluminum foil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Plastic wrap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 ft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$0.02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440296" y="2249533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662040" y="148344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2"/>
          <p:cNvSpPr/>
          <p:nvPr/>
        </p:nvSpPr>
        <p:spPr>
          <a:xfrm>
            <a:off x="6149302" y="533895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 dirty="0">
              <a:latin typeface="Montserrat" pitchFamily="2" charset="77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2" descr="Image result for prototyping with arduino">
            <a:extLst>
              <a:ext uri="{FF2B5EF4-FFF2-40B4-BE49-F238E27FC236}">
                <a16:creationId xmlns:a16="http://schemas.microsoft.com/office/drawing/2014/main" id="{D72D108F-AA91-B673-F2FE-E2C64718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5" y="2249533"/>
            <a:ext cx="4299468" cy="28663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567535" y="515746"/>
            <a:ext cx="70569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624464" y="878780"/>
            <a:ext cx="1729336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753847" cy="1091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A19BBAE3-9F80-5DDA-76AE-1EDF5C85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88" y="1470054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Cannot move thermistor placement with respect to the lid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Insulating device cannot be touched while testing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External heat sources are prohibited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Jar of beeswax must be inside the container within 30 seconds of receiving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Jar of beeswax cannot be returned (no restarts)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 minimum of $0.40 must be used in the design of the insulating device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Try not to touch the hot jar or beeswax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10 minute run starts from the same temperature (±1°F) for all groups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639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277579" y="2458609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75035" y="1699677"/>
            <a:ext cx="5400192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Socially-conscious Engineering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What is the goal of our designs?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Social, Economic, and Environmental Implications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Who is involved in the design and who are we innovating for?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impacts all areas of daily life</a:t>
            </a: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Connect the following inventions to the above implications: cars, antibiotics, the internet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7055806" y="5473606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18: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Socially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Conscious Engineers</a:t>
            </a: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3;p16">
            <a:extLst>
              <a:ext uri="{FF2B5EF4-FFF2-40B4-BE49-F238E27FC236}">
                <a16:creationId xmlns:a16="http://schemas.microsoft.com/office/drawing/2014/main" id="{C5492CD5-444B-5921-242D-A21FD42AF8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520" y="1785349"/>
            <a:ext cx="4875848" cy="3637581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78166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original graph (temperature vs. time) of insulating device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Provide minimal design ratio calculation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Provide price list and design improvements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spreadsheet with competition results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4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Describe the design of the insulating device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LED Circuit Diagram does not need to be included in report or presentation</a:t>
            </a: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18531" y="1687545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Think safety! Don’t touch hot wax or jar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 of the insulating device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21704-E94F-9BBE-EE06-8B7098752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234178" y="1925783"/>
            <a:ext cx="3724210" cy="290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522408" y="2009783"/>
            <a:ext cx="10391239" cy="27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Utilize electrical components, an Arduino board, and the Arduino IDE to: 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Control an LED with a button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Test a design prototype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To design a device to slow the rate of heat loss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the device into a competition to obtain the lowest minimal design equation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702019" y="626298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Prototyping – process of designing and building an early model of a product</a:t>
            </a:r>
          </a:p>
          <a:p>
            <a:pPr>
              <a:buClr>
                <a:schemeClr val="bg1"/>
              </a:buClr>
            </a:pPr>
            <a:endParaRPr lang="en-US" sz="1200" i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Electricity – the movement of electrons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BC895-3FF7-7D10-E6D0-94AC6A836810}"/>
              </a:ext>
            </a:extLst>
          </p:cNvPr>
          <p:cNvGrpSpPr/>
          <p:nvPr/>
        </p:nvGrpSpPr>
        <p:grpSpPr>
          <a:xfrm>
            <a:off x="1316448" y="4732478"/>
            <a:ext cx="3990655" cy="511049"/>
            <a:chOff x="1316448" y="3378682"/>
            <a:chExt cx="3990655" cy="511049"/>
          </a:xfrm>
        </p:grpSpPr>
        <p:sp>
          <p:nvSpPr>
            <p:cNvPr id="4" name="Google Shape;135;p5">
              <a:extLst>
                <a:ext uri="{FF2B5EF4-FFF2-40B4-BE49-F238E27FC236}">
                  <a16:creationId xmlns:a16="http://schemas.microsoft.com/office/drawing/2014/main" id="{8384D7C9-968F-922C-2B79-F46DCADC599F}"/>
                </a:ext>
              </a:extLst>
            </p:cNvPr>
            <p:cNvSpPr/>
            <p:nvPr/>
          </p:nvSpPr>
          <p:spPr>
            <a:xfrm>
              <a:off x="1364916" y="3378682"/>
              <a:ext cx="3893720" cy="46331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8DA2D9-80B6-6259-9E9E-D6B997D96D9C}"/>
                </a:ext>
              </a:extLst>
            </p:cNvPr>
            <p:cNvGrpSpPr/>
            <p:nvPr/>
          </p:nvGrpSpPr>
          <p:grpSpPr>
            <a:xfrm>
              <a:off x="1316448" y="3434331"/>
              <a:ext cx="3990655" cy="455400"/>
              <a:chOff x="4212678" y="2628499"/>
              <a:chExt cx="3990655" cy="45540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98CA3-80D0-18DC-5C76-0FFECE31CBF2}"/>
                  </a:ext>
                </a:extLst>
              </p:cNvPr>
              <p:cNvSpPr txBox="1"/>
              <p:nvPr/>
            </p:nvSpPr>
            <p:spPr>
              <a:xfrm>
                <a:off x="4212678" y="2628499"/>
                <a:ext cx="39906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21005E"/>
                    </a:solidFill>
                    <a:latin typeface="Montserrat" pitchFamily="2" charset="77"/>
                  </a:rPr>
                  <a:t>Voltage [V]: </a:t>
                </a:r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Difference in charge</a:t>
                </a:r>
                <a:endParaRPr lang="en-US" sz="1800" b="1" dirty="0">
                  <a:solidFill>
                    <a:srgbClr val="21005E"/>
                  </a:solidFill>
                  <a:latin typeface="Montserrat" pitchFamily="2" charset="77"/>
                </a:endParaRPr>
              </a:p>
            </p:txBody>
          </p:sp>
          <p:cxnSp>
            <p:nvCxnSpPr>
              <p:cNvPr id="6" name="Google Shape;151;p5">
                <a:extLst>
                  <a:ext uri="{FF2B5EF4-FFF2-40B4-BE49-F238E27FC236}">
                    <a16:creationId xmlns:a16="http://schemas.microsoft.com/office/drawing/2014/main" id="{22428AA1-A5D6-F4DF-0B33-BD73C0DCBC1E}"/>
                  </a:ext>
                </a:extLst>
              </p:cNvPr>
              <p:cNvCxnSpPr/>
              <p:nvPr/>
            </p:nvCxnSpPr>
            <p:spPr>
              <a:xfrm>
                <a:off x="4680251" y="3083899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1364916" y="2654779"/>
            <a:ext cx="6354115" cy="463311"/>
            <a:chOff x="563027" y="2579344"/>
            <a:chExt cx="4092057" cy="1040690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7" y="2579344"/>
              <a:ext cx="2507560" cy="104069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17894" y="2676389"/>
              <a:ext cx="3937190" cy="82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Current [A]: 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Flow of electrons</a:t>
              </a:r>
              <a:endParaRPr lang="en-US" sz="1800" b="1" dirty="0">
                <a:solidFill>
                  <a:srgbClr val="21005E"/>
                </a:solidFill>
                <a:latin typeface="Montserrat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1070226" y="3657519"/>
            <a:ext cx="4798149" cy="497200"/>
            <a:chOff x="7805090" y="3227591"/>
            <a:chExt cx="4798149" cy="49720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7805090" y="3227591"/>
              <a:ext cx="4561504" cy="49720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D8F906-64D9-B42F-1B9B-5A9F1DF8E3A3}"/>
                    </a:ext>
                  </a:extLst>
                </p:cNvPr>
                <p:cNvSpPr txBox="1"/>
                <p:nvPr/>
              </p:nvSpPr>
              <p:spPr>
                <a:xfrm>
                  <a:off x="7873633" y="3265921"/>
                  <a:ext cx="47296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21005E"/>
                      </a:solidFill>
                      <a:latin typeface="Montserrat" pitchFamily="2" charset="77"/>
                    </a:rPr>
                    <a:t>Resistance [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21005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a14:m>
                  <a:r>
                    <a:rPr lang="en-US" sz="1800" b="1" dirty="0">
                      <a:solidFill>
                        <a:srgbClr val="21005E"/>
                      </a:solidFill>
                      <a:latin typeface="Montserrat" pitchFamily="2" charset="77"/>
                    </a:rPr>
                    <a:t>]: </a:t>
                  </a:r>
                  <a:r>
                    <a:rPr lang="en-US" sz="1800" dirty="0">
                      <a:solidFill>
                        <a:srgbClr val="21005E"/>
                      </a:solidFill>
                      <a:latin typeface="Montserrat" pitchFamily="2" charset="77"/>
                    </a:rPr>
                    <a:t>Opposition to current</a:t>
                  </a:r>
                  <a:endParaRPr lang="en-US" sz="1800" b="1" dirty="0">
                    <a:solidFill>
                      <a:srgbClr val="21005E"/>
                    </a:solidFill>
                    <a:latin typeface="Montserrat" pitchFamily="2" charset="77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D8F906-64D9-B42F-1B9B-5A9F1DF8E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633" y="3265921"/>
                  <a:ext cx="472960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70"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5342063-B7E8-9BAD-8318-AD12AD11727A}"/>
              </a:ext>
            </a:extLst>
          </p:cNvPr>
          <p:cNvSpPr/>
          <p:nvPr/>
        </p:nvSpPr>
        <p:spPr>
          <a:xfrm>
            <a:off x="6838995" y="6004897"/>
            <a:ext cx="2836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Ohm’s Law Courtesy of Instructables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CBCF44-9E16-F10A-CC04-E50F3FCF3E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6478116" y="2756613"/>
            <a:ext cx="3441745" cy="3108960"/>
          </a:xfrm>
          <a:prstGeom prst="round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26FBFD8-7098-EE49-0FD9-C430BA768E0E}"/>
              </a:ext>
            </a:extLst>
          </p:cNvPr>
          <p:cNvGrpSpPr/>
          <p:nvPr/>
        </p:nvGrpSpPr>
        <p:grpSpPr>
          <a:xfrm>
            <a:off x="6707730" y="2076605"/>
            <a:ext cx="2967660" cy="601298"/>
            <a:chOff x="672037" y="2579344"/>
            <a:chExt cx="1887599" cy="703890"/>
          </a:xfrm>
          <a:solidFill>
            <a:srgbClr val="B7ABE2"/>
          </a:solidFill>
        </p:grpSpPr>
        <p:sp>
          <p:nvSpPr>
            <p:cNvPr id="24" name="Google Shape;135;p5">
              <a:extLst>
                <a:ext uri="{FF2B5EF4-FFF2-40B4-BE49-F238E27FC236}">
                  <a16:creationId xmlns:a16="http://schemas.microsoft.com/office/drawing/2014/main" id="{604A6092-63EA-3E8E-A126-8020DCBFBBE8}"/>
                </a:ext>
              </a:extLst>
            </p:cNvPr>
            <p:cNvSpPr/>
            <p:nvPr/>
          </p:nvSpPr>
          <p:spPr>
            <a:xfrm>
              <a:off x="672037" y="2579344"/>
              <a:ext cx="1887599" cy="70389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E3AA03-5C17-DC7E-AC17-AECD3D783B8A}"/>
                </a:ext>
              </a:extLst>
            </p:cNvPr>
            <p:cNvSpPr txBox="1"/>
            <p:nvPr/>
          </p:nvSpPr>
          <p:spPr>
            <a:xfrm>
              <a:off x="934024" y="2709720"/>
              <a:ext cx="1564951" cy="4323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Ohm’s Law: </a:t>
              </a:r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V = IR</a:t>
              </a:r>
              <a:endParaRPr lang="en-US" sz="1800" b="1" dirty="0">
                <a:solidFill>
                  <a:srgbClr val="21005E"/>
                </a:solidFill>
                <a:latin typeface="Montserrat" pitchFamily="2" charset="77"/>
              </a:endParaRPr>
            </a:p>
          </p:txBody>
        </p:sp>
      </p:grpSp>
      <p:sp>
        <p:nvSpPr>
          <p:cNvPr id="8" name="Google Shape;1469;p173">
            <a:extLst>
              <a:ext uri="{FF2B5EF4-FFF2-40B4-BE49-F238E27FC236}">
                <a16:creationId xmlns:a16="http://schemas.microsoft.com/office/drawing/2014/main" id="{A4E1A263-68E9-63F4-40BF-096BAA2727DD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8D456D54-B3A2-ABF0-27D5-9B54FABED67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1E2D80B5-BFCE-9859-F192-388CC8BCEAC9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93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5B9783E0-F2B1-1D38-B0C2-1E7A2A629551}"/>
              </a:ext>
            </a:extLst>
          </p:cNvPr>
          <p:cNvSpPr/>
          <p:nvPr/>
        </p:nvSpPr>
        <p:spPr>
          <a:xfrm>
            <a:off x="4803004" y="1241154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4">
            <a:extLst>
              <a:ext uri="{FF2B5EF4-FFF2-40B4-BE49-F238E27FC236}">
                <a16:creationId xmlns:a16="http://schemas.microsoft.com/office/drawing/2014/main" id="{45FDD5FD-3370-5023-08F4-C650FE3112D3}"/>
              </a:ext>
            </a:extLst>
          </p:cNvPr>
          <p:cNvSpPr/>
          <p:nvPr/>
        </p:nvSpPr>
        <p:spPr>
          <a:xfrm>
            <a:off x="376801" y="2213931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3;p4">
            <a:extLst>
              <a:ext uri="{FF2B5EF4-FFF2-40B4-BE49-F238E27FC236}">
                <a16:creationId xmlns:a16="http://schemas.microsoft.com/office/drawing/2014/main" id="{9616B295-B7C6-35D6-D2E2-E8A065EFC46A}"/>
              </a:ext>
            </a:extLst>
          </p:cNvPr>
          <p:cNvSpPr/>
          <p:nvPr/>
        </p:nvSpPr>
        <p:spPr>
          <a:xfrm>
            <a:off x="1883605" y="5130243"/>
            <a:ext cx="389217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Electrical Components courtesy of Wikipedia</a:t>
            </a:r>
            <a:endParaRPr sz="1800" b="0" i="0" u="none" strike="noStrike" cap="none" dirty="0">
              <a:solidFill>
                <a:schemeClr val="lt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25" name="Picture 4" descr="Image result for electrical components">
            <a:extLst>
              <a:ext uri="{FF2B5EF4-FFF2-40B4-BE49-F238E27FC236}">
                <a16:creationId xmlns:a16="http://schemas.microsoft.com/office/drawing/2014/main" id="{FD9539CF-9F3D-E8F2-08BC-289D710B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13" y="1749730"/>
            <a:ext cx="4632898" cy="3186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BD4E96B-FFD3-787D-B086-0E5C699CB55F}"/>
              </a:ext>
            </a:extLst>
          </p:cNvPr>
          <p:cNvSpPr txBox="1">
            <a:spLocks/>
          </p:cNvSpPr>
          <p:nvPr/>
        </p:nvSpPr>
        <p:spPr>
          <a:xfrm>
            <a:off x="6851350" y="1749730"/>
            <a:ext cx="5277133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Common electrical components: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DC voltage sources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Resistors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Push-buttons and switches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Diodes and transistors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Light emitting diodes</a:t>
            </a:r>
          </a:p>
        </p:txBody>
      </p:sp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D4D5A3AA-2372-968F-74F2-C746B95F13F5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D97D7570-7558-0C48-A1D3-55611217657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DDF6C7AA-38CB-F98C-4B6B-085AA5F96F8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867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AD3380-9162-3F77-E041-4141E605B530}"/>
              </a:ext>
            </a:extLst>
          </p:cNvPr>
          <p:cNvSpPr/>
          <p:nvPr/>
        </p:nvSpPr>
        <p:spPr>
          <a:xfrm>
            <a:off x="4574554" y="5169225"/>
            <a:ext cx="784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Breadboard Diagram</a:t>
            </a:r>
          </a:p>
        </p:txBody>
      </p:sp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CD8BE0E3-116B-5ABB-BEDA-B649A46B9FF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1A460673-BC7A-5C64-0174-36AB2FCD10F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44;p171">
            <a:extLst>
              <a:ext uri="{FF2B5EF4-FFF2-40B4-BE49-F238E27FC236}">
                <a16:creationId xmlns:a16="http://schemas.microsoft.com/office/drawing/2014/main" id="{E7B1FAB0-48AA-8D33-7492-F82169FF389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639667-3515-4858-569C-DECFA356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9" y="2040713"/>
            <a:ext cx="6350000" cy="2882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DD2E611D-A799-BAA2-774E-C557498211CE}"/>
              </a:ext>
            </a:extLst>
          </p:cNvPr>
          <p:cNvSpPr txBox="1">
            <a:spLocks/>
          </p:cNvSpPr>
          <p:nvPr/>
        </p:nvSpPr>
        <p:spPr>
          <a:xfrm>
            <a:off x="518531" y="1527417"/>
            <a:ext cx="511320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Breadboards</a:t>
            </a:r>
          </a:p>
          <a:p>
            <a:pPr marL="342900" lvl="8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Small boards used for circuit prototyping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Allow temporary connection between circuit components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Power rails connected vertically (Sections A &amp; D)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Non-colored rows connected horizontally (Sections B &amp; C)</a:t>
            </a:r>
          </a:p>
        </p:txBody>
      </p:sp>
    </p:spTree>
    <p:extLst>
      <p:ext uri="{BB962C8B-B14F-4D97-AF65-F5344CB8AC3E}">
        <p14:creationId xmlns:p14="http://schemas.microsoft.com/office/powerpoint/2010/main" val="4253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34A2AA60-10B0-50A6-2601-B0071FCBD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>
            <a:extLst>
              <a:ext uri="{FF2B5EF4-FFF2-40B4-BE49-F238E27FC236}">
                <a16:creationId xmlns:a16="http://schemas.microsoft.com/office/drawing/2014/main" id="{A786B2F5-3EEC-D01F-58F8-4613256C2296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E322D104-6FDB-B9FF-2CA8-E4533D2795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9FF53B-8FB5-E471-AE5B-6246C06C78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0847E-A57F-B367-9385-7F399DBCC402}"/>
              </a:ext>
            </a:extLst>
          </p:cNvPr>
          <p:cNvGrpSpPr/>
          <p:nvPr/>
        </p:nvGrpSpPr>
        <p:grpSpPr>
          <a:xfrm>
            <a:off x="4374969" y="1444127"/>
            <a:ext cx="3442061" cy="2076092"/>
            <a:chOff x="4261145" y="2579344"/>
            <a:chExt cx="3442061" cy="4294572"/>
          </a:xfrm>
        </p:grpSpPr>
        <p:sp>
          <p:nvSpPr>
            <p:cNvPr id="135" name="Google Shape;135;p5">
              <a:extLst>
                <a:ext uri="{FF2B5EF4-FFF2-40B4-BE49-F238E27FC236}">
                  <a16:creationId xmlns:a16="http://schemas.microsoft.com/office/drawing/2014/main" id="{E957E6BE-32A3-9B2B-B5BD-041C01161D53}"/>
                </a:ext>
              </a:extLst>
            </p:cNvPr>
            <p:cNvSpPr/>
            <p:nvPr/>
          </p:nvSpPr>
          <p:spPr>
            <a:xfrm>
              <a:off x="4261145" y="2579344"/>
              <a:ext cx="3442061" cy="42945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4152CB-DD62-9963-C200-F836A5DC9A2E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30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Reduce the current flowing through a circuit</a:t>
              </a:r>
            </a:p>
            <a:p>
              <a:pPr algn="ctr"/>
              <a:endParaRPr lang="en-US" sz="1800" dirty="0">
                <a:solidFill>
                  <a:srgbClr val="21005E"/>
                </a:solidFill>
                <a:latin typeface="Montserrat" pitchFamily="2" charset="77"/>
              </a:endParaRPr>
            </a:p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Color coded to indicate resistance value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0B08BC-5A21-4F51-658E-65688BC5DB3C}"/>
                </a:ext>
              </a:extLst>
            </p:cNvPr>
            <p:cNvSpPr txBox="1"/>
            <p:nvPr/>
          </p:nvSpPr>
          <p:spPr>
            <a:xfrm>
              <a:off x="5280719" y="2666984"/>
              <a:ext cx="156495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Resistors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6ECAAD15-B4B1-044D-CC10-8BAAC2DC8261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5880C-5F09-0531-F4A6-56D632114D45}"/>
              </a:ext>
            </a:extLst>
          </p:cNvPr>
          <p:cNvGrpSpPr/>
          <p:nvPr/>
        </p:nvGrpSpPr>
        <p:grpSpPr>
          <a:xfrm>
            <a:off x="330673" y="1477336"/>
            <a:ext cx="3442061" cy="1308877"/>
            <a:chOff x="563026" y="2579343"/>
            <a:chExt cx="3442061" cy="1308877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6A923975-0659-118D-4582-73737202C3B0}"/>
                </a:ext>
              </a:extLst>
            </p:cNvPr>
            <p:cNvSpPr/>
            <p:nvPr/>
          </p:nvSpPr>
          <p:spPr>
            <a:xfrm>
              <a:off x="563026" y="2579343"/>
              <a:ext cx="3442061" cy="13088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B7ECF4-D682-6012-3BA1-16D56566163E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Power circuits with voltage difference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EE389C-7A1E-062A-13C6-4649C1F20EEF}"/>
                </a:ext>
              </a:extLst>
            </p:cNvPr>
            <p:cNvSpPr txBox="1"/>
            <p:nvPr/>
          </p:nvSpPr>
          <p:spPr>
            <a:xfrm>
              <a:off x="971934" y="2678360"/>
              <a:ext cx="26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DC Voltage Sources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09C44EC1-E721-6722-D4AB-D278A107D122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670A08-2365-BC8B-560C-85E0FF37978D}"/>
              </a:ext>
            </a:extLst>
          </p:cNvPr>
          <p:cNvGrpSpPr/>
          <p:nvPr/>
        </p:nvGrpSpPr>
        <p:grpSpPr>
          <a:xfrm>
            <a:off x="8313429" y="1395632"/>
            <a:ext cx="3442061" cy="1308210"/>
            <a:chOff x="8099597" y="2579345"/>
            <a:chExt cx="3442061" cy="130821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80DDD620-749D-0626-F446-272FB7BDE8F7}"/>
                </a:ext>
              </a:extLst>
            </p:cNvPr>
            <p:cNvSpPr/>
            <p:nvPr/>
          </p:nvSpPr>
          <p:spPr>
            <a:xfrm>
              <a:off x="8099597" y="2579345"/>
              <a:ext cx="3442061" cy="130821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B5225A-6833-9582-61C6-B906E08022F3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Thermal resistor used to measure temperature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467CD9-E4EE-8BA2-3259-D31F5D061716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Thermistor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56975F02-07BF-5D53-0DAB-231CDE9C1D8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Picture 4" descr="Image result for Battery dc">
            <a:extLst>
              <a:ext uri="{FF2B5EF4-FFF2-40B4-BE49-F238E27FC236}">
                <a16:creationId xmlns:a16="http://schemas.microsoft.com/office/drawing/2014/main" id="{33BC799D-70C6-A004-2C6F-5F101F67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5" b="91250" l="6625" r="90000">
                        <a14:foregroundMark x1="62875" y1="91250" x2="73875" y2="89750"/>
                        <a14:foregroundMark x1="73875" y1="89375" x2="67875" y2="89750"/>
                        <a14:foregroundMark x1="6625" y1="35000" x2="12250" y2="46625"/>
                        <a14:foregroundMark x1="62875" y1="9250" x2="63125" y2="8625"/>
                        <a14:foregroundMark x1="72875" y1="10500" x2="65375" y2="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7" y="3002645"/>
            <a:ext cx="2328558" cy="23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Resistor Resistance Electronics Royalty-Free Vector Graphic -  Pixabay">
            <a:extLst>
              <a:ext uri="{FF2B5EF4-FFF2-40B4-BE49-F238E27FC236}">
                <a16:creationId xmlns:a16="http://schemas.microsoft.com/office/drawing/2014/main" id="{11B272D3-95CC-B82A-7B07-D2C58C30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4" y="3635802"/>
            <a:ext cx="2912199" cy="14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44FC27-18F7-B4E8-A3EF-C89ABCC29E38}"/>
              </a:ext>
            </a:extLst>
          </p:cNvPr>
          <p:cNvSpPr/>
          <p:nvPr/>
        </p:nvSpPr>
        <p:spPr>
          <a:xfrm>
            <a:off x="2172081" y="5609526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DC Voltage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Source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(Left), Resistor (Middle), Thermistor (Right)</a:t>
            </a:r>
          </a:p>
        </p:txBody>
      </p:sp>
      <p:pic>
        <p:nvPicPr>
          <p:cNvPr id="17" name="Picture 16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C6D0719-EED3-AF8D-801B-BBB75AA8D0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78750" l="10000" r="90000">
                        <a14:foregroundMark x1="24688" y1="74583" x2="16406" y2="78750"/>
                        <a14:foregroundMark x1="16094" y1="18958" x2="19844" y2="1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79"/>
          <a:stretch/>
        </p:blipFill>
        <p:spPr>
          <a:xfrm>
            <a:off x="8261277" y="3063490"/>
            <a:ext cx="3306355" cy="2076092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E6B52D98-7D84-0AD4-FC75-FF60A8EE436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42187670-1F19-90A5-13BC-C924B0F38AE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444;p171">
            <a:extLst>
              <a:ext uri="{FF2B5EF4-FFF2-40B4-BE49-F238E27FC236}">
                <a16:creationId xmlns:a16="http://schemas.microsoft.com/office/drawing/2014/main" id="{318B3984-1295-C5F8-C9BD-2130097B46E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8576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4374969" y="1444127"/>
            <a:ext cx="3442061" cy="1308210"/>
            <a:chOff x="4261145" y="2579344"/>
            <a:chExt cx="3442061" cy="2706143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270614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133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Allow current to pass in only on direction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4746928" y="2675167"/>
              <a:ext cx="292672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Diodes &amp; Transistors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330673" y="1477336"/>
            <a:ext cx="3445648" cy="1308877"/>
            <a:chOff x="563026" y="2579343"/>
            <a:chExt cx="3445648" cy="1308877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3"/>
              <a:ext cx="3442061" cy="13088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Interrupt or divert current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02726" y="2667685"/>
              <a:ext cx="330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Push Buttons &amp; Switches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8302813" y="1395632"/>
            <a:ext cx="3592610" cy="1390582"/>
            <a:chOff x="8088981" y="2579345"/>
            <a:chExt cx="3592610" cy="1390582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9058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1372" y="329627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Diodes that use low voltage and current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088981" y="2610891"/>
              <a:ext cx="3592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Light Emitting Diodes</a:t>
              </a:r>
            </a:p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(LEDs)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36125" y="327380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AAD3380-9162-3F77-E041-4141E605B530}"/>
              </a:ext>
            </a:extLst>
          </p:cNvPr>
          <p:cNvSpPr/>
          <p:nvPr/>
        </p:nvSpPr>
        <p:spPr>
          <a:xfrm>
            <a:off x="-1751834" y="5380664"/>
            <a:ext cx="784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7: Push Button (Left),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Switch (Right)</a:t>
            </a:r>
          </a:p>
        </p:txBody>
      </p:sp>
      <p:pic>
        <p:nvPicPr>
          <p:cNvPr id="25" name="Picture 24" descr="A circuit board&#10;&#10;Description automatically generated">
            <a:extLst>
              <a:ext uri="{FF2B5EF4-FFF2-40B4-BE49-F238E27FC236}">
                <a16:creationId xmlns:a16="http://schemas.microsoft.com/office/drawing/2014/main" id="{98DACD60-65EF-4D94-497C-25D40354A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5" b="83768" l="12754" r="86087">
                        <a14:foregroundMark x1="39420" y1="21884" x2="55072" y2="24493"/>
                        <a14:foregroundMark x1="54203" y1="21884" x2="59130" y2="25797"/>
                        <a14:foregroundMark x1="35942" y1="10725" x2="46087" y2="11159"/>
                        <a14:foregroundMark x1="22174" y1="48551" x2="34638" y2="69420"/>
                        <a14:foregroundMark x1="34638" y1="69420" x2="43043" y2="74783"/>
                        <a14:foregroundMark x1="49710" y1="22899" x2="52319" y2="29420"/>
                        <a14:foregroundMark x1="20000" y1="50870" x2="27971" y2="70435"/>
                        <a14:foregroundMark x1="24783" y1="68986" x2="15652" y2="56232"/>
                        <a14:foregroundMark x1="12754" y1="56957" x2="48551" y2="85797"/>
                        <a14:foregroundMark x1="48551" y1="85797" x2="35797" y2="65217"/>
                        <a14:foregroundMark x1="35797" y1="65217" x2="14638" y2="56232"/>
                        <a14:foregroundMark x1="14638" y1="56232" x2="12754" y2="56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2593239" y="3202213"/>
            <a:ext cx="1879155" cy="1907359"/>
          </a:xfrm>
          <a:prstGeom prst="rect">
            <a:avLst/>
          </a:prstGeom>
        </p:spPr>
      </p:pic>
      <p:pic>
        <p:nvPicPr>
          <p:cNvPr id="28" name="Picture 27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EBE9DAA6-150B-B7E8-1BA7-11DD08340F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25" b="90000" l="10000" r="90000">
                        <a14:foregroundMark x1="26250" y1="9625" x2="30500" y2="10250"/>
                        <a14:foregroundMark x1="45125" y1="28875" x2="89750" y2="82625"/>
                        <a14:backgroundMark x1="43625" y1="34625" x2="88750" y2="86375"/>
                        <a14:backgroundMark x1="88750" y1="86375" x2="90000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46" y="2854759"/>
            <a:ext cx="2335872" cy="2335872"/>
          </a:xfrm>
          <a:prstGeom prst="rect">
            <a:avLst/>
          </a:prstGeom>
        </p:spPr>
      </p:pic>
      <p:pic>
        <p:nvPicPr>
          <p:cNvPr id="1030" name="Picture 6" descr="Download Led Lamp Diode Royalty-Free Stock Illustration Image - Pixabay">
            <a:extLst>
              <a:ext uri="{FF2B5EF4-FFF2-40B4-BE49-F238E27FC236}">
                <a16:creationId xmlns:a16="http://schemas.microsoft.com/office/drawing/2014/main" id="{20DEEF25-5D9D-9262-2B67-40D8FA29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38" y="3021711"/>
            <a:ext cx="1174580" cy="21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B013B25-0945-2CA0-5EA2-B75F104106A2}"/>
              </a:ext>
            </a:extLst>
          </p:cNvPr>
          <p:cNvSpPr/>
          <p:nvPr/>
        </p:nvSpPr>
        <p:spPr>
          <a:xfrm>
            <a:off x="4344170" y="5370537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Figure 8: Transistor (Left), LED (Right)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2607B-B653-3D5F-29D0-82639C24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" y="3114394"/>
            <a:ext cx="2082996" cy="20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12720BBD-719F-AD71-A932-41120CFBA04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F2CF54E5-6DE4-6D3C-C01F-0A3CA60EE9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A497CCA-2701-7BF3-FF44-2BEACEB63844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269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board info.jpg">
            <a:extLst>
              <a:ext uri="{FF2B5EF4-FFF2-40B4-BE49-F238E27FC236}">
                <a16:creationId xmlns:a16="http://schemas.microsoft.com/office/drawing/2014/main" id="{DBE0EFF7-C456-89D8-38B1-6D622C48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17" y="4060407"/>
            <a:ext cx="3586508" cy="23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9F8218-53C3-DF29-9819-CD76A79E6858}"/>
              </a:ext>
            </a:extLst>
          </p:cNvPr>
          <p:cNvSpPr txBox="1">
            <a:spLocks/>
          </p:cNvSpPr>
          <p:nvPr/>
        </p:nvSpPr>
        <p:spPr>
          <a:xfrm>
            <a:off x="720269" y="366763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Microcontroller</a:t>
            </a:r>
            <a:r>
              <a:rPr lang="en-US" sz="2400" i="1" dirty="0">
                <a:solidFill>
                  <a:schemeClr val="bg1"/>
                </a:solidFill>
                <a:latin typeface="Montserrat" pitchFamily="2" charset="77"/>
              </a:rPr>
              <a:t> – </a:t>
            </a:r>
            <a:r>
              <a:rPr lang="en-US" sz="2000" i="1" dirty="0">
                <a:solidFill>
                  <a:schemeClr val="bg1"/>
                </a:solidFill>
                <a:latin typeface="Montserrat" pitchFamily="2" charset="77"/>
              </a:rPr>
              <a:t>inexpensive, programmable computer</a:t>
            </a:r>
            <a:endParaRPr lang="en-US" sz="2400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727564" y="3064832"/>
            <a:ext cx="3442061" cy="1081341"/>
            <a:chOff x="4363468" y="2536829"/>
            <a:chExt cx="3442061" cy="1254490"/>
          </a:xfrm>
        </p:grpSpPr>
        <p:sp>
          <p:nvSpPr>
            <p:cNvPr id="135" name="Google Shape;135;p5"/>
            <p:cNvSpPr/>
            <p:nvPr/>
          </p:nvSpPr>
          <p:spPr>
            <a:xfrm>
              <a:off x="4363468" y="2585653"/>
              <a:ext cx="3442061" cy="117705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55240" y="3041495"/>
              <a:ext cx="3058510" cy="74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Commonly used to power circuits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5302021" y="2536829"/>
              <a:ext cx="1564951" cy="42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5 V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782574" y="2972919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756962" y="1902413"/>
            <a:ext cx="3442061" cy="1105748"/>
            <a:chOff x="694566" y="2607301"/>
            <a:chExt cx="3442061" cy="1105748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694566" y="2607301"/>
              <a:ext cx="3442061" cy="110574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838200" y="3066718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21005E"/>
                  </a:solidFill>
                  <a:latin typeface="Montserrat" pitchFamily="2" charset="77"/>
                </a:rPr>
                <a:t>Typically used to power low voltage sensors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1632941" y="2607301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3.3 V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1065534" y="2976633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7593200" y="1957888"/>
            <a:ext cx="3442061" cy="824959"/>
            <a:chOff x="8099597" y="2647362"/>
            <a:chExt cx="3442061" cy="972676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647362"/>
              <a:ext cx="3442061" cy="972676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Ground pin (0 V)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902303" y="2647809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b="1" dirty="0">
                <a:latin typeface="Montserrat" pitchFamily="2" charset="77"/>
              </a:endParaRP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" name="Picture 2" descr="Redboard pins.jpg">
            <a:extLst>
              <a:ext uri="{FF2B5EF4-FFF2-40B4-BE49-F238E27FC236}">
                <a16:creationId xmlns:a16="http://schemas.microsoft.com/office/drawing/2014/main" id="{0C6925E5-2645-093E-4C11-9C4D8D33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89" y="2023978"/>
            <a:ext cx="1242714" cy="1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A05CFE-194A-FA6A-DB08-1DCAEFF7D860}"/>
              </a:ext>
            </a:extLst>
          </p:cNvPr>
          <p:cNvSpPr txBox="1"/>
          <p:nvPr/>
        </p:nvSpPr>
        <p:spPr>
          <a:xfrm>
            <a:off x="8531753" y="1929169"/>
            <a:ext cx="156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005E"/>
                </a:solidFill>
                <a:latin typeface="Montserrat" pitchFamily="2" charset="77"/>
              </a:rPr>
              <a:t>GND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D2B099-F665-3EF8-649E-F3A0D4E18D42}"/>
              </a:ext>
            </a:extLst>
          </p:cNvPr>
          <p:cNvGrpSpPr/>
          <p:nvPr/>
        </p:nvGrpSpPr>
        <p:grpSpPr>
          <a:xfrm>
            <a:off x="7580091" y="2903193"/>
            <a:ext cx="3442061" cy="1114720"/>
            <a:chOff x="7970895" y="4735406"/>
            <a:chExt cx="3442061" cy="11147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9DC5EE-A9A0-3E36-BAA3-7FB3F1DBAA78}"/>
                </a:ext>
              </a:extLst>
            </p:cNvPr>
            <p:cNvGrpSpPr/>
            <p:nvPr/>
          </p:nvGrpSpPr>
          <p:grpSpPr>
            <a:xfrm>
              <a:off x="7970895" y="4735407"/>
              <a:ext cx="3442061" cy="1114719"/>
              <a:chOff x="8169274" y="2429009"/>
              <a:chExt cx="3442061" cy="1114719"/>
            </a:xfrm>
          </p:grpSpPr>
          <p:sp>
            <p:nvSpPr>
              <p:cNvPr id="18" name="Google Shape;135;p5">
                <a:extLst>
                  <a:ext uri="{FF2B5EF4-FFF2-40B4-BE49-F238E27FC236}">
                    <a16:creationId xmlns:a16="http://schemas.microsoft.com/office/drawing/2014/main" id="{75BFE812-4964-A15B-953B-2D15B2B033F2}"/>
                  </a:ext>
                </a:extLst>
              </p:cNvPr>
              <p:cNvSpPr/>
              <p:nvPr/>
            </p:nvSpPr>
            <p:spPr>
              <a:xfrm>
                <a:off x="8169274" y="2429009"/>
                <a:ext cx="3442061" cy="1051612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7FA667-4A20-577F-BFA9-A0B424D8C897}"/>
                  </a:ext>
                </a:extLst>
              </p:cNvPr>
              <p:cNvSpPr txBox="1"/>
              <p:nvPr/>
            </p:nvSpPr>
            <p:spPr>
              <a:xfrm>
                <a:off x="8364967" y="2897397"/>
                <a:ext cx="3058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21005E"/>
                    </a:solidFill>
                    <a:latin typeface="Montserrat" pitchFamily="2" charset="77"/>
                  </a:rPr>
                  <a:t>Can be used to power board with battery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B6FD2D-1620-2F3E-EC59-9AF4D639D087}"/>
                  </a:ext>
                </a:extLst>
              </p:cNvPr>
              <p:cNvSpPr txBox="1"/>
              <p:nvPr/>
            </p:nvSpPr>
            <p:spPr>
              <a:xfrm>
                <a:off x="8902303" y="2647809"/>
                <a:ext cx="2455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b="1" dirty="0">
                  <a:latin typeface="Montserrat" pitchFamily="2" charset="77"/>
                </a:endParaRPr>
              </a:p>
            </p:txBody>
          </p:sp>
          <p:cxnSp>
            <p:nvCxnSpPr>
              <p:cNvPr id="24" name="Google Shape;151;p5">
                <a:extLst>
                  <a:ext uri="{FF2B5EF4-FFF2-40B4-BE49-F238E27FC236}">
                    <a16:creationId xmlns:a16="http://schemas.microsoft.com/office/drawing/2014/main" id="{67196917-BCEC-5A34-69CB-31CD23A588C1}"/>
                  </a:ext>
                </a:extLst>
              </p:cNvPr>
              <p:cNvCxnSpPr/>
              <p:nvPr/>
            </p:nvCxnSpPr>
            <p:spPr>
              <a:xfrm>
                <a:off x="8588382" y="2799230"/>
                <a:ext cx="260384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2F87FC-BBC5-23BB-7324-F8948B42BC42}"/>
                </a:ext>
              </a:extLst>
            </p:cNvPr>
            <p:cNvSpPr txBox="1"/>
            <p:nvPr/>
          </p:nvSpPr>
          <p:spPr>
            <a:xfrm>
              <a:off x="8909448" y="4735406"/>
              <a:ext cx="1564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21005E"/>
                  </a:solidFill>
                  <a:latin typeface="Montserrat" pitchFamily="2" charset="77"/>
                </a:rPr>
                <a:t>VIN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F15BC-8F75-E06E-F3E7-ACF3EEA46423}"/>
              </a:ext>
            </a:extLst>
          </p:cNvPr>
          <p:cNvSpPr/>
          <p:nvPr/>
        </p:nvSpPr>
        <p:spPr>
          <a:xfrm>
            <a:off x="2166088" y="6427845"/>
            <a:ext cx="7847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9: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</a:rPr>
              <a:t>Arduino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itchFamily="2" charset="77"/>
              </a:rPr>
              <a:t>Redboard</a:t>
            </a: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8" name="Google Shape;1469;p173">
            <a:extLst>
              <a:ext uri="{FF2B5EF4-FFF2-40B4-BE49-F238E27FC236}">
                <a16:creationId xmlns:a16="http://schemas.microsoft.com/office/drawing/2014/main" id="{977FD99F-835E-3E82-A1BA-31B8425CD94E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" name="Google Shape;1444;p171">
            <a:extLst>
              <a:ext uri="{FF2B5EF4-FFF2-40B4-BE49-F238E27FC236}">
                <a16:creationId xmlns:a16="http://schemas.microsoft.com/office/drawing/2014/main" id="{1AEFE5CE-ABC4-80D6-317D-C07EFC98BF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444;p171">
            <a:extLst>
              <a:ext uri="{FF2B5EF4-FFF2-40B4-BE49-F238E27FC236}">
                <a16:creationId xmlns:a16="http://schemas.microsoft.com/office/drawing/2014/main" id="{C619BACD-C537-1176-0237-B36568E95C6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037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1683</Words>
  <Application>Microsoft Macintosh PowerPoint</Application>
  <PresentationFormat>Widescreen</PresentationFormat>
  <Paragraphs>439</Paragraphs>
  <Slides>24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Montserrat</vt:lpstr>
      <vt:lpstr>Montserrat Black</vt:lpstr>
      <vt:lpstr>Proxima Nova</vt:lpstr>
      <vt:lpstr>Quattrocento Sans</vt:lpstr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General Engineering</cp:lastModifiedBy>
  <cp:revision>7</cp:revision>
  <dcterms:created xsi:type="dcterms:W3CDTF">2019-06-25T23:10:16Z</dcterms:created>
  <dcterms:modified xsi:type="dcterms:W3CDTF">2024-01-24T18:30:42Z</dcterms:modified>
</cp:coreProperties>
</file>