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72" r:id="rId3"/>
    <p:sldId id="273" r:id="rId4"/>
    <p:sldId id="274" r:id="rId5"/>
    <p:sldId id="275" r:id="rId6"/>
    <p:sldId id="261" r:id="rId7"/>
    <p:sldId id="259" r:id="rId8"/>
    <p:sldId id="269" r:id="rId9"/>
    <p:sldId id="270" r:id="rId10"/>
    <p:sldId id="271" r:id="rId11"/>
    <p:sldId id="264" r:id="rId12"/>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Proxima Nova Rg" panose="02000506030000020004" pitchFamily="2" charset="0"/>
      <p:regular r:id="rId17"/>
    </p:embeddedFont>
    <p:embeddedFont>
      <p:font typeface="Proxima Nova Lt" panose="02000506030000020004" charset="0"/>
      <p:regular r:id="rId18"/>
      <p:bold r:id="rId19"/>
      <p:italic r:id="rId20"/>
      <p:boldItalic r:id="rId21"/>
    </p:embeddedFont>
    <p:embeddedFont>
      <p:font typeface="Gotham Medium" pitchFamily="50" charset="0"/>
      <p:regular r:id="rId22"/>
      <p:italic r:id="rId23"/>
    </p:embeddedFont>
    <p:embeddedFont>
      <p:font typeface="Calibri Light" panose="020F0302020204030204" pitchFamily="34" charset="0"/>
      <p:regular r:id="rId24"/>
      <p:italic r:id="rId25"/>
    </p:embeddedFont>
    <p:embeddedFont>
      <p:font typeface="Gotham Book" pitchFamily="50" charset="0"/>
      <p:regular r:id="rId26"/>
      <p: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86" d="100"/>
          <a:sy n="86" d="100"/>
        </p:scale>
        <p:origin x="48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E9A0289-62B1-452B-B6B4-C7F4D7A8E914}"/>
              </a:ext>
            </a:extLst>
          </p:cNvPr>
          <p:cNvSpPr>
            <a:spLocks noGrp="1"/>
          </p:cNvSpPr>
          <p:nvPr>
            <p:ph type="dt" sz="half" idx="10"/>
          </p:nvPr>
        </p:nvSpPr>
        <p:spPr/>
        <p:txBody>
          <a:bodyPr/>
          <a:lstStyle/>
          <a:p>
            <a:fld id="{A8EC1CAE-C4A8-46E9-8AD6-D26A1A7737BA}" type="datetimeFigureOut">
              <a:rPr lang="en-US" smtClean="0"/>
              <a:t>9/2/2022</a:t>
            </a:fld>
            <a:endParaRPr lang="en-US"/>
          </a:p>
        </p:txBody>
      </p:sp>
      <p:sp>
        <p:nvSpPr>
          <p:cNvPr id="5" name="Footer Placeholder 4">
            <a:extLst>
              <a:ext uri="{FF2B5EF4-FFF2-40B4-BE49-F238E27FC236}">
                <a16:creationId xmlns:a16="http://schemas.microsoft.com/office/drawing/2014/main" xmlns=""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C9D4D05-4031-4BCC-A37B-3632026CAB00}"/>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CA137BF-5EA8-49BC-AC3F-87896B0005F7}"/>
              </a:ext>
            </a:extLst>
          </p:cNvPr>
          <p:cNvSpPr>
            <a:spLocks noGrp="1"/>
          </p:cNvSpPr>
          <p:nvPr>
            <p:ph type="dt" sz="half" idx="10"/>
          </p:nvPr>
        </p:nvSpPr>
        <p:spPr/>
        <p:txBody>
          <a:bodyPr/>
          <a:lstStyle/>
          <a:p>
            <a:fld id="{A8EC1CAE-C4A8-46E9-8AD6-D26A1A7737BA}" type="datetimeFigureOut">
              <a:rPr lang="en-US" smtClean="0"/>
              <a:t>9/2/2022</a:t>
            </a:fld>
            <a:endParaRPr lang="en-US"/>
          </a:p>
        </p:txBody>
      </p:sp>
      <p:sp>
        <p:nvSpPr>
          <p:cNvPr id="5" name="Footer Placeholder 4">
            <a:extLst>
              <a:ext uri="{FF2B5EF4-FFF2-40B4-BE49-F238E27FC236}">
                <a16:creationId xmlns:a16="http://schemas.microsoft.com/office/drawing/2014/main" xmlns=""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9E4538-5C45-4EF7-B87B-AA6826A6DECA}"/>
              </a:ext>
            </a:extLst>
          </p:cNvPr>
          <p:cNvSpPr>
            <a:spLocks noGrp="1"/>
          </p:cNvSpPr>
          <p:nvPr>
            <p:ph type="dt" sz="half" idx="10"/>
          </p:nvPr>
        </p:nvSpPr>
        <p:spPr/>
        <p:txBody>
          <a:bodyPr/>
          <a:lstStyle/>
          <a:p>
            <a:fld id="{A8EC1CAE-C4A8-46E9-8AD6-D26A1A7737BA}" type="datetimeFigureOut">
              <a:rPr lang="en-US" smtClean="0"/>
              <a:t>9/2/2022</a:t>
            </a:fld>
            <a:endParaRPr lang="en-US"/>
          </a:p>
        </p:txBody>
      </p:sp>
      <p:sp>
        <p:nvSpPr>
          <p:cNvPr id="5" name="Footer Placeholder 4">
            <a:extLst>
              <a:ext uri="{FF2B5EF4-FFF2-40B4-BE49-F238E27FC236}">
                <a16:creationId xmlns:a16="http://schemas.microsoft.com/office/drawing/2014/main" xmlns=""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568BA7B-F87D-49B0-8A54-F57AF1A63BD1}"/>
              </a:ext>
            </a:extLst>
          </p:cNvPr>
          <p:cNvSpPr>
            <a:spLocks noGrp="1"/>
          </p:cNvSpPr>
          <p:nvPr>
            <p:ph type="dt" sz="half" idx="10"/>
          </p:nvPr>
        </p:nvSpPr>
        <p:spPr/>
        <p:txBody>
          <a:bodyPr/>
          <a:lstStyle/>
          <a:p>
            <a:fld id="{A8EC1CAE-C4A8-46E9-8AD6-D26A1A7737BA}" type="datetimeFigureOut">
              <a:rPr lang="en-US" smtClean="0"/>
              <a:t>9/2/2022</a:t>
            </a:fld>
            <a:endParaRPr lang="en-US"/>
          </a:p>
        </p:txBody>
      </p:sp>
      <p:sp>
        <p:nvSpPr>
          <p:cNvPr id="5" name="Footer Placeholder 4">
            <a:extLst>
              <a:ext uri="{FF2B5EF4-FFF2-40B4-BE49-F238E27FC236}">
                <a16:creationId xmlns:a16="http://schemas.microsoft.com/office/drawing/2014/main" xmlns=""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B78ED6B-0C3A-47E2-AB88-B1CF85F393BE}"/>
              </a:ext>
            </a:extLst>
          </p:cNvPr>
          <p:cNvSpPr>
            <a:spLocks noGrp="1"/>
          </p:cNvSpPr>
          <p:nvPr>
            <p:ph type="dt" sz="half" idx="10"/>
          </p:nvPr>
        </p:nvSpPr>
        <p:spPr/>
        <p:txBody>
          <a:bodyPr/>
          <a:lstStyle/>
          <a:p>
            <a:fld id="{A8EC1CAE-C4A8-46E9-8AD6-D26A1A7737BA}" type="datetimeFigureOut">
              <a:rPr lang="en-US" smtClean="0"/>
              <a:t>9/2/2022</a:t>
            </a:fld>
            <a:endParaRPr lang="en-US"/>
          </a:p>
        </p:txBody>
      </p:sp>
      <p:sp>
        <p:nvSpPr>
          <p:cNvPr id="5" name="Footer Placeholder 4">
            <a:extLst>
              <a:ext uri="{FF2B5EF4-FFF2-40B4-BE49-F238E27FC236}">
                <a16:creationId xmlns:a16="http://schemas.microsoft.com/office/drawing/2014/main" xmlns=""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3A43DC7-CE4B-4A17-9601-5E1960BB03B4}"/>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E5D0482-2E35-4C09-9E1E-46651F4F7006}"/>
              </a:ext>
            </a:extLst>
          </p:cNvPr>
          <p:cNvSpPr>
            <a:spLocks noGrp="1"/>
          </p:cNvSpPr>
          <p:nvPr>
            <p:ph type="dt" sz="half" idx="10"/>
          </p:nvPr>
        </p:nvSpPr>
        <p:spPr/>
        <p:txBody>
          <a:bodyPr/>
          <a:lstStyle/>
          <a:p>
            <a:fld id="{A8EC1CAE-C4A8-46E9-8AD6-D26A1A7737BA}" type="datetimeFigureOut">
              <a:rPr lang="en-US" smtClean="0"/>
              <a:t>9/2/2022</a:t>
            </a:fld>
            <a:endParaRPr lang="en-US"/>
          </a:p>
        </p:txBody>
      </p:sp>
      <p:sp>
        <p:nvSpPr>
          <p:cNvPr id="6" name="Footer Placeholder 5">
            <a:extLst>
              <a:ext uri="{FF2B5EF4-FFF2-40B4-BE49-F238E27FC236}">
                <a16:creationId xmlns:a16="http://schemas.microsoft.com/office/drawing/2014/main" xmlns=""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80DB4C6-166A-4F12-9174-9E5DBF242F38}"/>
              </a:ext>
            </a:extLst>
          </p:cNvPr>
          <p:cNvSpPr>
            <a:spLocks noGrp="1"/>
          </p:cNvSpPr>
          <p:nvPr>
            <p:ph type="dt" sz="half" idx="10"/>
          </p:nvPr>
        </p:nvSpPr>
        <p:spPr/>
        <p:txBody>
          <a:bodyPr/>
          <a:lstStyle/>
          <a:p>
            <a:fld id="{A8EC1CAE-C4A8-46E9-8AD6-D26A1A7737BA}" type="datetimeFigureOut">
              <a:rPr lang="en-US" smtClean="0"/>
              <a:t>9/2/2022</a:t>
            </a:fld>
            <a:endParaRPr lang="en-US"/>
          </a:p>
        </p:txBody>
      </p:sp>
      <p:sp>
        <p:nvSpPr>
          <p:cNvPr id="8" name="Footer Placeholder 7">
            <a:extLst>
              <a:ext uri="{FF2B5EF4-FFF2-40B4-BE49-F238E27FC236}">
                <a16:creationId xmlns:a16="http://schemas.microsoft.com/office/drawing/2014/main" xmlns=""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EB98E42-7412-4380-A1E4-A971AF84F21B}"/>
              </a:ext>
            </a:extLst>
          </p:cNvPr>
          <p:cNvSpPr>
            <a:spLocks noGrp="1"/>
          </p:cNvSpPr>
          <p:nvPr>
            <p:ph type="dt" sz="half" idx="10"/>
          </p:nvPr>
        </p:nvSpPr>
        <p:spPr/>
        <p:txBody>
          <a:bodyPr/>
          <a:lstStyle/>
          <a:p>
            <a:fld id="{A8EC1CAE-C4A8-46E9-8AD6-D26A1A7737BA}" type="datetimeFigureOut">
              <a:rPr lang="en-US" smtClean="0"/>
              <a:t>9/2/2022</a:t>
            </a:fld>
            <a:endParaRPr lang="en-US"/>
          </a:p>
        </p:txBody>
      </p:sp>
      <p:sp>
        <p:nvSpPr>
          <p:cNvPr id="4" name="Footer Placeholder 3">
            <a:extLst>
              <a:ext uri="{FF2B5EF4-FFF2-40B4-BE49-F238E27FC236}">
                <a16:creationId xmlns:a16="http://schemas.microsoft.com/office/drawing/2014/main" xmlns=""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656ACAA-DC8F-46F9-AB22-B89F6840CBE2}"/>
              </a:ext>
            </a:extLst>
          </p:cNvPr>
          <p:cNvSpPr>
            <a:spLocks noGrp="1"/>
          </p:cNvSpPr>
          <p:nvPr>
            <p:ph type="dt" sz="half" idx="10"/>
          </p:nvPr>
        </p:nvSpPr>
        <p:spPr/>
        <p:txBody>
          <a:bodyPr/>
          <a:lstStyle/>
          <a:p>
            <a:fld id="{A8EC1CAE-C4A8-46E9-8AD6-D26A1A7737BA}" type="datetimeFigureOut">
              <a:rPr lang="en-US" smtClean="0"/>
              <a:t>9/2/2022</a:t>
            </a:fld>
            <a:endParaRPr lang="en-US"/>
          </a:p>
        </p:txBody>
      </p:sp>
      <p:sp>
        <p:nvSpPr>
          <p:cNvPr id="3" name="Footer Placeholder 2">
            <a:extLst>
              <a:ext uri="{FF2B5EF4-FFF2-40B4-BE49-F238E27FC236}">
                <a16:creationId xmlns:a16="http://schemas.microsoft.com/office/drawing/2014/main" xmlns=""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490D6C4-4C51-4D40-9226-8974EFDEC17F}"/>
              </a:ext>
            </a:extLst>
          </p:cNvPr>
          <p:cNvSpPr>
            <a:spLocks noGrp="1"/>
          </p:cNvSpPr>
          <p:nvPr>
            <p:ph type="dt" sz="half" idx="10"/>
          </p:nvPr>
        </p:nvSpPr>
        <p:spPr/>
        <p:txBody>
          <a:bodyPr/>
          <a:lstStyle/>
          <a:p>
            <a:fld id="{A8EC1CAE-C4A8-46E9-8AD6-D26A1A7737BA}" type="datetimeFigureOut">
              <a:rPr lang="en-US" smtClean="0"/>
              <a:t>9/2/2022</a:t>
            </a:fld>
            <a:endParaRPr lang="en-US"/>
          </a:p>
        </p:txBody>
      </p:sp>
      <p:sp>
        <p:nvSpPr>
          <p:cNvPr id="6" name="Footer Placeholder 5">
            <a:extLst>
              <a:ext uri="{FF2B5EF4-FFF2-40B4-BE49-F238E27FC236}">
                <a16:creationId xmlns:a16="http://schemas.microsoft.com/office/drawing/2014/main" xmlns=""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9B8BBEA-8EBC-44C9-A016-A662E1CCDECD}"/>
              </a:ext>
            </a:extLst>
          </p:cNvPr>
          <p:cNvSpPr>
            <a:spLocks noGrp="1"/>
          </p:cNvSpPr>
          <p:nvPr>
            <p:ph type="dt" sz="half" idx="10"/>
          </p:nvPr>
        </p:nvSpPr>
        <p:spPr/>
        <p:txBody>
          <a:bodyPr/>
          <a:lstStyle/>
          <a:p>
            <a:fld id="{A8EC1CAE-C4A8-46E9-8AD6-D26A1A7737BA}" type="datetimeFigureOut">
              <a:rPr lang="en-US" smtClean="0"/>
              <a:t>9/2/2022</a:t>
            </a:fld>
            <a:endParaRPr lang="en-US"/>
          </a:p>
        </p:txBody>
      </p:sp>
      <p:sp>
        <p:nvSpPr>
          <p:cNvPr id="6" name="Footer Placeholder 5">
            <a:extLst>
              <a:ext uri="{FF2B5EF4-FFF2-40B4-BE49-F238E27FC236}">
                <a16:creationId xmlns:a16="http://schemas.microsoft.com/office/drawing/2014/main" xmlns=""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C1CAE-C4A8-46E9-8AD6-D26A1A7737BA}" type="datetimeFigureOut">
              <a:rPr lang="en-US" smtClean="0"/>
              <a:t>9/2/2022</a:t>
            </a:fld>
            <a:endParaRPr lang="en-US"/>
          </a:p>
        </p:txBody>
      </p:sp>
      <p:sp>
        <p:nvSpPr>
          <p:cNvPr id="5" name="Footer Placeholder 4">
            <a:extLst>
              <a:ext uri="{FF2B5EF4-FFF2-40B4-BE49-F238E27FC236}">
                <a16:creationId xmlns:a16="http://schemas.microsoft.com/office/drawing/2014/main" xmlns=""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09D43DB-5E80-49B7-A6DA-228CDC0722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1212D-38B2-4DEE-B25F-5C96C2761F56}" type="slidenum">
              <a:rPr lang="en-US" smtClean="0"/>
              <a:t>‹#›</a:t>
            </a:fld>
            <a:endParaRPr lang="en-US"/>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hyperlink" Target="https://manual.eg.poly.edu/images/a/a7/EG_1003_Sample_Lab_Report_Hot_Air_Baloon.docx" TargetMode="External"/><Relationship Id="rId7" Type="http://schemas.openxmlformats.org/officeDocument/2006/relationships/hyperlink" Target="https://cas.nyu.edu/ewp/writing-center/peer-tutoring-programs/writing-partners-program.html" TargetMode="External"/><Relationship Id="rId2" Type="http://schemas.openxmlformats.org/officeDocument/2006/relationships/hyperlink" Target="https://manual.eg.poly.edu/images/9/9e/EG_1004_Writing_Style_Guide.pdf" TargetMode="External"/><Relationship Id="rId1" Type="http://schemas.openxmlformats.org/officeDocument/2006/relationships/slideLayout" Target="../slideLayouts/slideLayout1.xml"/><Relationship Id="rId6" Type="http://schemas.openxmlformats.org/officeDocument/2006/relationships/hyperlink" Target="https://cas.nyu.edu/ewp/writing-center.html" TargetMode="External"/><Relationship Id="rId5" Type="http://schemas.openxmlformats.org/officeDocument/2006/relationships/hyperlink" Target="https://nyupoly.mywconline.com/" TargetMode="External"/><Relationship Id="rId4" Type="http://schemas.openxmlformats.org/officeDocument/2006/relationships/hyperlink" Target="https://manual.eg.poly.edu/images/7/74/WC_Grading_Rubric_1004.docx" TargetMode="External"/><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892629" y="1109303"/>
            <a:ext cx="10406742" cy="2387600"/>
          </a:xfrm>
        </p:spPr>
        <p:txBody>
          <a:bodyPr>
            <a:normAutofit/>
          </a:bodyPr>
          <a:lstStyle/>
          <a:p>
            <a:r>
              <a:rPr lang="en-US" sz="5400" dirty="0">
                <a:latin typeface="Gotham Medium" panose="02000603030000020004" pitchFamily="2" charset="0"/>
              </a:rPr>
              <a:t>DATA IS YOUR </a:t>
            </a:r>
            <a:r>
              <a:rPr lang="en-US" sz="5400" dirty="0" smtClean="0">
                <a:latin typeface="Gotham Medium" panose="02000603030000020004" pitchFamily="2" charset="0"/>
              </a:rPr>
              <a:t>ARGUMENT</a:t>
            </a:r>
            <a:endParaRPr lang="en-US" sz="5400" dirty="0">
              <a:latin typeface="Gotham Medium" panose="02000603030000020004" pitchFamily="2" charset="0"/>
            </a:endParaRP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1524000" y="4006993"/>
            <a:ext cx="9144000" cy="473561"/>
          </a:xfrm>
        </p:spPr>
        <p:txBody>
          <a:bodyPr/>
          <a:lstStyle/>
          <a:p>
            <a:r>
              <a:rPr lang="en-US" dirty="0" smtClean="0">
                <a:latin typeface="Proxima Nova Rg" panose="02000506030000020004" pitchFamily="2" charset="0"/>
              </a:rPr>
              <a:t>EG1004  </a:t>
            </a:r>
            <a:r>
              <a:rPr lang="en-US" dirty="0">
                <a:latin typeface="Proxima Nova Rg" panose="02000506030000020004" pitchFamily="2" charset="0"/>
              </a:rPr>
              <a:t>|  RECITATION 6</a:t>
            </a: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4193177" y="368890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xmlns="" id="{23D947EB-CCC9-4FB7-A398-728BF46323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78203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RESOURCES</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818867" y="1519707"/>
            <a:ext cx="10532756" cy="4811237"/>
          </a:xfrm>
        </p:spPr>
        <p:txBody>
          <a:bodyPr anchor="ctr">
            <a:normAutofit/>
          </a:bodyPr>
          <a:lstStyle/>
          <a:p>
            <a:pPr algn="l">
              <a:spcAft>
                <a:spcPts val="600"/>
              </a:spcAft>
            </a:pPr>
            <a:r>
              <a:rPr lang="en-US" sz="2000" b="1" dirty="0" smtClean="0">
                <a:latin typeface="Proxima Nova Rg" panose="02000506030000020004" pitchFamily="2" charset="0"/>
                <a:ea typeface="Gotham Medium" pitchFamily="2" charset="-128"/>
              </a:rPr>
              <a:t>EG1004 </a:t>
            </a:r>
            <a:r>
              <a:rPr lang="en-US" sz="2000" b="1" dirty="0">
                <a:latin typeface="Proxima Nova Rg" panose="02000506030000020004" pitchFamily="2" charset="0"/>
                <a:ea typeface="Gotham Medium" pitchFamily="2" charset="-128"/>
              </a:rPr>
              <a:t>Student Manual:</a:t>
            </a:r>
          </a:p>
          <a:p>
            <a:pPr marL="800100" lvl="1" indent="-342900" algn="l">
              <a:spcAft>
                <a:spcPts val="600"/>
              </a:spcAft>
              <a:buFont typeface="Arial" panose="020B0604020202020204" pitchFamily="34" charset="0"/>
              <a:buChar char="•"/>
            </a:pPr>
            <a:r>
              <a:rPr lang="en-US" dirty="0">
                <a:latin typeface="Proxima Nova Lt" panose="02000506030000020004" pitchFamily="50" charset="0"/>
                <a:ea typeface="Gotham Medium" pitchFamily="2" charset="-128"/>
              </a:rPr>
              <a:t>Writing </a:t>
            </a:r>
            <a:r>
              <a:rPr lang="en-US" dirty="0" smtClean="0">
                <a:latin typeface="Proxima Nova Lt" panose="02000506030000020004" pitchFamily="50" charset="0"/>
                <a:ea typeface="Gotham Medium" pitchFamily="2" charset="-128"/>
              </a:rPr>
              <a:t>Consultants will meet with you 1:1 during</a:t>
            </a:r>
            <a:r>
              <a:rPr lang="en-US" dirty="0" smtClean="0">
                <a:latin typeface="Proxima Nova Rg" panose="02000506030000020004" pitchFamily="2" charset="0"/>
                <a:ea typeface="Gotham Book" pitchFamily="2" charset="-128"/>
              </a:rPr>
              <a:t> </a:t>
            </a:r>
            <a:r>
              <a:rPr lang="en-US" dirty="0">
                <a:latin typeface="Proxima Nova Rg" panose="02000506030000020004" pitchFamily="2" charset="0"/>
                <a:ea typeface="Gotham Book" pitchFamily="2" charset="-128"/>
              </a:rPr>
              <a:t>recitation to answer questions</a:t>
            </a:r>
          </a:p>
          <a:p>
            <a:pPr marL="800100" lvl="1" indent="-342900" algn="l">
              <a:spcAft>
                <a:spcPts val="600"/>
              </a:spcAft>
              <a:buFont typeface="Arial" panose="020B0604020202020204" pitchFamily="34" charset="0"/>
              <a:buChar char="•"/>
            </a:pPr>
            <a:r>
              <a:rPr lang="en-US" dirty="0" smtClean="0">
                <a:latin typeface="Proxima Nova Rg" panose="02000506030000020004" pitchFamily="2" charset="0"/>
                <a:ea typeface="Gotham Book" pitchFamily="2" charset="-128"/>
                <a:hlinkClick r:id="rId2"/>
              </a:rPr>
              <a:t>EG1004 </a:t>
            </a:r>
            <a:r>
              <a:rPr lang="en-US" dirty="0">
                <a:latin typeface="Proxima Nova Rg" panose="02000506030000020004" pitchFamily="2" charset="0"/>
                <a:ea typeface="Gotham Book" pitchFamily="2" charset="-128"/>
                <a:hlinkClick r:id="rId2"/>
              </a:rPr>
              <a:t>Writing Style </a:t>
            </a:r>
            <a:r>
              <a:rPr lang="en-US" dirty="0" smtClean="0">
                <a:latin typeface="Proxima Nova Rg" panose="02000506030000020004" pitchFamily="2" charset="0"/>
                <a:ea typeface="Gotham Book" pitchFamily="2" charset="-128"/>
                <a:hlinkClick r:id="rId2"/>
              </a:rPr>
              <a:t>Guide</a:t>
            </a:r>
            <a:endParaRPr lang="en-US" dirty="0" smtClean="0">
              <a:latin typeface="Proxima Nova Rg" panose="02000506030000020004" pitchFamily="2" charset="0"/>
              <a:ea typeface="Gotham Book" pitchFamily="2" charset="-128"/>
            </a:endParaRPr>
          </a:p>
          <a:p>
            <a:pPr marL="800100" lvl="1" indent="-342900" algn="l">
              <a:spcAft>
                <a:spcPts val="600"/>
              </a:spcAft>
              <a:buFont typeface="Arial" panose="020B0604020202020204" pitchFamily="34" charset="0"/>
              <a:buChar char="•"/>
            </a:pPr>
            <a:r>
              <a:rPr lang="en-US" dirty="0" smtClean="0">
                <a:latin typeface="Proxima Nova Rg" panose="02000506030000020004" pitchFamily="2" charset="0"/>
                <a:ea typeface="Gotham Book" pitchFamily="2" charset="-128"/>
                <a:hlinkClick r:id="rId3"/>
              </a:rPr>
              <a:t>Sample </a:t>
            </a:r>
            <a:r>
              <a:rPr lang="en-US" dirty="0">
                <a:latin typeface="Proxima Nova Rg" panose="02000506030000020004" pitchFamily="2" charset="0"/>
                <a:ea typeface="Gotham Book" pitchFamily="2" charset="-128"/>
                <a:hlinkClick r:id="rId3"/>
              </a:rPr>
              <a:t>Lab </a:t>
            </a:r>
            <a:r>
              <a:rPr lang="en-US" dirty="0" smtClean="0">
                <a:latin typeface="Proxima Nova Rg" panose="02000506030000020004" pitchFamily="2" charset="0"/>
                <a:ea typeface="Gotham Book" pitchFamily="2" charset="-128"/>
                <a:hlinkClick r:id="rId3"/>
              </a:rPr>
              <a:t>Report</a:t>
            </a:r>
            <a:endParaRPr lang="en-US" dirty="0" smtClean="0">
              <a:latin typeface="Proxima Nova Rg" panose="02000506030000020004" pitchFamily="2" charset="0"/>
              <a:ea typeface="Gotham Book" pitchFamily="2" charset="-128"/>
            </a:endParaRPr>
          </a:p>
          <a:p>
            <a:pPr marL="800100" lvl="1" indent="-342900" algn="l">
              <a:spcAft>
                <a:spcPts val="600"/>
              </a:spcAft>
              <a:buFont typeface="Arial" panose="020B0604020202020204" pitchFamily="34" charset="0"/>
              <a:buChar char="•"/>
            </a:pPr>
            <a:r>
              <a:rPr lang="en-US" dirty="0" smtClean="0">
                <a:latin typeface="Proxima Nova Rg" panose="02000506030000020004" pitchFamily="2" charset="0"/>
                <a:ea typeface="Gotham Book" pitchFamily="2" charset="-128"/>
                <a:hlinkClick r:id="rId4"/>
              </a:rPr>
              <a:t>Writing Consultant Lab Report Rubric</a:t>
            </a:r>
            <a:endParaRPr lang="en-US" dirty="0" smtClean="0">
              <a:latin typeface="Proxima Nova Rg" panose="02000506030000020004" pitchFamily="2" charset="0"/>
              <a:ea typeface="Gotham Book" pitchFamily="2" charset="-128"/>
            </a:endParaRPr>
          </a:p>
          <a:p>
            <a:pPr algn="l">
              <a:spcAft>
                <a:spcPts val="600"/>
              </a:spcAft>
            </a:pPr>
            <a:r>
              <a:rPr lang="en-US" sz="2000" b="1" dirty="0" smtClean="0">
                <a:latin typeface="Proxima Nova Rg" panose="02000506030000020004" pitchFamily="2" charset="0"/>
                <a:ea typeface="Gotham Medium" pitchFamily="2" charset="-128"/>
              </a:rPr>
              <a:t>Writing </a:t>
            </a:r>
            <a:r>
              <a:rPr lang="en-US" sz="2000" b="1" dirty="0">
                <a:latin typeface="Proxima Nova Rg" panose="02000506030000020004" pitchFamily="2" charset="0"/>
                <a:ea typeface="Gotham Medium" pitchFamily="2" charset="-128"/>
              </a:rPr>
              <a:t>Center:</a:t>
            </a:r>
          </a:p>
          <a:p>
            <a:pPr marL="800100" lvl="1" indent="-342900" algn="l">
              <a:spcAft>
                <a:spcPts val="600"/>
              </a:spcAft>
              <a:buFont typeface="Arial" panose="020B0604020202020204" pitchFamily="34" charset="0"/>
              <a:buChar char="•"/>
            </a:pPr>
            <a:r>
              <a:rPr lang="en-US" dirty="0">
                <a:latin typeface="Proxima Nova Rg" panose="02000506030000020004" pitchFamily="2" charset="0"/>
                <a:ea typeface="Gotham Book" pitchFamily="2" charset="-128"/>
              </a:rPr>
              <a:t>Schedule an appointment:</a:t>
            </a:r>
            <a:r>
              <a:rPr lang="en-US" dirty="0"/>
              <a:t> </a:t>
            </a:r>
            <a:r>
              <a:rPr lang="en-US" dirty="0">
                <a:latin typeface="Proxima Nova Rg" panose="02000506030000020004" charset="0"/>
                <a:hlinkClick r:id="rId5"/>
              </a:rPr>
              <a:t>nyupoly.mywconline.com</a:t>
            </a:r>
            <a:endParaRPr lang="en-US" dirty="0">
              <a:latin typeface="Proxima Nova Rg" panose="02000506030000020004" charset="0"/>
            </a:endParaRPr>
          </a:p>
          <a:p>
            <a:pPr marL="800100" lvl="1" indent="-342900" algn="l">
              <a:spcAft>
                <a:spcPts val="600"/>
              </a:spcAft>
              <a:buFont typeface="Arial" panose="020B0604020202020204" pitchFamily="34" charset="0"/>
              <a:buChar char="•"/>
            </a:pPr>
            <a:r>
              <a:rPr lang="en-US" dirty="0" smtClean="0">
                <a:latin typeface="Proxima Nova Rg" panose="02000506030000020004" charset="0"/>
                <a:ea typeface="Gotham Book" pitchFamily="2" charset="-128"/>
              </a:rPr>
              <a:t>Location</a:t>
            </a:r>
            <a:r>
              <a:rPr lang="en-US" dirty="0">
                <a:latin typeface="Proxima Nova Rg" panose="02000506030000020004" charset="0"/>
                <a:ea typeface="Gotham Book" pitchFamily="2" charset="-128"/>
              </a:rPr>
              <a:t>: </a:t>
            </a:r>
            <a:r>
              <a:rPr lang="en-US" dirty="0" smtClean="0">
                <a:latin typeface="Proxima Nova Rg" panose="02000506030000020004" charset="0"/>
                <a:ea typeface="Gotham Book" pitchFamily="2" charset="-128"/>
              </a:rPr>
              <a:t>2 MTC, 9</a:t>
            </a:r>
            <a:r>
              <a:rPr lang="en-US" baseline="30000" dirty="0" smtClean="0">
                <a:latin typeface="Proxima Nova Rg" panose="02000506030000020004" charset="0"/>
                <a:ea typeface="Gotham Book" pitchFamily="2" charset="-128"/>
              </a:rPr>
              <a:t>th</a:t>
            </a:r>
            <a:r>
              <a:rPr lang="en-US" dirty="0" smtClean="0">
                <a:latin typeface="Proxima Nova Rg" panose="02000506030000020004" charset="0"/>
                <a:ea typeface="Gotham Book" pitchFamily="2" charset="-128"/>
              </a:rPr>
              <a:t> Floor</a:t>
            </a:r>
          </a:p>
          <a:p>
            <a:pPr marL="800100" lvl="1" indent="-342900" algn="l">
              <a:spcAft>
                <a:spcPts val="600"/>
              </a:spcAft>
              <a:buFont typeface="Arial" panose="020B0604020202020204" pitchFamily="34" charset="0"/>
              <a:buChar char="•"/>
            </a:pPr>
            <a:r>
              <a:rPr lang="en-US" dirty="0" smtClean="0">
                <a:latin typeface="Proxima Nova Rg" panose="02000506030000020004" charset="0"/>
                <a:ea typeface="Gotham Book" pitchFamily="2" charset="-128"/>
                <a:hlinkClick r:id="rId6"/>
              </a:rPr>
              <a:t>NYU Writing Center Website </a:t>
            </a:r>
            <a:r>
              <a:rPr lang="en-US" dirty="0" smtClean="0">
                <a:latin typeface="Proxima Nova Rg" panose="02000506030000020004" charset="0"/>
                <a:ea typeface="Gotham Book" pitchFamily="2" charset="-128"/>
              </a:rPr>
              <a:t>&amp; </a:t>
            </a:r>
            <a:r>
              <a:rPr lang="en-US" dirty="0" smtClean="0">
                <a:latin typeface="Proxima Nova Rg" panose="02000506030000020004" charset="0"/>
                <a:ea typeface="Gotham Book" pitchFamily="2" charset="-128"/>
                <a:hlinkClick r:id="rId7"/>
              </a:rPr>
              <a:t>Peer Tutor Program</a:t>
            </a:r>
            <a:endParaRPr lang="en-US" dirty="0">
              <a:latin typeface="Proxima Nova Rg" panose="02000506030000020004" charset="0"/>
              <a:ea typeface="Gotham Book" pitchFamily="2" charset="-128"/>
            </a:endParaRP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8"/>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xmlns="" id="{35B0FC37-D800-49B5-81BB-02B9E89FC7FC}"/>
              </a:ext>
            </a:extLst>
          </p:cNvPr>
          <p:cNvSpPr txBox="1"/>
          <p:nvPr/>
        </p:nvSpPr>
        <p:spPr>
          <a:xfrm>
            <a:off x="10990890" y="5841242"/>
            <a:ext cx="901337" cy="338554"/>
          </a:xfrm>
          <a:prstGeom prst="rect">
            <a:avLst/>
          </a:prstGeom>
          <a:noFill/>
        </p:spPr>
        <p:txBody>
          <a:bodyPr wrap="square" rtlCol="0">
            <a:spAutoFit/>
          </a:bodyPr>
          <a:lstStyle/>
          <a:p>
            <a:pPr algn="r"/>
            <a:r>
              <a:rPr lang="en-US" sz="1600" dirty="0">
                <a:solidFill>
                  <a:prstClr val="black"/>
                </a:solidFill>
                <a:latin typeface="Proxima Nova Lt" panose="02000506030000020004" pitchFamily="50" charset="0"/>
              </a:rPr>
              <a:t>6</a:t>
            </a:r>
          </a:p>
        </p:txBody>
      </p:sp>
      <p:pic>
        <p:nvPicPr>
          <p:cNvPr id="10" name="Picture 9" descr="A picture containing drawing&#10;&#10;Description automatically generated">
            <a:extLst>
              <a:ext uri="{FF2B5EF4-FFF2-40B4-BE49-F238E27FC236}">
                <a16:creationId xmlns:a16="http://schemas.microsoft.com/office/drawing/2014/main" xmlns="" id="{DB81FFFA-8183-4C42-83B9-9AE09962B0E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854649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892629" y="2834643"/>
            <a:ext cx="10406742" cy="923519"/>
          </a:xfrm>
        </p:spPr>
        <p:txBody>
          <a:bodyPr>
            <a:normAutofit/>
          </a:bodyPr>
          <a:lstStyle/>
          <a:p>
            <a:r>
              <a:rPr lang="en-US" dirty="0">
                <a:latin typeface="Gotham Medium" panose="02000603030000020004" pitchFamily="2" charset="0"/>
              </a:rPr>
              <a:t>QUESTIONS?</a:t>
            </a: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xmlns="" id="{035585F0-ED25-4E2E-809E-5A8866C929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433926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rmAutofit/>
          </a:bodyPr>
          <a:lstStyle/>
          <a:p>
            <a:r>
              <a:rPr lang="en-US" sz="5400" dirty="0" smtClean="0">
                <a:latin typeface="Gotham Medium" panose="02000603030000020004" pitchFamily="2" charset="0"/>
              </a:rPr>
              <a:t>STORYTELLING</a:t>
            </a:r>
            <a:endParaRPr lang="en-US" sz="5400" dirty="0">
              <a:latin typeface="Gotham Medium" panose="02000603030000020004" pitchFamily="2" charset="0"/>
            </a:endParaRP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818867" y="1923350"/>
            <a:ext cx="10581564" cy="3917892"/>
          </a:xfrm>
        </p:spPr>
        <p:txBody>
          <a:bodyPr anchor="ctr">
            <a:normAutofit/>
          </a:bodyPr>
          <a:lstStyle/>
          <a:p>
            <a:pPr marL="342900" indent="-342900" algn="l">
              <a:buFont typeface="Arial" panose="020B0604020202020204" pitchFamily="34" charset="0"/>
              <a:buChar char="•"/>
            </a:pPr>
            <a:r>
              <a:rPr lang="en-US" dirty="0" smtClean="0">
                <a:latin typeface="Proxima Nova Rg" panose="02000506030000020004" pitchFamily="2" charset="0"/>
              </a:rPr>
              <a:t>When </a:t>
            </a:r>
            <a:r>
              <a:rPr lang="en-US" dirty="0">
                <a:latin typeface="Proxima Nova Rg" panose="02000506030000020004" pitchFamily="2" charset="0"/>
              </a:rPr>
              <a:t>writing, consider who is reading</a:t>
            </a:r>
          </a:p>
          <a:p>
            <a:pPr marL="342900" lvl="1" indent="-342900" algn="l">
              <a:spcBef>
                <a:spcPts val="1000"/>
              </a:spcBef>
              <a:buFont typeface="Arial" panose="020B0604020202020204" pitchFamily="34" charset="0"/>
              <a:buChar char="•"/>
            </a:pPr>
            <a:r>
              <a:rPr lang="en-US" sz="2400" dirty="0">
                <a:latin typeface="Proxima Nova Rg" panose="02000506030000020004" pitchFamily="2" charset="0"/>
              </a:rPr>
              <a:t>What compels your reader?</a:t>
            </a:r>
          </a:p>
          <a:p>
            <a:pPr marL="1257300" lvl="2" indent="-342900" algn="l">
              <a:buFont typeface="Arial" panose="020B0604020202020204" pitchFamily="34" charset="0"/>
              <a:buChar char="•"/>
            </a:pPr>
            <a:r>
              <a:rPr lang="en-US" sz="2400" dirty="0">
                <a:latin typeface="Proxima Nova Rg" panose="02000506030000020004" pitchFamily="2" charset="0"/>
              </a:rPr>
              <a:t>The reader wants to see</a:t>
            </a:r>
          </a:p>
          <a:p>
            <a:pPr marL="1257300" lvl="2" indent="-342900" algn="l">
              <a:buFont typeface="Arial" panose="020B0604020202020204" pitchFamily="34" charset="0"/>
              <a:buChar char="•"/>
            </a:pPr>
            <a:r>
              <a:rPr lang="en-US" sz="2400" dirty="0">
                <a:latin typeface="Proxima Nova Rg" panose="02000506030000020004" pitchFamily="2" charset="0"/>
              </a:rPr>
              <a:t>The reader wants to learn what’s possible </a:t>
            </a:r>
          </a:p>
          <a:p>
            <a:pPr marL="1257300" lvl="2" indent="-342900" algn="l">
              <a:buFont typeface="Arial" panose="020B0604020202020204" pitchFamily="34" charset="0"/>
              <a:buChar char="•"/>
            </a:pPr>
            <a:r>
              <a:rPr lang="en-US" sz="2400" dirty="0">
                <a:latin typeface="Proxima Nova Rg" panose="02000506030000020004" pitchFamily="2" charset="0"/>
              </a:rPr>
              <a:t>The reader wants to try it later… and do it better</a:t>
            </a: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pic>
        <p:nvPicPr>
          <p:cNvPr id="10" name="Picture 9" descr="A picture containing drawing&#10;&#10;Description automatically generated">
            <a:extLst>
              <a:ext uri="{FF2B5EF4-FFF2-40B4-BE49-F238E27FC236}">
                <a16:creationId xmlns:a16="http://schemas.microsoft.com/office/drawing/2014/main" xmlns="" id="{79B12539-9359-4135-BE09-6E18E9AE81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296289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Autofit/>
          </a:bodyPr>
          <a:lstStyle/>
          <a:p>
            <a:r>
              <a:rPr lang="en-US" sz="5400" dirty="0">
                <a:latin typeface="Gotham Medium" pitchFamily="2" charset="-128"/>
                <a:ea typeface="Gotham Medium" pitchFamily="2" charset="-128"/>
              </a:rPr>
              <a:t>THE LAB REPORT IS A STORY</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818867" y="1923350"/>
            <a:ext cx="10809026"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50" charset="0"/>
                <a:ea typeface="Gotham Book" pitchFamily="2" charset="-128"/>
              </a:rPr>
              <a:t>“Clear communication builds trust. Technical competence is necessary; it is never sufficient.” - Irish, Writing in Engineering: A Brief Guide, 2015. </a:t>
            </a:r>
          </a:p>
          <a:p>
            <a:pPr marL="800100" lvl="1" indent="-342900" algn="l">
              <a:buFont typeface="Arial" panose="020B0604020202020204" pitchFamily="34" charset="0"/>
              <a:buChar char="•"/>
            </a:pPr>
            <a:r>
              <a:rPr lang="en-US" sz="2400" dirty="0">
                <a:latin typeface="Proxima Nova Rg" panose="02000506030000020004" pitchFamily="50" charset="0"/>
                <a:ea typeface="Gotham Book" pitchFamily="2" charset="-128"/>
              </a:rPr>
              <a:t>Analyze</a:t>
            </a:r>
          </a:p>
          <a:p>
            <a:pPr marL="1257300" lvl="2" indent="-342900" algn="l">
              <a:buFont typeface="Arial" panose="020B0604020202020204" pitchFamily="34" charset="0"/>
              <a:buChar char="•"/>
            </a:pPr>
            <a:r>
              <a:rPr lang="en-US" sz="2400" dirty="0">
                <a:latin typeface="Proxima Nova Rg" panose="02000506030000020004" pitchFamily="50" charset="0"/>
                <a:ea typeface="Gotham Book" pitchFamily="2" charset="-128"/>
              </a:rPr>
              <a:t>Lab reports, design reports, calculations, feasibility</a:t>
            </a:r>
          </a:p>
          <a:p>
            <a:pPr marL="800100" lvl="1" indent="-342900" algn="l">
              <a:buFont typeface="Arial" panose="020B0604020202020204" pitchFamily="34" charset="0"/>
              <a:buChar char="•"/>
            </a:pPr>
            <a:r>
              <a:rPr lang="en-US" sz="2400" dirty="0">
                <a:latin typeface="Proxima Nova Rg" panose="02000506030000020004" pitchFamily="50" charset="0"/>
                <a:ea typeface="Gotham Book" pitchFamily="2" charset="-128"/>
              </a:rPr>
              <a:t>Recommend </a:t>
            </a:r>
          </a:p>
          <a:p>
            <a:pPr marL="1257300" lvl="2" indent="-342900" algn="l">
              <a:buFont typeface="Arial" panose="020B0604020202020204" pitchFamily="34" charset="0"/>
              <a:buChar char="•"/>
            </a:pPr>
            <a:r>
              <a:rPr lang="en-US" sz="2400" dirty="0">
                <a:latin typeface="Proxima Nova Rg" panose="02000506030000020004" pitchFamily="50" charset="0"/>
                <a:ea typeface="Gotham Book" pitchFamily="2" charset="-128"/>
              </a:rPr>
              <a:t>Proposals</a:t>
            </a:r>
          </a:p>
          <a:p>
            <a:pPr marL="800100" lvl="1" indent="-342900" algn="l">
              <a:buFont typeface="Arial" panose="020B0604020202020204" pitchFamily="34" charset="0"/>
              <a:buChar char="•"/>
            </a:pPr>
            <a:r>
              <a:rPr lang="en-US" sz="2400" dirty="0">
                <a:latin typeface="Proxima Nova Rg" panose="02000506030000020004" pitchFamily="50" charset="0"/>
                <a:ea typeface="Gotham Book" pitchFamily="2" charset="-128"/>
              </a:rPr>
              <a:t>Control</a:t>
            </a:r>
          </a:p>
          <a:p>
            <a:pPr marL="1257300" lvl="2" indent="-342900" algn="l">
              <a:buFont typeface="Arial" panose="020B0604020202020204" pitchFamily="34" charset="0"/>
              <a:buChar char="•"/>
            </a:pPr>
            <a:r>
              <a:rPr lang="en-US" sz="2400" dirty="0">
                <a:latin typeface="Proxima Nova Rg" panose="02000506030000020004" pitchFamily="50" charset="0"/>
                <a:ea typeface="Gotham Book" pitchFamily="2" charset="-128"/>
              </a:rPr>
              <a:t>Specifications that define work and optimal performance </a:t>
            </a: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1" name="TextBox 10">
            <a:extLst>
              <a:ext uri="{FF2B5EF4-FFF2-40B4-BE49-F238E27FC236}">
                <a16:creationId xmlns:a16="http://schemas.microsoft.com/office/drawing/2014/main" xmlns="" id="{A1FC1A1A-549C-4E03-9B69-DAF9B6636B9F}"/>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pic>
        <p:nvPicPr>
          <p:cNvPr id="10" name="Picture 9" descr="A picture containing drawing&#10;&#10;Description automatically generated">
            <a:extLst>
              <a:ext uri="{FF2B5EF4-FFF2-40B4-BE49-F238E27FC236}">
                <a16:creationId xmlns:a16="http://schemas.microsoft.com/office/drawing/2014/main" xmlns="" id="{EE82D3C4-ABD6-482D-BA8C-FE7E9CA594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547488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Autofit/>
          </a:bodyPr>
          <a:lstStyle/>
          <a:p>
            <a:r>
              <a:rPr lang="en-US" sz="5400" dirty="0">
                <a:latin typeface="Gotham Medium" pitchFamily="2" charset="-128"/>
                <a:ea typeface="Gotham Medium" pitchFamily="2" charset="-128"/>
              </a:rPr>
              <a:t>THE LAB REPORT IS A STORY</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818867" y="1923350"/>
            <a:ext cx="10809026"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50" charset="0"/>
                <a:ea typeface="Gotham Book" pitchFamily="2" charset="-128"/>
              </a:rPr>
              <a:t>Data is the central element in report</a:t>
            </a:r>
          </a:p>
          <a:p>
            <a:pPr marL="342900" indent="-342900" algn="l">
              <a:buFont typeface="Arial" panose="020B0604020202020204" pitchFamily="34" charset="0"/>
              <a:buChar char="•"/>
            </a:pPr>
            <a:r>
              <a:rPr lang="en-US" dirty="0" smtClean="0">
                <a:latin typeface="Proxima Nova Rg" panose="02000506030000020004" pitchFamily="50" charset="0"/>
                <a:ea typeface="Gotham Book" pitchFamily="2" charset="-128"/>
              </a:rPr>
              <a:t>Beginning to end: Abstract</a:t>
            </a:r>
            <a:r>
              <a:rPr lang="en-US" dirty="0">
                <a:latin typeface="Proxima Nova Rg" panose="02000506030000020004" pitchFamily="50" charset="0"/>
                <a:ea typeface="Gotham Book" pitchFamily="2" charset="-128"/>
              </a:rPr>
              <a:t>, Data/Observations, Conclusion</a:t>
            </a:r>
          </a:p>
          <a:p>
            <a:pPr marL="342900" indent="-342900" algn="l">
              <a:buFont typeface="Arial" panose="020B0604020202020204" pitchFamily="34" charset="0"/>
              <a:buChar char="•"/>
            </a:pPr>
            <a:r>
              <a:rPr lang="en-US" dirty="0">
                <a:latin typeface="Proxima Nova Rg" panose="02000506030000020004" pitchFamily="50" charset="0"/>
                <a:ea typeface="Gotham Book" pitchFamily="2" charset="-128"/>
              </a:rPr>
              <a:t>Report is an argument, not “on the one hand, on the other”</a:t>
            </a:r>
          </a:p>
          <a:p>
            <a:pPr marL="342900" indent="-342900" algn="l">
              <a:buFont typeface="Arial" panose="020B0604020202020204" pitchFamily="34" charset="0"/>
              <a:buChar char="•"/>
            </a:pPr>
            <a:r>
              <a:rPr lang="en-US" dirty="0">
                <a:latin typeface="Proxima Nova Rg" panose="02000506030000020004" pitchFamily="50" charset="0"/>
                <a:ea typeface="Gotham Book" pitchFamily="2" charset="-128"/>
              </a:rPr>
              <a:t>Data supports one conclusion</a:t>
            </a:r>
          </a:p>
          <a:p>
            <a:pPr marL="342900" indent="-342900" algn="l">
              <a:buFont typeface="Arial" panose="020B0604020202020204" pitchFamily="34" charset="0"/>
              <a:buChar char="•"/>
            </a:pPr>
            <a:r>
              <a:rPr lang="en-US" dirty="0">
                <a:latin typeface="Proxima Nova Rg" panose="02000506030000020004" pitchFamily="50" charset="0"/>
                <a:ea typeface="Gotham Book" pitchFamily="2" charset="-128"/>
              </a:rPr>
              <a:t>1,500 to 3,000 words. Some longer, none shorter</a:t>
            </a:r>
          </a:p>
          <a:p>
            <a:pPr marL="342900" indent="-342900" algn="l">
              <a:buFont typeface="Arial" panose="020B0604020202020204" pitchFamily="34" charset="0"/>
              <a:buChar char="•"/>
            </a:pPr>
            <a:r>
              <a:rPr lang="en-US" dirty="0">
                <a:latin typeface="Proxima Nova Rg" panose="02000506030000020004" pitchFamily="50" charset="0"/>
                <a:ea typeface="Gotham Book" pitchFamily="2" charset="-128"/>
              </a:rPr>
              <a:t>Make an outline, cut and paste Assignment section</a:t>
            </a: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1" name="TextBox 10">
            <a:extLst>
              <a:ext uri="{FF2B5EF4-FFF2-40B4-BE49-F238E27FC236}">
                <a16:creationId xmlns:a16="http://schemas.microsoft.com/office/drawing/2014/main" xmlns="" id="{58F50AA3-2844-4628-A1E7-2EA73B0E35C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a:t>
            </a:r>
          </a:p>
        </p:txBody>
      </p:sp>
      <p:pic>
        <p:nvPicPr>
          <p:cNvPr id="10" name="Picture 9" descr="A picture containing drawing&#10;&#10;Description automatically generated">
            <a:extLst>
              <a:ext uri="{FF2B5EF4-FFF2-40B4-BE49-F238E27FC236}">
                <a16:creationId xmlns:a16="http://schemas.microsoft.com/office/drawing/2014/main" xmlns="" id="{58D15F9E-3825-44BA-B6F2-043823AAD3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430729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3" name="Rectangle 2">
            <a:extLst>
              <a:ext uri="{FF2B5EF4-FFF2-40B4-BE49-F238E27FC236}">
                <a16:creationId xmlns:a16="http://schemas.microsoft.com/office/drawing/2014/main" xmlns="" id="{D42C1E06-B0DA-B449-8D1B-7112BD7B4E27}"/>
              </a:ext>
            </a:extLst>
          </p:cNvPr>
          <p:cNvSpPr/>
          <p:nvPr/>
        </p:nvSpPr>
        <p:spPr>
          <a:xfrm>
            <a:off x="841914" y="2190729"/>
            <a:ext cx="5056094" cy="2743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E000A085-C2DF-B746-B395-934BAB5238E0}"/>
              </a:ext>
            </a:extLst>
          </p:cNvPr>
          <p:cNvSpPr/>
          <p:nvPr/>
        </p:nvSpPr>
        <p:spPr>
          <a:xfrm>
            <a:off x="6346244" y="2190729"/>
            <a:ext cx="5056094" cy="2743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BE81819D-86DD-ED4C-AED4-735370B66BDE}"/>
              </a:ext>
            </a:extLst>
          </p:cNvPr>
          <p:cNvSpPr txBox="1"/>
          <p:nvPr/>
        </p:nvSpPr>
        <p:spPr>
          <a:xfrm>
            <a:off x="841914" y="2592118"/>
            <a:ext cx="5056094" cy="1938992"/>
          </a:xfrm>
          <a:prstGeom prst="rect">
            <a:avLst/>
          </a:prstGeom>
          <a:noFill/>
        </p:spPr>
        <p:txBody>
          <a:bodyPr wrap="square" rtlCol="0">
            <a:spAutoFit/>
          </a:bodyPr>
          <a:lstStyle/>
          <a:p>
            <a:pPr algn="ctr"/>
            <a:r>
              <a:rPr lang="en-US" sz="2400" dirty="0">
                <a:latin typeface="Gotham Medium" pitchFamily="2" charset="-128"/>
                <a:ea typeface="Gotham Medium" pitchFamily="2" charset="-128"/>
              </a:rPr>
              <a:t>PRESENTED</a:t>
            </a:r>
          </a:p>
          <a:p>
            <a:pPr algn="ctr"/>
            <a:endParaRPr lang="en-US" sz="2400" dirty="0">
              <a:latin typeface="Proxima Nova Rg" panose="02000506030000020004" pitchFamily="50" charset="0"/>
              <a:ea typeface="Gotham Book" pitchFamily="2" charset="-128"/>
            </a:endParaRPr>
          </a:p>
          <a:p>
            <a:pPr algn="ctr"/>
            <a:r>
              <a:rPr lang="en-US" sz="2400" dirty="0">
                <a:latin typeface="Proxima Nova Rg" panose="02000506030000020004" pitchFamily="50" charset="0"/>
                <a:ea typeface="Gotham Book" pitchFamily="2" charset="-128"/>
              </a:rPr>
              <a:t>All data from an experiment must be presented in the lab report, not all of it needs to be discussed</a:t>
            </a:r>
          </a:p>
        </p:txBody>
      </p:sp>
      <p:sp>
        <p:nvSpPr>
          <p:cNvPr id="20" name="TextBox 19">
            <a:extLst>
              <a:ext uri="{FF2B5EF4-FFF2-40B4-BE49-F238E27FC236}">
                <a16:creationId xmlns:a16="http://schemas.microsoft.com/office/drawing/2014/main" xmlns="" id="{0D14990D-779D-1241-89BF-605B50527F4D}"/>
              </a:ext>
            </a:extLst>
          </p:cNvPr>
          <p:cNvSpPr txBox="1"/>
          <p:nvPr/>
        </p:nvSpPr>
        <p:spPr>
          <a:xfrm>
            <a:off x="6346244" y="2407452"/>
            <a:ext cx="5056094" cy="2308324"/>
          </a:xfrm>
          <a:prstGeom prst="rect">
            <a:avLst/>
          </a:prstGeom>
          <a:noFill/>
        </p:spPr>
        <p:txBody>
          <a:bodyPr wrap="square" rtlCol="0">
            <a:spAutoFit/>
          </a:bodyPr>
          <a:lstStyle/>
          <a:p>
            <a:pPr algn="ctr"/>
            <a:r>
              <a:rPr lang="en-US" sz="2400" dirty="0">
                <a:latin typeface="Gotham Medium" pitchFamily="2" charset="-128"/>
                <a:ea typeface="Gotham Medium" pitchFamily="2" charset="-128"/>
              </a:rPr>
              <a:t>EMPHASIZED</a:t>
            </a:r>
          </a:p>
          <a:p>
            <a:pPr algn="ctr"/>
            <a:endParaRPr lang="en-US" sz="2400" dirty="0">
              <a:latin typeface="Proxima Nova Rg" panose="02000506030000020004" pitchFamily="50" charset="0"/>
              <a:ea typeface="Gotham Book" pitchFamily="2" charset="-128"/>
            </a:endParaRPr>
          </a:p>
          <a:p>
            <a:pPr algn="ctr"/>
            <a:r>
              <a:rPr lang="en-US" sz="2400" dirty="0">
                <a:latin typeface="Proxima Nova Rg" panose="02000506030000020004" pitchFamily="50" charset="0"/>
                <a:ea typeface="Gotham Book" pitchFamily="2" charset="-128"/>
              </a:rPr>
              <a:t>These are criteria by which a device passes or fails and need to be discussed to determine the success of the experiment</a:t>
            </a:r>
          </a:p>
        </p:txBody>
      </p:sp>
      <p:sp>
        <p:nvSpPr>
          <p:cNvPr id="21" name="TextBox 20">
            <a:extLst>
              <a:ext uri="{FF2B5EF4-FFF2-40B4-BE49-F238E27FC236}">
                <a16:creationId xmlns:a16="http://schemas.microsoft.com/office/drawing/2014/main" xmlns="" id="{0F76DD91-156F-594B-B28F-A412D3CEF9BD}"/>
              </a:ext>
            </a:extLst>
          </p:cNvPr>
          <p:cNvSpPr txBox="1"/>
          <p:nvPr/>
        </p:nvSpPr>
        <p:spPr>
          <a:xfrm>
            <a:off x="6346244" y="4939784"/>
            <a:ext cx="5056094" cy="369332"/>
          </a:xfrm>
          <a:prstGeom prst="rect">
            <a:avLst/>
          </a:prstGeom>
          <a:noFill/>
        </p:spPr>
        <p:txBody>
          <a:bodyPr wrap="square" rtlCol="0">
            <a:spAutoFit/>
          </a:bodyPr>
          <a:lstStyle/>
          <a:p>
            <a:pPr algn="ctr"/>
            <a:r>
              <a:rPr lang="en-US" dirty="0">
                <a:latin typeface="Proxima Nova Rg" panose="02000506030000020004" pitchFamily="50" charset="0"/>
                <a:ea typeface="Gotham Book" pitchFamily="2" charset="-128"/>
              </a:rPr>
              <a:t>e.g. Calculated safety factor in Lab 2</a:t>
            </a:r>
          </a:p>
        </p:txBody>
      </p:sp>
      <p:sp>
        <p:nvSpPr>
          <p:cNvPr id="22" name="Title 1">
            <a:extLst>
              <a:ext uri="{FF2B5EF4-FFF2-40B4-BE49-F238E27FC236}">
                <a16:creationId xmlns:a16="http://schemas.microsoft.com/office/drawing/2014/main" xmlns="" id="{89926BB1-501D-3142-8001-44013BE2B2D4}"/>
              </a:ext>
            </a:extLst>
          </p:cNvPr>
          <p:cNvSpPr txBox="1">
            <a:spLocks/>
          </p:cNvSpPr>
          <p:nvPr/>
        </p:nvSpPr>
        <p:spPr>
          <a:xfrm>
            <a:off x="567612" y="588587"/>
            <a:ext cx="11063786" cy="14483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800" dirty="0">
              <a:latin typeface="Gotham Medium" pitchFamily="2" charset="-128"/>
              <a:ea typeface="Gotham Medium" pitchFamily="2" charset="-128"/>
            </a:endParaRPr>
          </a:p>
        </p:txBody>
      </p:sp>
      <p:sp>
        <p:nvSpPr>
          <p:cNvPr id="23" name="Title 1">
            <a:extLst>
              <a:ext uri="{FF2B5EF4-FFF2-40B4-BE49-F238E27FC236}">
                <a16:creationId xmlns:a16="http://schemas.microsoft.com/office/drawing/2014/main" xmlns="" id="{A6869926-0C5B-9F4E-9D8F-037B0D3238BA}"/>
              </a:ext>
            </a:extLst>
          </p:cNvPr>
          <p:cNvSpPr txBox="1">
            <a:spLocks/>
          </p:cNvSpPr>
          <p:nvPr/>
        </p:nvSpPr>
        <p:spPr>
          <a:xfrm>
            <a:off x="720012" y="740987"/>
            <a:ext cx="11063786" cy="10552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itchFamily="2" charset="-128"/>
                <a:ea typeface="Gotham Medium" pitchFamily="2" charset="-128"/>
              </a:rPr>
              <a:t>WHAT COUNTS</a:t>
            </a:r>
          </a:p>
        </p:txBody>
      </p:sp>
      <p:sp>
        <p:nvSpPr>
          <p:cNvPr id="16" name="TextBox 15">
            <a:extLst>
              <a:ext uri="{FF2B5EF4-FFF2-40B4-BE49-F238E27FC236}">
                <a16:creationId xmlns:a16="http://schemas.microsoft.com/office/drawing/2014/main" xmlns="" id="{7ED4DBBC-D301-8743-93C5-215FC6C582C0}"/>
              </a:ext>
            </a:extLst>
          </p:cNvPr>
          <p:cNvSpPr txBox="1"/>
          <p:nvPr/>
        </p:nvSpPr>
        <p:spPr>
          <a:xfrm>
            <a:off x="567612" y="4939784"/>
            <a:ext cx="5604698" cy="646331"/>
          </a:xfrm>
          <a:prstGeom prst="rect">
            <a:avLst/>
          </a:prstGeom>
          <a:noFill/>
        </p:spPr>
        <p:txBody>
          <a:bodyPr wrap="square" rtlCol="0">
            <a:spAutoFit/>
          </a:bodyPr>
          <a:lstStyle/>
          <a:p>
            <a:pPr algn="ctr"/>
            <a:r>
              <a:rPr lang="en-US" dirty="0">
                <a:latin typeface="Proxima Nova Rg" panose="02000506030000020004" pitchFamily="50" charset="0"/>
                <a:ea typeface="Gotham Book" pitchFamily="2" charset="-128"/>
              </a:rPr>
              <a:t>Data that isn’t useful for the report should be presented but time should not be wasted discussing it</a:t>
            </a:r>
          </a:p>
        </p:txBody>
      </p:sp>
      <p:sp>
        <p:nvSpPr>
          <p:cNvPr id="15" name="TextBox 14">
            <a:extLst>
              <a:ext uri="{FF2B5EF4-FFF2-40B4-BE49-F238E27FC236}">
                <a16:creationId xmlns:a16="http://schemas.microsoft.com/office/drawing/2014/main" xmlns="" id="{0BEF5E89-A3F8-46F1-A185-08F156F538F1}"/>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7</a:t>
            </a:r>
          </a:p>
        </p:txBody>
      </p:sp>
      <p:pic>
        <p:nvPicPr>
          <p:cNvPr id="17" name="Picture 16" descr="A picture containing drawing&#10;&#10;Description automatically generated">
            <a:extLst>
              <a:ext uri="{FF2B5EF4-FFF2-40B4-BE49-F238E27FC236}">
                <a16:creationId xmlns:a16="http://schemas.microsoft.com/office/drawing/2014/main" xmlns="" id="{09794956-D970-4B79-9F1F-407359215B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61248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WHAT ARE OBSERVATIONS?</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818867" y="1923350"/>
            <a:ext cx="4824287" cy="3917892"/>
          </a:xfrm>
        </p:spPr>
        <p:txBody>
          <a:bodyPr anchor="ctr"/>
          <a:lstStyle/>
          <a:p>
            <a:pPr marL="342900" indent="-342900" algn="l">
              <a:buFont typeface="Arial" panose="020B0604020202020204" pitchFamily="34" charset="0"/>
              <a:buChar char="•"/>
            </a:pPr>
            <a:r>
              <a:rPr lang="en-US" dirty="0">
                <a:latin typeface="Proxima Nova Rg" panose="02000506030000020004" pitchFamily="2" charset="0"/>
              </a:rPr>
              <a:t>Measured data</a:t>
            </a:r>
          </a:p>
          <a:p>
            <a:pPr marL="342900" indent="-342900" algn="l">
              <a:buFont typeface="Arial" panose="020B0604020202020204" pitchFamily="34" charset="0"/>
              <a:buChar char="•"/>
            </a:pPr>
            <a:r>
              <a:rPr lang="en-US" dirty="0">
                <a:latin typeface="Proxima Nova Rg" panose="02000506030000020004" pitchFamily="2" charset="0"/>
              </a:rPr>
              <a:t>Data in the form of well-labeled tables, graphs, photos, and other illustrations</a:t>
            </a:r>
          </a:p>
          <a:p>
            <a:pPr marL="342900" indent="-342900" algn="l">
              <a:buFont typeface="Arial" panose="020B0604020202020204" pitchFamily="34" charset="0"/>
              <a:buChar char="•"/>
            </a:pPr>
            <a:r>
              <a:rPr lang="en-US" dirty="0">
                <a:latin typeface="Proxima Nova Rg" panose="02000506030000020004" pitchFamily="2" charset="0"/>
              </a:rPr>
              <a:t>Recorded without analysis</a:t>
            </a:r>
          </a:p>
          <a:p>
            <a:pPr marL="342900" indent="-342900" algn="l">
              <a:buFont typeface="Arial" panose="020B0604020202020204" pitchFamily="34" charset="0"/>
              <a:buChar char="•"/>
            </a:pPr>
            <a:r>
              <a:rPr lang="en-US" dirty="0">
                <a:latin typeface="Proxima Nova Rg" panose="02000506030000020004" pitchFamily="2" charset="0"/>
              </a:rPr>
              <a:t>Objective description</a:t>
            </a:r>
          </a:p>
          <a:p>
            <a:pPr marL="342900" indent="-342900" algn="l">
              <a:buFont typeface="Arial" panose="020B0604020202020204" pitchFamily="34" charset="0"/>
              <a:buChar char="•"/>
            </a:pPr>
            <a:r>
              <a:rPr lang="en-US" dirty="0">
                <a:latin typeface="Proxima Nova Rg" panose="02000506030000020004" pitchFamily="2" charset="0"/>
              </a:rPr>
              <a:t>What was observed</a:t>
            </a: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0" name="Rectangle 9">
            <a:extLst>
              <a:ext uri="{FF2B5EF4-FFF2-40B4-BE49-F238E27FC236}">
                <a16:creationId xmlns:a16="http://schemas.microsoft.com/office/drawing/2014/main" xmlns="" id="{39228AFC-7918-4F01-8A92-F1D0C162F9B8}"/>
              </a:ext>
            </a:extLst>
          </p:cNvPr>
          <p:cNvSpPr/>
          <p:nvPr/>
        </p:nvSpPr>
        <p:spPr>
          <a:xfrm>
            <a:off x="6217920" y="5320157"/>
            <a:ext cx="5155213" cy="338554"/>
          </a:xfrm>
          <a:prstGeom prst="rect">
            <a:avLst/>
          </a:prstGeom>
        </p:spPr>
        <p:txBody>
          <a:bodyPr wrap="square">
            <a:spAutoFit/>
          </a:bodyPr>
          <a:lstStyle/>
          <a:p>
            <a:pPr algn="ctr"/>
            <a:r>
              <a:rPr lang="en-US" sz="1600" dirty="0">
                <a:latin typeface="Proxima Nova Rg" panose="02000506030000020004" pitchFamily="2" charset="0"/>
              </a:rPr>
              <a:t>Figure 1: Holmes &amp; Watson Courtesy of BBC Sherlock</a:t>
            </a:r>
          </a:p>
        </p:txBody>
      </p:sp>
      <p:sp>
        <p:nvSpPr>
          <p:cNvPr id="13" name="TextBox 12">
            <a:extLst>
              <a:ext uri="{FF2B5EF4-FFF2-40B4-BE49-F238E27FC236}">
                <a16:creationId xmlns:a16="http://schemas.microsoft.com/office/drawing/2014/main" xmlns="" id="{35B0FC37-D800-49B5-81BB-02B9E89FC7FC}"/>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pic>
        <p:nvPicPr>
          <p:cNvPr id="11" name="Picture 10">
            <a:extLst>
              <a:ext uri="{FF2B5EF4-FFF2-40B4-BE49-F238E27FC236}">
                <a16:creationId xmlns:a16="http://schemas.microsoft.com/office/drawing/2014/main" xmlns="" id="{86871E54-FBA5-46C3-9B87-6307F90EBC8F}"/>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679" y="2224802"/>
            <a:ext cx="4629694" cy="3081640"/>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xmlns="" id="{C77116B3-763D-42F9-B193-AAE6D43A3C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600382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DATA AND OBSERVATIONS</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1376460" y="1861264"/>
            <a:ext cx="9614430"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Present data, do </a:t>
            </a:r>
            <a:r>
              <a:rPr lang="en-US" dirty="0">
                <a:latin typeface="Proxima Nova Lt" panose="02000506030000020004" pitchFamily="50" charset="0"/>
              </a:rPr>
              <a:t>not</a:t>
            </a:r>
            <a:r>
              <a:rPr lang="en-US" dirty="0">
                <a:latin typeface="Proxima Nova Rg" panose="02000506030000020004" pitchFamily="2" charset="0"/>
              </a:rPr>
              <a:t> analyze </a:t>
            </a:r>
            <a:r>
              <a:rPr lang="en-US" dirty="0" smtClean="0">
                <a:latin typeface="Proxima Nova Rg" panose="02000506030000020004" pitchFamily="2" charset="0"/>
              </a:rPr>
              <a:t>data (analyze in the conclusion)</a:t>
            </a:r>
            <a:endParaRPr lang="en-US" dirty="0">
              <a:latin typeface="Proxima Nova Rg" panose="02000506030000020004" pitchFamily="2" charset="0"/>
            </a:endParaRPr>
          </a:p>
          <a:p>
            <a:pPr marL="342900" indent="-342900" algn="l">
              <a:buFont typeface="Arial" panose="020B0604020202020204" pitchFamily="34" charset="0"/>
              <a:buChar char="•"/>
            </a:pPr>
            <a:r>
              <a:rPr lang="en-US" dirty="0">
                <a:latin typeface="Proxima Nova Rg" panose="02000506030000020004" pitchFamily="2" charset="0"/>
              </a:rPr>
              <a:t>Past </a:t>
            </a:r>
            <a:r>
              <a:rPr lang="en-US" dirty="0" smtClean="0">
                <a:latin typeface="Proxima Nova Rg" panose="02000506030000020004" pitchFamily="2" charset="0"/>
              </a:rPr>
              <a:t>tense</a:t>
            </a:r>
            <a:endParaRPr lang="en-US" dirty="0">
              <a:latin typeface="Proxima Nova Rg" panose="02000506030000020004" pitchFamily="2" charset="0"/>
            </a:endParaRPr>
          </a:p>
          <a:p>
            <a:pPr marL="342900" indent="-342900" algn="l">
              <a:buFont typeface="Arial" panose="020B0604020202020204" pitchFamily="34" charset="0"/>
              <a:buChar char="•"/>
            </a:pPr>
            <a:r>
              <a:rPr lang="en-US" dirty="0" smtClean="0">
                <a:latin typeface="Proxima Nova Rg" panose="02000506030000020004" pitchFamily="2" charset="0"/>
              </a:rPr>
              <a:t>Example competition results on the next slide</a:t>
            </a:r>
            <a:endParaRPr lang="en-US" dirty="0">
              <a:latin typeface="Proxima Nova Rg" panose="02000506030000020004" pitchFamily="2" charset="0"/>
            </a:endParaRPr>
          </a:p>
          <a:p>
            <a:pPr marL="914400" lvl="1" indent="-342900" algn="l">
              <a:spcBef>
                <a:spcPts val="1000"/>
              </a:spcBef>
              <a:buFont typeface="Arial" panose="020B0604020202020204" pitchFamily="34" charset="0"/>
              <a:buChar char="•"/>
            </a:pPr>
            <a:r>
              <a:rPr lang="en-US" sz="2400" dirty="0" smtClean="0">
                <a:latin typeface="Proxima Nova Rg" panose="02000506030000020004" pitchFamily="2" charset="0"/>
              </a:rPr>
              <a:t>State trial </a:t>
            </a:r>
            <a:r>
              <a:rPr lang="en-US" sz="2400" dirty="0">
                <a:latin typeface="Proxima Nova Rg" panose="02000506030000020004" pitchFamily="2" charset="0"/>
              </a:rPr>
              <a:t>results and competition results</a:t>
            </a:r>
          </a:p>
          <a:p>
            <a:pPr marL="914400" lvl="1" indent="-342900" algn="l">
              <a:spcBef>
                <a:spcPts val="1000"/>
              </a:spcBef>
              <a:buFont typeface="Arial" panose="020B0604020202020204" pitchFamily="34" charset="0"/>
              <a:buChar char="•"/>
            </a:pPr>
            <a:r>
              <a:rPr lang="en-US" sz="2400" dirty="0" smtClean="0">
                <a:latin typeface="Proxima Nova Rg" panose="02000506030000020004" pitchFamily="2" charset="0"/>
              </a:rPr>
              <a:t>Describe the contents of the table or figure in surrounding text</a:t>
            </a:r>
          </a:p>
          <a:p>
            <a:pPr marL="914400" lvl="1" indent="-342900" algn="l">
              <a:spcBef>
                <a:spcPts val="1000"/>
              </a:spcBef>
              <a:buFont typeface="Arial" panose="020B0604020202020204" pitchFamily="34" charset="0"/>
              <a:buChar char="•"/>
            </a:pPr>
            <a:r>
              <a:rPr lang="en-US" sz="2400" dirty="0" smtClean="0">
                <a:latin typeface="Proxima Nova Rg" panose="02000506030000020004" pitchFamily="2" charset="0"/>
              </a:rPr>
              <a:t>Don’t include the table or figure if it’s not referenced in the text</a:t>
            </a: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a:t>
            </a:r>
          </a:p>
        </p:txBody>
      </p:sp>
      <p:pic>
        <p:nvPicPr>
          <p:cNvPr id="10" name="Picture 9" descr="A picture containing drawing&#10;&#10;Description automatically generated">
            <a:extLst>
              <a:ext uri="{FF2B5EF4-FFF2-40B4-BE49-F238E27FC236}">
                <a16:creationId xmlns:a16="http://schemas.microsoft.com/office/drawing/2014/main" xmlns="" id="{4E1816A4-C0F3-42D3-8293-96602479DE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156311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DATA AND OBSERVATIONS</a:t>
            </a: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3</a:t>
            </a:r>
          </a:p>
        </p:txBody>
      </p:sp>
      <p:pic>
        <p:nvPicPr>
          <p:cNvPr id="15" name="Picture 14">
            <a:extLst>
              <a:ext uri="{FF2B5EF4-FFF2-40B4-BE49-F238E27FC236}">
                <a16:creationId xmlns:a16="http://schemas.microsoft.com/office/drawing/2014/main" xmlns="" id="{0A2884FF-8F59-4C5D-A130-099ABFA995FD}"/>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629" y="2309701"/>
            <a:ext cx="10287000" cy="3124200"/>
          </a:xfrm>
          <a:prstGeom prst="rect">
            <a:avLst/>
          </a:prstGeom>
        </p:spPr>
      </p:pic>
      <p:sp>
        <p:nvSpPr>
          <p:cNvPr id="16" name="Subtitle 2">
            <a:extLst>
              <a:ext uri="{FF2B5EF4-FFF2-40B4-BE49-F238E27FC236}">
                <a16:creationId xmlns:a16="http://schemas.microsoft.com/office/drawing/2014/main" xmlns="" id="{C83BD3CA-9E4A-45BF-821C-9C04CBC242F8}"/>
              </a:ext>
            </a:extLst>
          </p:cNvPr>
          <p:cNvSpPr>
            <a:spLocks noGrp="1"/>
          </p:cNvSpPr>
          <p:nvPr>
            <p:ph type="subTitle" idx="1"/>
          </p:nvPr>
        </p:nvSpPr>
        <p:spPr>
          <a:xfrm>
            <a:off x="892629" y="1969368"/>
            <a:ext cx="8080204" cy="338554"/>
          </a:xfrm>
        </p:spPr>
        <p:txBody>
          <a:bodyPr anchor="ctr">
            <a:normAutofit/>
          </a:bodyPr>
          <a:lstStyle/>
          <a:p>
            <a:pPr algn="l"/>
            <a:r>
              <a:rPr lang="en-US" sz="1600" dirty="0">
                <a:latin typeface="Proxima Nova Rg" panose="02000506030000020004" pitchFamily="2" charset="0"/>
                <a:ea typeface="Gotham Book" pitchFamily="2" charset="-128"/>
              </a:rPr>
              <a:t>Table 1: Boom Construction Competition Ranking</a:t>
            </a:r>
          </a:p>
        </p:txBody>
      </p:sp>
      <p:pic>
        <p:nvPicPr>
          <p:cNvPr id="10" name="Picture 9" descr="A picture containing drawing&#10;&#10;Description automatically generated">
            <a:extLst>
              <a:ext uri="{FF2B5EF4-FFF2-40B4-BE49-F238E27FC236}">
                <a16:creationId xmlns:a16="http://schemas.microsoft.com/office/drawing/2014/main" xmlns="" id="{941DC028-4BAC-42A8-B9BB-CA13EB3A0D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857917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DATA AND OBSERVATIONS</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818867" y="1923350"/>
            <a:ext cx="10581564"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Figure 1 shows the boom was built using two thick dowels, two thin dowels, four 3D-printed dowel connectors, and Kevlar string. </a:t>
            </a:r>
          </a:p>
          <a:p>
            <a:pPr marL="342900" indent="-342900" algn="l">
              <a:buFont typeface="Arial" panose="020B0604020202020204" pitchFamily="34" charset="0"/>
              <a:buChar char="•"/>
            </a:pPr>
            <a:r>
              <a:rPr lang="en-US" dirty="0">
                <a:latin typeface="Proxima Nova Rg" panose="02000506030000020004" pitchFamily="2" charset="0"/>
              </a:rPr>
              <a:t>It had a boom weight of 269 g, a boom length of 1.51 m, an anchor time of 101 s, and held 450 g. Its unweighted ratio was 1.67 and its weighted ratio was 0.77. It placed fourth in the competition (Table 1).</a:t>
            </a: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4</a:t>
            </a:r>
          </a:p>
        </p:txBody>
      </p:sp>
      <p:pic>
        <p:nvPicPr>
          <p:cNvPr id="10" name="Picture 9" descr="A picture containing drawing&#10;&#10;Description automatically generated">
            <a:extLst>
              <a:ext uri="{FF2B5EF4-FFF2-40B4-BE49-F238E27FC236}">
                <a16:creationId xmlns:a16="http://schemas.microsoft.com/office/drawing/2014/main" xmlns="" id="{40CE4E5A-4369-403C-AC65-7EDB523B8C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057348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413</Words>
  <Application>Microsoft Office PowerPoint</Application>
  <PresentationFormat>Widescreen</PresentationFormat>
  <Paragraphs>71</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Calibri</vt:lpstr>
      <vt:lpstr>Proxima Nova Rg</vt:lpstr>
      <vt:lpstr>Proxima Nova Lt</vt:lpstr>
      <vt:lpstr>Gotham Medium</vt:lpstr>
      <vt:lpstr>Calibri Light</vt:lpstr>
      <vt:lpstr>Arial</vt:lpstr>
      <vt:lpstr>Gotham Book</vt:lpstr>
      <vt:lpstr>Office Theme</vt:lpstr>
      <vt:lpstr>DATA IS YOUR ARGUMENT</vt:lpstr>
      <vt:lpstr>STORYTELLING</vt:lpstr>
      <vt:lpstr>THE LAB REPORT IS A STORY</vt:lpstr>
      <vt:lpstr>THE LAB REPORT IS A STORY</vt:lpstr>
      <vt:lpstr>PowerPoint Presentation</vt:lpstr>
      <vt:lpstr>WHAT ARE OBSERVATIONS?</vt:lpstr>
      <vt:lpstr>DATA AND OBSERVATIONS</vt:lpstr>
      <vt:lpstr>DATA AND OBSERVATIONS</vt:lpstr>
      <vt:lpstr>DATA AND OBSERVATIONS</vt:lpstr>
      <vt:lpstr>RESOURCES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LINE TITLE</dc:title>
  <dc:creator>Diya</dc:creator>
  <cp:lastModifiedBy>User</cp:lastModifiedBy>
  <cp:revision>26</cp:revision>
  <dcterms:created xsi:type="dcterms:W3CDTF">2019-06-25T23:10:16Z</dcterms:created>
  <dcterms:modified xsi:type="dcterms:W3CDTF">2022-09-02T22:12:55Z</dcterms:modified>
</cp:coreProperties>
</file>