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71" r:id="rId4"/>
    <p:sldId id="272" r:id="rId5"/>
    <p:sldId id="273" r:id="rId6"/>
    <p:sldId id="274" r:id="rId7"/>
    <p:sldId id="275" r:id="rId8"/>
    <p:sldId id="285" r:id="rId9"/>
    <p:sldId id="286" r:id="rId10"/>
    <p:sldId id="287" r:id="rId11"/>
    <p:sldId id="269" r:id="rId12"/>
    <p:sldId id="279" r:id="rId13"/>
    <p:sldId id="280" r:id="rId14"/>
    <p:sldId id="278" r:id="rId15"/>
    <p:sldId id="281" r:id="rId16"/>
    <p:sldId id="283" r:id="rId17"/>
    <p:sldId id="284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Cambria Math" panose="02040503050406030204" pitchFamily="18" charset="0"/>
      <p:regular r:id="rId26"/>
    </p:embeddedFont>
    <p:embeddedFont>
      <p:font typeface="Proxima Nova Lt" panose="02000506030000020004" pitchFamily="2" charset="0"/>
      <p:regular r:id="rId27"/>
      <p:bold r:id="rId28"/>
      <p:italic r:id="rId29"/>
      <p:boldItalic r:id="rId30"/>
    </p:embeddedFont>
    <p:embeddedFont>
      <p:font typeface="Proxima Nova Rg" panose="02000506030000020004" pitchFamily="2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 autoAdjust="0"/>
    <p:restoredTop sz="94694"/>
  </p:normalViewPr>
  <p:slideViewPr>
    <p:cSldViewPr snapToGrid="0">
      <p:cViewPr varScale="1">
        <p:scale>
          <a:sx n="121" d="100"/>
          <a:sy n="121" d="100"/>
        </p:scale>
        <p:origin x="7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3037D-9E37-41F3-B7AD-5B984EB0C617}" type="datetimeFigureOut">
              <a:rPr lang="en-US" smtClean="0"/>
              <a:t>4/6/22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B7558-3FF9-4121-98D7-1F58541F3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74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Proxima Nova Rg" panose="02000506030000020004" pitchFamily="2" charset="0"/>
              </a:rPr>
              <a:t>Rotating blades turn a low-speed shaft to a gearbox, which outputs power to an electrical generator through a high-speed shaft.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5B7558-3FF9-4121-98D7-1F58541F363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01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4/6/22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SUSTAINABLE ENERGY VEHICLE COMPETITION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10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651DF5CB-7BA6-4858-AE1E-5F31154C13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5B656591-2E97-4243-A4AD-BBCF72F87E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731" y="3076940"/>
            <a:ext cx="4035917" cy="259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2035042"/>
            <a:ext cx="11063786" cy="3917892"/>
          </a:xfrm>
        </p:spPr>
        <p:txBody>
          <a:bodyPr anchor="t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Digital multimeter </a:t>
            </a:r>
            <a:r>
              <a:rPr lang="en-US" dirty="0">
                <a:latin typeface="Proxima Nova Rg" panose="02000506030000020004" pitchFamily="2" charset="0"/>
              </a:rPr>
              <a:t>– reads current and voltage across circuits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Measure current in series, called ammeter 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Measure voltage in parallel, called voltmeter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6" name="Picture 5" descr="A picture containing clock, table&#10;&#10;Description automatically generated">
            <a:extLst>
              <a:ext uri="{FF2B5EF4-FFF2-40B4-BE49-F238E27FC236}">
                <a16:creationId xmlns:a16="http://schemas.microsoft.com/office/drawing/2014/main" id="{6374ABD4-8A25-4007-B800-FB40C71FC0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71" y="3817775"/>
            <a:ext cx="4585500" cy="191152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5E39D98-3A92-4898-935C-5E3F00B27EBF}"/>
              </a:ext>
            </a:extLst>
          </p:cNvPr>
          <p:cNvSpPr/>
          <p:nvPr/>
        </p:nvSpPr>
        <p:spPr>
          <a:xfrm>
            <a:off x="3740460" y="5541877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8: Circuits for Using a Multimeter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3A5D74E-B0CE-45DC-A9A2-47BEC06CA5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621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2" y="1994156"/>
            <a:ext cx="10709139" cy="3917892"/>
          </a:xfrm>
        </p:spPr>
        <p:txBody>
          <a:bodyPr numCol="2" anchor="ctr">
            <a:normAutofit/>
          </a:bodyPr>
          <a:lstStyle/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Horizon wind-turbine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Sunforce 50013 1 W solar battery charger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Adjustable table fan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Heat lamp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3V power supply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Digital multimeter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Music voltmeter</a:t>
            </a:r>
          </a:p>
          <a:p>
            <a:pPr algn="l">
              <a:lnSpc>
                <a:spcPct val="100000"/>
              </a:lnSpc>
              <a:spcBef>
                <a:spcPct val="20000"/>
              </a:spcBef>
              <a:defRPr/>
            </a:pPr>
            <a:endParaRPr lang="en-US" altLang="en-US" dirty="0">
              <a:latin typeface="Proxima Nova Rg" panose="02000506030000020004" pitchFamily="2" charset="0"/>
            </a:endParaRPr>
          </a:p>
          <a:p>
            <a:pPr marL="685800" indent="-228600" algn="l">
              <a:lnSpc>
                <a:spcPct val="10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9V DC motor</a:t>
            </a:r>
          </a:p>
          <a:p>
            <a:pPr marL="685800" indent="-228600" algn="l">
              <a:lnSpc>
                <a:spcPct val="10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1 F 2.7 V capacitors</a:t>
            </a:r>
          </a:p>
          <a:p>
            <a:pPr marL="685800" indent="-228600" algn="l">
              <a:lnSpc>
                <a:spcPct val="10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3 alligator clip sets</a:t>
            </a:r>
          </a:p>
          <a:p>
            <a:pPr marL="685800" indent="-228600" algn="l">
              <a:lnSpc>
                <a:spcPct val="10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Standard LEGO kit</a:t>
            </a:r>
          </a:p>
          <a:p>
            <a:pPr marL="685800" indent="-228600" algn="l">
              <a:lnSpc>
                <a:spcPct val="10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LEGO to alligator clip connector</a:t>
            </a:r>
          </a:p>
          <a:p>
            <a:pPr marL="685800" indent="-228600" algn="l">
              <a:lnSpc>
                <a:spcPct val="10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Scissors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0706" y="4455587"/>
            <a:ext cx="1519822" cy="1685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827" y="4670838"/>
            <a:ext cx="2085780" cy="1368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166" y="4774755"/>
            <a:ext cx="2057540" cy="1264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38E4260-4721-4A68-AFBC-E6067D27B1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60C647-2E8F-DB49-8F14-32E1A6511C25}"/>
              </a:ext>
            </a:extLst>
          </p:cNvPr>
          <p:cNvSpPr txBox="1"/>
          <p:nvPr/>
        </p:nvSpPr>
        <p:spPr>
          <a:xfrm>
            <a:off x="8046720" y="5773794"/>
            <a:ext cx="173126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1 Farad 2.7V Capacitor</a:t>
            </a:r>
          </a:p>
        </p:txBody>
      </p:sp>
    </p:spTree>
    <p:extLst>
      <p:ext uri="{BB962C8B-B14F-4D97-AF65-F5344CB8AC3E}">
        <p14:creationId xmlns:p14="http://schemas.microsoft.com/office/powerpoint/2010/main" val="2142121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 txBox="1">
            <a:spLocks/>
          </p:cNvSpPr>
          <p:nvPr/>
        </p:nvSpPr>
        <p:spPr>
          <a:xfrm>
            <a:off x="843990" y="1900590"/>
            <a:ext cx="10504020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latin typeface="Proxima Nova Lt" panose="02000506030000020004" pitchFamily="50" charset="0"/>
              </a:rPr>
              <a:t>Part 1</a:t>
            </a:r>
            <a:r>
              <a:rPr lang="en-US" altLang="en-US" dirty="0">
                <a:latin typeface="Proxima Nova Lt" panose="02000506030000020004" pitchFamily="50" charset="0"/>
              </a:rPr>
              <a:t>: </a:t>
            </a:r>
            <a:r>
              <a:rPr lang="en-US" altLang="en-US" dirty="0">
                <a:latin typeface="Proxima Nova Rg" panose="02000506030000020004" pitchFamily="2" charset="0"/>
              </a:rPr>
              <a:t>Test the power storage device</a:t>
            </a:r>
          </a:p>
          <a:p>
            <a:pPr marL="800100" lvl="1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Proxima Nova Rg" panose="02000506030000020004" pitchFamily="2" charset="0"/>
              </a:rPr>
              <a:t>Charge a capacitor </a:t>
            </a:r>
          </a:p>
          <a:p>
            <a:pPr marL="800100" lvl="1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Proxima Nova Rg" panose="02000506030000020004" pitchFamily="2" charset="0"/>
              </a:rPr>
              <a:t>Test capacitors in series and parallel</a:t>
            </a:r>
          </a:p>
          <a:p>
            <a:pPr marL="342900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Proxima Nova Lt" panose="02000506030000020004" pitchFamily="50" charset="0"/>
              </a:rPr>
              <a:t>Part 2</a:t>
            </a:r>
            <a:r>
              <a:rPr lang="en-US" dirty="0">
                <a:latin typeface="Proxima Nova Lt" panose="02000506030000020004" pitchFamily="50" charset="0"/>
              </a:rPr>
              <a:t>: </a:t>
            </a:r>
            <a:r>
              <a:rPr lang="en-US" altLang="en-US" dirty="0">
                <a:latin typeface="Proxima Nova Rg" panose="02000506030000020004" pitchFamily="2" charset="0"/>
              </a:rPr>
              <a:t>Test the assigned power source using music voltmeter</a:t>
            </a:r>
          </a:p>
          <a:p>
            <a:pPr marL="800100" lvl="1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Proxima Nova Rg" panose="02000506030000020004" pitchFamily="2" charset="0"/>
              </a:rPr>
              <a:t>Solar panel</a:t>
            </a:r>
          </a:p>
          <a:p>
            <a:pPr marL="800100" lvl="1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Proxima Nova Rg" panose="02000506030000020004" pitchFamily="2" charset="0"/>
              </a:rPr>
              <a:t>Wind turbine</a:t>
            </a:r>
          </a:p>
          <a:p>
            <a:pPr marL="342900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latin typeface="Proxima Nova Lt" panose="02000506030000020004" pitchFamily="50" charset="0"/>
              </a:rPr>
              <a:t>Part 3</a:t>
            </a:r>
            <a:r>
              <a:rPr lang="en-US" altLang="en-US" dirty="0">
                <a:latin typeface="Proxima Nova Lt" panose="02000506030000020004" pitchFamily="50" charset="0"/>
              </a:rPr>
              <a:t>:</a:t>
            </a:r>
            <a:r>
              <a:rPr lang="en-US" altLang="en-US" dirty="0">
                <a:latin typeface="Proxima Nova Rg" panose="02000506030000020004" pitchFamily="2" charset="0"/>
              </a:rPr>
              <a:t> Design a sustainable energy vehicle using the power source of choice and enter in competition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AF31D5A1-B1D5-4B1C-B144-F7D72990A3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596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7757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74926" y="1933648"/>
                <a:ext cx="11531287" cy="4246147"/>
              </a:xfrm>
            </p:spPr>
            <p:txBody>
              <a:bodyPr anchor="ctr">
                <a:normAutofit fontScale="92500" lnSpcReduction="10000"/>
              </a:bodyPr>
              <a:lstStyle/>
              <a:p>
                <a:pPr marL="457200" indent="-457200" algn="l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2" charset="0"/>
                  </a:rPr>
                  <a:t>Competition is judged by the competition ratio (CR):</a:t>
                </a:r>
              </a:p>
              <a:p>
                <a:pPr algn="l">
                  <a:lnSpc>
                    <a:spcPct val="12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𝐶𝑅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𝑖𝑠𝑡𝑎𝑛𝑐𝑒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𝑖𝑚𝑒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𝑜𝑠𝑡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[$]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𝑖𝑠𝑡𝑎𝑛𝑐𝑒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𝑓𝑡</m:t>
                          </m:r>
                        </m:e>
                      </m:d>
                    </m:oMath>
                  </m:oMathPara>
                </a14:m>
                <a:endParaRPr lang="en-US" altLang="en-US" dirty="0">
                  <a:latin typeface="Proxima Nova Rg" panose="02000506030000020004" pitchFamily="2" charset="0"/>
                </a:endParaRPr>
              </a:p>
              <a:p>
                <a:pPr marL="457200" indent="-457200" algn="l"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Proxima Nova Rg" panose="02000506030000020004" pitchFamily="2" charset="0"/>
                  </a:rPr>
                  <a:t>The sustainable energy vehicle must carry the power source</a:t>
                </a:r>
              </a:p>
              <a:p>
                <a:pPr marL="457200" indent="-457200" algn="l"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Proxima Nova Rg" panose="02000506030000020004" pitchFamily="2" charset="0"/>
                  </a:rPr>
                  <a:t>Capacitors can only be charged for one minute using the provided power sources</a:t>
                </a:r>
              </a:p>
              <a:p>
                <a:pPr marL="457200" indent="-457200" algn="l"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Proxima Nova Rg" panose="02000506030000020004" pitchFamily="2" charset="0"/>
                  </a:rPr>
                  <a:t>A minimum of 2 capacitors must be used</a:t>
                </a:r>
              </a:p>
              <a:p>
                <a:pPr marL="457200" indent="-457200" algn="l"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Proxima Nova Rg" panose="02000506030000020004" pitchFamily="2" charset="0"/>
                  </a:rPr>
                  <a:t>Each design will only be allowed one trial</a:t>
                </a:r>
              </a:p>
              <a:p>
                <a:pPr marL="457200" indent="-457200" algn="l"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Proxima Nova Rg" panose="02000506030000020004" pitchFamily="2" charset="0"/>
                  </a:rPr>
                  <a:t>Cannot touch vehicle once trial has started</a:t>
                </a:r>
              </a:p>
              <a:p>
                <a:pPr marL="457200" indent="-457200" algn="l"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Proxima Nova Rg" panose="02000506030000020004" pitchFamily="2" charset="0"/>
                  </a:rPr>
                  <a:t>The trial will end after five minutes or when the car stops moving</a:t>
                </a:r>
              </a:p>
            </p:txBody>
          </p:sp>
        </mc:Choice>
        <mc:Fallback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74926" y="1933648"/>
                <a:ext cx="11531287" cy="4246147"/>
              </a:xfrm>
              <a:blipFill>
                <a:blip r:embed="rId2"/>
                <a:stretch>
                  <a:fillRect l="-550" b="-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B39F110E-215C-4B9C-8224-AF5A5CE1A1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234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5D9B185D-348B-4834-B403-B847CF3DFB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806870"/>
              </p:ext>
            </p:extLst>
          </p:nvPr>
        </p:nvGraphicFramePr>
        <p:xfrm>
          <a:off x="2151017" y="2398889"/>
          <a:ext cx="7889966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8491">
                  <a:extLst>
                    <a:ext uri="{9D8B030D-6E8A-4147-A177-3AD203B41FA5}">
                      <a16:colId xmlns:a16="http://schemas.microsoft.com/office/drawing/2014/main" val="1276653309"/>
                    </a:ext>
                  </a:extLst>
                </a:gridCol>
                <a:gridCol w="1750423">
                  <a:extLst>
                    <a:ext uri="{9D8B030D-6E8A-4147-A177-3AD203B41FA5}">
                      <a16:colId xmlns:a16="http://schemas.microsoft.com/office/drawing/2014/main" val="1982894277"/>
                    </a:ext>
                  </a:extLst>
                </a:gridCol>
                <a:gridCol w="1881052">
                  <a:extLst>
                    <a:ext uri="{9D8B030D-6E8A-4147-A177-3AD203B41FA5}">
                      <a16:colId xmlns:a16="http://schemas.microsoft.com/office/drawing/2014/main" val="3253040713"/>
                    </a:ext>
                  </a:extLst>
                </a:gridCol>
              </a:tblGrid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Material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Unit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Cost Per Unit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293397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Horizon Wind Turbine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$7.50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285993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Solar Panel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$10.00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585964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 F 2.7 V Capacitor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$3.00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81329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Alligator Clip Set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 pair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$0.50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781692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LEGO Kit (Limit One Per Design)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$0.00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899849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LEGO to Alligator Clip Connector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$0.10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9957511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Tape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 foot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$0.10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3767459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031BE959-2394-45C5-8E82-40822113FB78}"/>
              </a:ext>
            </a:extLst>
          </p:cNvPr>
          <p:cNvSpPr/>
          <p:nvPr/>
        </p:nvSpPr>
        <p:spPr>
          <a:xfrm>
            <a:off x="2151017" y="2046687"/>
            <a:ext cx="78899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Table 1: Cost List for Competition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78C6D646-4329-456C-8CB9-813709886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91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 txBox="1">
            <a:spLocks/>
          </p:cNvSpPr>
          <p:nvPr/>
        </p:nvSpPr>
        <p:spPr>
          <a:xfrm>
            <a:off x="564107" y="1774254"/>
            <a:ext cx="11063786" cy="43480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lab report: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picture and explanation of vehicle design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spreadsheet with power source data and competition results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how measurements from power sources impacted the design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Lab 11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cost of vehicle design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F7DF1FBF-CEF2-4828-A7AE-F6212DC8E7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90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 txBox="1">
            <a:spLocks/>
          </p:cNvSpPr>
          <p:nvPr/>
        </p:nvSpPr>
        <p:spPr>
          <a:xfrm>
            <a:off x="564107" y="1431089"/>
            <a:ext cx="11063786" cy="43480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en-US" dirty="0">
              <a:latin typeface="Proxima Nova Lt" panose="02000506030000020004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Measure current in series and voltage in parallel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Submit all work electronically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Take pictures of the vehicle design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Clean up workstations 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Return all unused materials to the TA</a:t>
            </a:r>
            <a:endParaRPr lang="en-US" dirty="0">
              <a:latin typeface="Proxima Nova Rg" panose="02000506030000020004" pitchFamily="2" charset="0"/>
            </a:endParaRP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en-US" sz="2400" dirty="0">
              <a:latin typeface="Proxima Nova Rg" panose="02000506030000020004" pitchFamily="2" charset="0"/>
            </a:endParaRP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DAE2526D-C840-49AB-A9EF-7B79DAF52D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822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765F5777-3E09-4ECD-970A-CC927A146B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92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808514"/>
            <a:ext cx="0" cy="2291443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6" name="Picture 5" descr="A view of a city&#10;&#10;Description automatically generated">
            <a:extLst>
              <a:ext uri="{FF2B5EF4-FFF2-40B4-BE49-F238E27FC236}">
                <a16:creationId xmlns:a16="http://schemas.microsoft.com/office/drawing/2014/main" id="{6762FE1A-52F3-4E31-B5D2-57362A0016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517" y="2369223"/>
            <a:ext cx="4302707" cy="286130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3185F0B-E503-4F99-930A-E8B523AE9D60}"/>
              </a:ext>
            </a:extLst>
          </p:cNvPr>
          <p:cNvSpPr/>
          <p:nvPr/>
        </p:nvSpPr>
        <p:spPr>
          <a:xfrm>
            <a:off x="6524517" y="5230341"/>
            <a:ext cx="43027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Renewable Energy Sources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Physics World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FE4C9B7-9288-4AAF-9272-117115D4C2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994" y="2035042"/>
            <a:ext cx="10581564" cy="3917892"/>
          </a:xfrm>
        </p:spPr>
        <p:txBody>
          <a:bodyPr anchor="ctr"/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Evaluate energy storage devices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Analyze different sources of renewable energy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Design a sustainable energy vehicle to enter in a competition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6B6E463-F84E-4160-931E-9B611F9BC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378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774254"/>
            <a:ext cx="11063786" cy="3917892"/>
          </a:xfrm>
        </p:spPr>
        <p:txBody>
          <a:bodyPr anchor="t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Renewable energy</a:t>
            </a:r>
            <a:r>
              <a:rPr lang="en-US" dirty="0">
                <a:latin typeface="Proxima Nova Rg" panose="02000506030000020004" pitchFamily="2" charset="0"/>
              </a:rPr>
              <a:t> – energy harnessed from naturally replenished resources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3518393" y="5503580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Renewable vs. Non-Renewable Energy Sources Courtesy of Solar Schools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BB9F6C1-192B-4F33-BDA9-D201D3C7E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040" y="2461905"/>
            <a:ext cx="5455920" cy="3041675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18918A13-8F38-44A8-B4D6-47CB3DEE84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169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969228"/>
            <a:ext cx="5878024" cy="3917892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Solar panels </a:t>
            </a:r>
            <a:r>
              <a:rPr lang="en-US" dirty="0">
                <a:latin typeface="Proxima Nova Rg" panose="02000506030000020004" pitchFamily="2" charset="0"/>
              </a:rPr>
              <a:t>– convert sunlight to electrical energy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Incident sunlight excites electrons to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next energy level, emitting energy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Usually made of silicon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260951" y="5346643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How Solar Panels Work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Good Energy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C492AE1-E2C4-4926-89AA-A73D01C14E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194" y="1909865"/>
            <a:ext cx="4766729" cy="3418639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F471CE3F-5360-42D8-90ED-64F2F64C7E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181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2035042"/>
            <a:ext cx="6130574" cy="391789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Wind turbine – </a:t>
            </a:r>
            <a:r>
              <a:rPr lang="en-US" dirty="0">
                <a:latin typeface="Proxima Nova Rg" panose="02000506030000020004" pitchFamily="2" charset="0"/>
              </a:rPr>
              <a:t>converts wind energy to electrical energy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Wind causes pressure difference on turbine blades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Utilizes gear ratios to power generator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83237" y="628613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472680" y="5401735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How Wind Turbines Work</a:t>
            </a:r>
          </a:p>
          <a:p>
            <a:pPr algn="ctr"/>
            <a:r>
              <a:rPr lang="en-US" sz="1600" dirty="0">
                <a:latin typeface="Proxima Nova Rg" panose="02000506030000020004" pitchFamily="2" charset="0"/>
              </a:rPr>
              <a:t>Courtesy of Tech-Addict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31591A93-5CB0-4AF3-AB04-2EF2F9DF68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t="1439" r="970" b="1606"/>
          <a:stretch/>
        </p:blipFill>
        <p:spPr>
          <a:xfrm>
            <a:off x="7080069" y="2241716"/>
            <a:ext cx="3910821" cy="3171087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1EDA168D-BC24-4758-B8CE-F50FEA4B48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289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5481" y="2035042"/>
            <a:ext cx="5673856" cy="391789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Capacitor </a:t>
            </a:r>
            <a:r>
              <a:rPr lang="en-US" dirty="0">
                <a:latin typeface="Proxima Nova Rg" panose="02000506030000020004" pitchFamily="2" charset="0"/>
              </a:rPr>
              <a:t>– stores charge temporarily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Are polarized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Charged logarithmically (initially charges very fast but rate of charging slows down)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14929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572663" y="5338409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Polarized Leads of 1 Farad Capacitor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C6E3BD3-F570-4C59-8303-1EAA50B9E827}"/>
              </a:ext>
            </a:extLst>
          </p:cNvPr>
          <p:cNvGrpSpPr/>
          <p:nvPr/>
        </p:nvGrpSpPr>
        <p:grpSpPr>
          <a:xfrm>
            <a:off x="962793" y="2582753"/>
            <a:ext cx="4374955" cy="2744091"/>
            <a:chOff x="988919" y="2412936"/>
            <a:chExt cx="4374955" cy="2744091"/>
          </a:xfrm>
        </p:grpSpPr>
        <p:graphicFrame>
          <p:nvGraphicFramePr>
            <p:cNvPr id="14" name="Object 8">
              <a:extLst>
                <a:ext uri="{FF2B5EF4-FFF2-40B4-BE49-F238E27FC236}">
                  <a16:creationId xmlns:a16="http://schemas.microsoft.com/office/drawing/2014/main" id="{9F565181-02DE-4F20-A718-D7B59FD1537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84294735"/>
                </p:ext>
              </p:extLst>
            </p:nvPr>
          </p:nvGraphicFramePr>
          <p:xfrm>
            <a:off x="988919" y="2412936"/>
            <a:ext cx="4374955" cy="27440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" name="Bitmap Image" r:id="rId4" imgW="6095238" imgH="4571429" progId="Paint.Picture">
                    <p:embed/>
                  </p:oleObj>
                </mc:Choice>
                <mc:Fallback>
                  <p:oleObj name="Bitmap Image" r:id="rId4" imgW="6095238" imgH="4571429" progId="Paint.Picture">
                    <p:embed/>
                    <p:pic>
                      <p:nvPicPr>
                        <p:cNvPr id="14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8919" y="2412936"/>
                          <a:ext cx="4374955" cy="27440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Line 10">
              <a:extLst>
                <a:ext uri="{FF2B5EF4-FFF2-40B4-BE49-F238E27FC236}">
                  <a16:creationId xmlns:a16="http://schemas.microsoft.com/office/drawing/2014/main" id="{A4E13E3E-9E42-4741-9D05-1343B9C326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47494" y="3350619"/>
              <a:ext cx="1233064" cy="104803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3">
              <a:extLst>
                <a:ext uri="{FF2B5EF4-FFF2-40B4-BE49-F238E27FC236}">
                  <a16:creationId xmlns:a16="http://schemas.microsoft.com/office/drawing/2014/main" id="{07019B60-7563-45DD-B0EC-9A6051BC3B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71053" y="3415935"/>
              <a:ext cx="970317" cy="98271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11">
              <a:extLst>
                <a:ext uri="{FF2B5EF4-FFF2-40B4-BE49-F238E27FC236}">
                  <a16:creationId xmlns:a16="http://schemas.microsoft.com/office/drawing/2014/main" id="{2452ED36-5904-491C-9589-BFA8530659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8228" y="4398651"/>
              <a:ext cx="12907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  <a:latin typeface="Proxima Nova Lt" panose="02000506030000020004" pitchFamily="50" charset="0"/>
                  <a:cs typeface="Tahoma" panose="020B0604030504040204" pitchFamily="34" charset="0"/>
                </a:rPr>
                <a:t>Positive</a:t>
              </a:r>
            </a:p>
          </p:txBody>
        </p:sp>
        <p:sp>
          <p:nvSpPr>
            <p:cNvPr id="19" name="Text Box 14">
              <a:extLst>
                <a:ext uri="{FF2B5EF4-FFF2-40B4-BE49-F238E27FC236}">
                  <a16:creationId xmlns:a16="http://schemas.microsoft.com/office/drawing/2014/main" id="{1ED9F4E7-3213-4C4F-892F-FDE9D909F1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4118" y="4373731"/>
              <a:ext cx="177191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  <a:latin typeface="Proxima Nova Lt" panose="02000506030000020004" pitchFamily="50" charset="0"/>
                  <a:cs typeface="Tahoma" panose="020B0604030504040204" pitchFamily="34" charset="0"/>
                </a:rPr>
                <a:t>Negative</a:t>
              </a:r>
            </a:p>
          </p:txBody>
        </p:sp>
      </p:grp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155C359-A118-4162-9142-3ADA368FE4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642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4583" y="2035042"/>
            <a:ext cx="10702834" cy="391789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Symbols for common electrical components:</a:t>
            </a:r>
            <a:br>
              <a:rPr lang="en-US" dirty="0">
                <a:latin typeface="Proxima Nova Lt" panose="02000506030000020004" pitchFamily="50" charset="0"/>
              </a:rPr>
            </a:br>
            <a:endParaRPr lang="en-US" dirty="0">
              <a:latin typeface="Proxima Nova Lt" panose="02000506030000020004" pitchFamily="50" charset="0"/>
            </a:endParaRPr>
          </a:p>
          <a:p>
            <a:pPr marL="800100" lvl="1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Battery</a:t>
            </a:r>
          </a:p>
          <a:p>
            <a:pPr marL="800100" lvl="1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Capacitor</a:t>
            </a:r>
          </a:p>
          <a:p>
            <a:pPr marL="800100" lvl="1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DC source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5088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6" name="Picture 5" descr="A picture containing clock&#10;&#10;Description automatically generated">
            <a:extLst>
              <a:ext uri="{FF2B5EF4-FFF2-40B4-BE49-F238E27FC236}">
                <a16:creationId xmlns:a16="http://schemas.microsoft.com/office/drawing/2014/main" id="{A4A41C0C-7897-4B20-BA6C-2D604ECD8C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07"/>
          <a:stretch/>
        </p:blipFill>
        <p:spPr>
          <a:xfrm>
            <a:off x="2669683" y="3409695"/>
            <a:ext cx="752580" cy="780238"/>
          </a:xfrm>
          <a:prstGeom prst="rect">
            <a:avLst/>
          </a:prstGeom>
        </p:spPr>
      </p:pic>
      <p:pic>
        <p:nvPicPr>
          <p:cNvPr id="15" name="Picture 14" descr="A picture containing clock&#10;&#10;Description automatically generated">
            <a:extLst>
              <a:ext uri="{FF2B5EF4-FFF2-40B4-BE49-F238E27FC236}">
                <a16:creationId xmlns:a16="http://schemas.microsoft.com/office/drawing/2014/main" id="{85E0BE4D-3967-44AB-B3D6-8474D7F06D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3" b="22801"/>
          <a:stretch/>
        </p:blipFill>
        <p:spPr>
          <a:xfrm>
            <a:off x="3201202" y="4270141"/>
            <a:ext cx="1224467" cy="615369"/>
          </a:xfrm>
          <a:prstGeom prst="rect">
            <a:avLst/>
          </a:prstGeom>
        </p:spPr>
      </p:pic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76907C19-32D4-4723-9C2A-7F7DE38396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761" y="4903309"/>
            <a:ext cx="930663" cy="930663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C99FE5F5-75CA-49BF-9E69-1D63D000D937}"/>
              </a:ext>
            </a:extLst>
          </p:cNvPr>
          <p:cNvSpPr txBox="1">
            <a:spLocks/>
          </p:cNvSpPr>
          <p:nvPr/>
        </p:nvSpPr>
        <p:spPr>
          <a:xfrm>
            <a:off x="6096000" y="2270176"/>
            <a:ext cx="5351417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Voltmeter</a:t>
            </a:r>
          </a:p>
          <a:p>
            <a:pPr marL="800100" lvl="1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Ammeter</a:t>
            </a:r>
          </a:p>
        </p:txBody>
      </p:sp>
      <p:pic>
        <p:nvPicPr>
          <p:cNvPr id="24" name="Picture 23" descr="A picture containing game, sport, basketball, table&#10;&#10;Description automatically generated">
            <a:extLst>
              <a:ext uri="{FF2B5EF4-FFF2-40B4-BE49-F238E27FC236}">
                <a16:creationId xmlns:a16="http://schemas.microsoft.com/office/drawing/2014/main" id="{DBBD1256-73DA-4400-8C1F-97582A175D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178" y="4257985"/>
            <a:ext cx="1149844" cy="1149844"/>
          </a:xfrm>
          <a:prstGeom prst="rect">
            <a:avLst/>
          </a:prstGeom>
        </p:spPr>
      </p:pic>
      <p:pic>
        <p:nvPicPr>
          <p:cNvPr id="26" name="Picture 25" descr="A picture containing game, sport, basketball, table&#10;&#10;Description automatically generated">
            <a:extLst>
              <a:ext uri="{FF2B5EF4-FFF2-40B4-BE49-F238E27FC236}">
                <a16:creationId xmlns:a16="http://schemas.microsoft.com/office/drawing/2014/main" id="{CD3AB53F-6C6A-47F3-B693-184F54510F5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2" b="13562"/>
          <a:stretch/>
        </p:blipFill>
        <p:spPr>
          <a:xfrm>
            <a:off x="8461178" y="3592646"/>
            <a:ext cx="1149844" cy="809101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BCA8C9EC-39F7-4BA7-96A3-773A4A456E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340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clock&#10;&#10;Description automatically generated">
            <a:extLst>
              <a:ext uri="{FF2B5EF4-FFF2-40B4-BE49-F238E27FC236}">
                <a16:creationId xmlns:a16="http://schemas.microsoft.com/office/drawing/2014/main" id="{1A354ACC-072F-4A9A-8EA2-9C5CE2C94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634" y="3931045"/>
            <a:ext cx="3636256" cy="19585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37538" y="2035042"/>
                <a:ext cx="5869579" cy="3917892"/>
              </a:xfrm>
            </p:spPr>
            <p:txBody>
              <a:bodyPr anchor="t">
                <a:noAutofit/>
              </a:bodyPr>
              <a:lstStyle/>
              <a:p>
                <a:pPr marL="342900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Lt" panose="02000506030000020004" pitchFamily="50" charset="0"/>
                  </a:rPr>
                  <a:t>Series circuit</a:t>
                </a:r>
              </a:p>
              <a:p>
                <a:pPr marL="800100" lvl="1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Current is equal across components</a:t>
                </a:r>
              </a:p>
              <a:p>
                <a:pPr marL="800100" lvl="1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Voltage across each component: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Proxima Nova Rg" panose="02000506030000020004" pitchFamily="2" charset="0"/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37538" y="2035042"/>
                <a:ext cx="5869579" cy="3917892"/>
              </a:xfrm>
              <a:blipFill>
                <a:blip r:embed="rId3"/>
                <a:stretch>
                  <a:fillRect l="-1454" t="-1244" r="-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947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C91C0F4-CD69-4D4F-A092-6E99B1E1BE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119" y="3887379"/>
            <a:ext cx="3688415" cy="21223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ubtitle 2">
                <a:extLst>
                  <a:ext uri="{FF2B5EF4-FFF2-40B4-BE49-F238E27FC236}">
                    <a16:creationId xmlns:a16="http://schemas.microsoft.com/office/drawing/2014/main" id="{8E38E0CD-6F3F-44CE-8110-83EA762B276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05530" y="2035042"/>
                <a:ext cx="6178822" cy="3917892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Lt" panose="02000506030000020004" pitchFamily="50" charset="0"/>
                  </a:rPr>
                  <a:t>Parallel circuit</a:t>
                </a:r>
              </a:p>
              <a:p>
                <a:pPr marL="800100" lvl="1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Current varies across components</a:t>
                </a:r>
              </a:p>
              <a:p>
                <a:pPr marL="800100" lvl="1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Voltage across each component: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Proxima Nova Rg" panose="02000506030000020004" pitchFamily="2" charset="0"/>
                </a:endParaRPr>
              </a:p>
            </p:txBody>
          </p:sp>
        </mc:Choice>
        <mc:Fallback xmlns="">
          <p:sp>
            <p:nvSpPr>
              <p:cNvPr id="18" name="Subtitle 2">
                <a:extLst>
                  <a:ext uri="{FF2B5EF4-FFF2-40B4-BE49-F238E27FC236}">
                    <a16:creationId xmlns:a16="http://schemas.microsoft.com/office/drawing/2014/main" id="{8E38E0CD-6F3F-44CE-8110-83EA762B27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530" y="2035042"/>
                <a:ext cx="6178822" cy="3917892"/>
              </a:xfrm>
              <a:prstGeom prst="rect">
                <a:avLst/>
              </a:prstGeom>
              <a:blipFill>
                <a:blip r:embed="rId7"/>
                <a:stretch>
                  <a:fillRect l="-1381" t="-1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673184FB-17CD-4ACE-B8DC-0ECC4B978320}"/>
              </a:ext>
            </a:extLst>
          </p:cNvPr>
          <p:cNvSpPr/>
          <p:nvPr/>
        </p:nvSpPr>
        <p:spPr>
          <a:xfrm>
            <a:off x="594719" y="5689750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Series Circuit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1840B0-1965-403E-AA1D-7C46C744C078}"/>
              </a:ext>
            </a:extLst>
          </p:cNvPr>
          <p:cNvSpPr/>
          <p:nvPr/>
        </p:nvSpPr>
        <p:spPr>
          <a:xfrm>
            <a:off x="6595155" y="5689750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7: Parallel Circuit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29A33A5-89D1-4A3D-B7A7-933DDF9EF0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76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1359</TotalTime>
  <Words>635</Words>
  <Application>Microsoft Macintosh PowerPoint</Application>
  <PresentationFormat>Widescreen</PresentationFormat>
  <Paragraphs>152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Calibri</vt:lpstr>
      <vt:lpstr>Cambria Math</vt:lpstr>
      <vt:lpstr>Arial</vt:lpstr>
      <vt:lpstr>Gotham Medium</vt:lpstr>
      <vt:lpstr>Proxima Nova Lt</vt:lpstr>
      <vt:lpstr>Calibri Light</vt:lpstr>
      <vt:lpstr>Proxima Nova Rg</vt:lpstr>
      <vt:lpstr>Office Theme</vt:lpstr>
      <vt:lpstr>Bitmap Image</vt:lpstr>
      <vt:lpstr>SUSTAINABLE ENERGY VEHICLE COMPETITION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COMPETITION RULES</vt:lpstr>
      <vt:lpstr>COMPETITION RULES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Vidya Gopalakrishna</cp:lastModifiedBy>
  <cp:revision>72</cp:revision>
  <dcterms:created xsi:type="dcterms:W3CDTF">2019-06-25T23:10:16Z</dcterms:created>
  <dcterms:modified xsi:type="dcterms:W3CDTF">2022-04-06T12:16:06Z</dcterms:modified>
</cp:coreProperties>
</file>