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261" r:id="rId9"/>
    <p:sldId id="267" r:id="rId10"/>
    <p:sldId id="274" r:id="rId11"/>
    <p:sldId id="272" r:id="rId12"/>
    <p:sldId id="273" r:id="rId13"/>
    <p:sldId id="282" r:id="rId14"/>
    <p:sldId id="283" r:id="rId15"/>
    <p:sldId id="262" r:id="rId16"/>
    <p:sldId id="284" r:id="rId17"/>
    <p:sldId id="285" r:id="rId18"/>
    <p:sldId id="286" r:id="rId19"/>
    <p:sldId id="287" r:id="rId20"/>
    <p:sldId id="275" r:id="rId21"/>
    <p:sldId id="276" r:id="rId22"/>
    <p:sldId id="277" r:id="rId23"/>
    <p:sldId id="292" r:id="rId24"/>
    <p:sldId id="278" r:id="rId25"/>
    <p:sldId id="293" r:id="rId26"/>
    <p:sldId id="294" r:id="rId27"/>
    <p:sldId id="295" r:id="rId28"/>
    <p:sldId id="280" r:id="rId29"/>
    <p:sldId id="281" r:id="rId30"/>
    <p:sldId id="264" r:id="rId31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mbria Math" panose="02040503050406030204" pitchFamily="18" charset="0"/>
      <p:regular r:id="rId38"/>
    </p:embeddedFont>
    <p:embeddedFont>
      <p:font typeface="Gotham Medium" panose="02000604030000020004" pitchFamily="50" charset="0"/>
      <p:regular r:id="rId39"/>
    </p:embeddedFont>
    <p:embeddedFont>
      <p:font typeface="Proxima Nova Lt" panose="02000506030000020004" pitchFamily="50" charset="0"/>
      <p:bold r:id="rId40"/>
    </p:embeddedFont>
    <p:embeddedFont>
      <p:font typeface="Proxima Nova Rg" panose="02000506030000020004" pitchFamily="2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6728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LABVIEW &amp; DIGITAL LOGIC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4418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96330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Toolbar</a:t>
            </a:r>
            <a:r>
              <a:rPr lang="en-US" dirty="0">
                <a:latin typeface="Proxima Nova Rg" panose="02000506030000020004" pitchFamily="50" charset="0"/>
              </a:rPr>
              <a:t> – used to execute and stop the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Proxima Nova Rg" panose="02000506030000020004" pitchFamily="50" charset="0"/>
              </a:rPr>
              <a:t>Run</a:t>
            </a:r>
            <a:r>
              <a:rPr lang="en-US" sz="2400" dirty="0">
                <a:latin typeface="Proxima Nova Rg" panose="02000506030000020004" pitchFamily="50" charset="0"/>
              </a:rPr>
              <a:t> – runs the program once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Proxima Nova Rg" panose="02000506030000020004" pitchFamily="50" charset="0"/>
              </a:rPr>
              <a:t>Run Continuously</a:t>
            </a:r>
            <a:r>
              <a:rPr lang="en-US" sz="2400" dirty="0">
                <a:latin typeface="Proxima Nova Rg" panose="02000506030000020004" pitchFamily="50" charset="0"/>
              </a:rPr>
              <a:t> – runs the program until the program is stopped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Proxima Nova Rg" panose="02000506030000020004" pitchFamily="50" charset="0"/>
              </a:rPr>
              <a:t>Abort Execution </a:t>
            </a:r>
            <a:r>
              <a:rPr lang="en-US" sz="2400" dirty="0">
                <a:latin typeface="Proxima Nova Rg" panose="02000506030000020004" pitchFamily="50" charset="0"/>
              </a:rPr>
              <a:t>– stops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90099"/>
                </a:solidFill>
                <a:latin typeface="Proxima Nova Rg" panose="02000506030000020004" pitchFamily="50" charset="0"/>
              </a:rPr>
              <a:t>Pause</a:t>
            </a:r>
            <a:r>
              <a:rPr lang="en-US" sz="2400" dirty="0">
                <a:latin typeface="Proxima Nova Rg" panose="02000506030000020004" pitchFamily="50" charset="0"/>
              </a:rPr>
              <a:t> – pauses the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4273" t="7787" r="88141" b="88794"/>
          <a:stretch/>
        </p:blipFill>
        <p:spPr bwMode="auto">
          <a:xfrm>
            <a:off x="8133833" y="3609523"/>
            <a:ext cx="2115195" cy="536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Toolbar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Functions</a:t>
            </a:r>
            <a:r>
              <a:rPr lang="en-US" dirty="0">
                <a:latin typeface="Proxima Nova Rg" panose="02000506030000020004" pitchFamily="2" charset="0"/>
              </a:rPr>
              <a:t> – fundamental operating elements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Have input and output terminals to pass data in and out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perform numeric, Boolean, comparison operations, and more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4587E3-47A3-4E7E-92DF-B900A496F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33" y="2359400"/>
            <a:ext cx="2921000" cy="132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788789-E355-4266-95E1-019B7533D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64" y="3200075"/>
            <a:ext cx="5156200" cy="2133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Examples of Functions Courtesy of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2118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Structures</a:t>
            </a:r>
            <a:r>
              <a:rPr lang="en-US" dirty="0">
                <a:latin typeface="Proxima Nova Rg" panose="02000506030000020004" pitchFamily="2" charset="0"/>
              </a:rPr>
              <a:t> – used for process control and include for loops, while loops, and case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Case structure </a:t>
            </a:r>
            <a:r>
              <a:rPr lang="en-US" dirty="0">
                <a:latin typeface="Proxima Nova Rg" panose="02000506030000020004" pitchFamily="2" charset="0"/>
              </a:rPr>
              <a:t>– similar to if/else statements, contains multiple subdiagrams with different outputs depending on the input value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Figure 7: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 – value for case to execute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– code that executes for case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 – inputs data to case 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 of a Case Structure Courtesy of National Instruments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0A2614-0A34-49B4-9741-262EFBFD2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92" y="2340149"/>
            <a:ext cx="4524775" cy="29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Truth table</a:t>
            </a:r>
            <a:r>
              <a:rPr lang="en-US" dirty="0">
                <a:latin typeface="Proxima Nova Rg" panose="02000506030000020004" pitchFamily="50" charset="0"/>
              </a:rPr>
              <a:t> 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026561" y="570334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/>
        </p:nvGraphicFramePr>
        <p:xfrm>
          <a:off x="5886169" y="1994940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64107" y="5024836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603007"/>
                  </p:ext>
                </p:extLst>
              </p:nvPr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7109" t="-191429" r="-174609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4798" t="-191429" r="-100448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6216" t="-191429" r="-901" b="-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402380" y="5720302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/>
        </p:nvGraphicFramePr>
        <p:xfrm>
          <a:off x="644120" y="2035042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537527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3912383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278386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029191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389648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75818" y="4669033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969906"/>
                  </p:ext>
                </p:extLst>
              </p:nvPr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909" t="-1639" r="-3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2752" t="-1639" r="-2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t="-1639" r="-101818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0000" t="-163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1639" r="-400909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1639" r="-40090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/>
          <p:nvPr/>
        </p:nvCxnSpPr>
        <p:spPr>
          <a:xfrm flipH="1">
            <a:off x="10433203" y="3096071"/>
            <a:ext cx="574469" cy="1016702"/>
          </a:xfrm>
          <a:prstGeom prst="curvedConnector3">
            <a:avLst>
              <a:gd name="adj1" fmla="val -3979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481050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99536"/>
                  </p:ext>
                </p:extLst>
              </p:nvPr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835" t="-3279" r="-3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3279" r="-2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2752" t="-3279" r="-102752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9091" t="-327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3279" r="-4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3279" r="-4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23631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23929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42162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Combinational Logic Circuit for ATM Example</a:t>
            </a:r>
          </a:p>
        </p:txBody>
      </p:sp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6105425" y="52966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Recitation\Documents\Amanda\NI ELVIS II+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448" y="1923350"/>
            <a:ext cx="63188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NI ELVIS II+ board </a:t>
            </a:r>
            <a:r>
              <a:rPr lang="en-US" dirty="0">
                <a:latin typeface="Proxima Nova Rg" panose="02000506030000020004" pitchFamily="50" charset="0"/>
              </a:rPr>
              <a:t>– National Instruments' Educational Laboratory Virtual Instrumentation Suite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Modular engineering device that includes a breadboard, power supply, ground, thermocouple, etc.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Interfaces the VIs with physical devices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NI ELVIS II+ Board Courtesy of 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7978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Computer with LabVIEW 2019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Materials for in-person lab: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7404 IC (6 single-input NOT gates)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NI ELVIS II+ prototyping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Two 100 k</a:t>
            </a:r>
            <a:r>
              <a:rPr lang="el-GR" sz="2400" dirty="0">
                <a:latin typeface="Proxima Nova Rg" panose="02000506030000020004" pitchFamily="2" charset="0"/>
              </a:rPr>
              <a:t>Ω</a:t>
            </a:r>
            <a:r>
              <a:rPr lang="en-US" sz="2400" dirty="0">
                <a:latin typeface="Proxima Nova Rg" panose="02000506030000020004" pitchFamily="2" charset="0"/>
              </a:rPr>
              <a:t> 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Electrical leads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 maintain the quality of the eggs, he needs a heating &amp;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 protect the hen from a fox who has been wandering around the farm,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Heating &amp; Cooling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be able to be controlled manually or automatically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manual mode: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heater and AC can be turned on/off by the user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automatic mode: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AC turns on when the temperature is above 80˚F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heater turns on when the temperature is below 60˚F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Both are turned off when the temperature is between 60-80˚F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72914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Heating &amp; Cooling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Create the system in LabVIEW – the exact steps are detailed in the manual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Interface the system with a </a:t>
            </a:r>
            <a:r>
              <a:rPr lang="en-US" dirty="0">
                <a:latin typeface="Proxima Nova Lt" panose="02000506030000020004" pitchFamily="50" charset="0"/>
              </a:rPr>
              <a:t>heat cube</a:t>
            </a:r>
            <a:r>
              <a:rPr lang="en-US" dirty="0">
                <a:latin typeface="Proxima Nova Rg" panose="02000506030000020004" pitchFamily="2" charset="0"/>
              </a:rPr>
              <a:t> to sense real-world temperature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Circuit the system on an NI ELVIS II+ board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964007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1 as “1” and Barn 2 as “0” 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409042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Test the integrated circuit (IC)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Create a logic circuit for the alarm system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truth table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Boolean equation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K-map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simplified Boolean equation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Draw a combinational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25</a:t>
            </a:r>
          </a:p>
        </p:txBody>
      </p:sp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490CE3-0093-40D9-9545-4381C9BAAD99}"/>
              </a:ext>
            </a:extLst>
          </p:cNvPr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IC Chip</a:t>
            </a:r>
          </a:p>
        </p:txBody>
      </p:sp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en-US" dirty="0">
                <a:latin typeface="Proxima Nova Rg" panose="02000506030000020004" pitchFamily="2" charset="0"/>
              </a:rPr>
              <a:t>Build the logic circuit in LabVIEW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en-US" dirty="0">
                <a:latin typeface="Proxima Nova Rg" panose="02000506030000020004" pitchFamily="2" charset="0"/>
              </a:rPr>
              <a:t>Circuit the system on an NI ELVIS II+ 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26</a:t>
            </a:r>
          </a:p>
        </p:txBody>
      </p:sp>
      <p:pic>
        <p:nvPicPr>
          <p:cNvPr id="14" name="Picture 259">
            <a:extLst>
              <a:ext uri="{FF2B5EF4-FFF2-40B4-BE49-F238E27FC236}">
                <a16:creationId xmlns:a16="http://schemas.microsoft.com/office/drawing/2014/main" id="{CB9B5AA5-1504-4E2A-8032-35B72E03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02" y="3488021"/>
            <a:ext cx="8156122" cy="208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024572-50B7-4A60-B10A-97D8A15EC8BF}"/>
              </a:ext>
            </a:extLst>
          </p:cNvPr>
          <p:cNvSpPr/>
          <p:nvPr/>
        </p:nvSpPr>
        <p:spPr>
          <a:xfrm>
            <a:off x="2222715" y="5502688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Diagram of AND/OR/NOT IC Chips</a:t>
            </a:r>
          </a:p>
        </p:txBody>
      </p:sp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Submit a ZIP file with both VIs to the EG1003 website by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LabVIEW VIs (front and back panels)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LabVIEW VIs (front and back panels)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Submit a ZIP file of both VIs to the EG1003 website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front and back panels of the VIs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Everyone should use the software on their own computers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67" y="2793933"/>
            <a:ext cx="2335982" cy="23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Understand graphical programming in LabVIEW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two systems in LabVIEW that address a problem statement: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Heating and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Alarm system using digital logic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Obtain physical data with the virtual instruments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LabVIEW</a:t>
            </a:r>
            <a:r>
              <a:rPr lang="en-US" dirty="0">
                <a:latin typeface="Proxima Nova Rg" panose="02000506030000020004" pitchFamily="2" charset="0"/>
              </a:rPr>
              <a:t> – Laboratory Virtual Instrument Engineering Workbench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design systems for data acquisition, instrument control,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and industrial automation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Uses graphical programming language based on 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1D0463B-E1DC-491E-8B3C-28298E30D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25099"/>
              </p:ext>
            </p:extLst>
          </p:nvPr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85CFC-A35E-4C15-932C-63640768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99FD298-DDE4-441B-8E0D-DE6664B3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C1DD16-B1F7-4631-B66F-18EF75C71CE9}"/>
              </a:ext>
            </a:extLst>
          </p:cNvPr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Text-Based (Left)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and Graphic-Based (Right)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817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Virtual Instrument </a:t>
            </a:r>
            <a:r>
              <a:rPr lang="en-US" b="1" dirty="0">
                <a:latin typeface="Proxima Nova Rg" panose="02000506030000020004" pitchFamily="2" charset="0"/>
              </a:rPr>
              <a:t>(VI) </a:t>
            </a:r>
            <a:r>
              <a:rPr lang="en-US" dirty="0">
                <a:latin typeface="Proxima Nova Rg" panose="02000506030000020004" pitchFamily="2" charset="0"/>
              </a:rPr>
              <a:t>– programs created within LabVIEW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Programming and functionality simulate physical instruments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instrument hardware is non-physical and based on the computer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6945C8-4962-4C4B-8383-F164D2D1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85502DB8-D521-48EF-811F-555AEED8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9374ED-80BE-48C8-B904-B71180F64DD3}"/>
              </a:ext>
            </a:extLst>
          </p:cNvPr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Physical Instrument (Left) vs. Virtual Instrument (Right)</a:t>
            </a:r>
          </a:p>
        </p:txBody>
      </p:sp>
    </p:spTree>
    <p:extLst>
      <p:ext uri="{BB962C8B-B14F-4D97-AF65-F5344CB8AC3E}">
        <p14:creationId xmlns:p14="http://schemas.microsoft.com/office/powerpoint/2010/main" val="380765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LabVIEW interface: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8207C4-5683-4D34-A68F-213BDD5DE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1A2A36BC-8EC5-40A6-AEE1-115692C80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244320" y="2118967"/>
            <a:ext cx="2911312" cy="30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3FAB6B-3716-4253-9951-26195D7A7308}"/>
              </a:ext>
            </a:extLst>
          </p:cNvPr>
          <p:cNvSpPr/>
          <p:nvPr/>
        </p:nvSpPr>
        <p:spPr>
          <a:xfrm>
            <a:off x="427518" y="49279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Front panel </a:t>
            </a:r>
            <a:r>
              <a:rPr lang="en-US" sz="2400" dirty="0">
                <a:latin typeface="Proxima Nova Rg" panose="02000506030000020004" pitchFamily="2" charset="0"/>
              </a:rPr>
              <a:t>– where the program is controlled and executed, and the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user interacts with the instrument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F7216-B23D-4A36-8ED7-DE4AF15C357C}"/>
              </a:ext>
            </a:extLst>
          </p:cNvPr>
          <p:cNvSpPr/>
          <p:nvPr/>
        </p:nvSpPr>
        <p:spPr>
          <a:xfrm>
            <a:off x="5798456" y="5181042"/>
            <a:ext cx="5531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Back panel </a:t>
            </a:r>
            <a:r>
              <a:rPr lang="en-US" sz="2400" dirty="0">
                <a:latin typeface="Proxima Nova Rg" panose="02000506030000020004" pitchFamily="2" charset="0"/>
              </a:rPr>
              <a:t>– where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program is written</a:t>
            </a:r>
          </a:p>
        </p:txBody>
      </p:sp>
    </p:spTree>
    <p:extLst>
      <p:ext uri="{BB962C8B-B14F-4D97-AF65-F5344CB8AC3E}">
        <p14:creationId xmlns:p14="http://schemas.microsoft.com/office/powerpoint/2010/main" val="143406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Front panel: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Controls</a:t>
            </a:r>
            <a:r>
              <a:rPr lang="en-US" sz="2400" dirty="0">
                <a:latin typeface="Proxima Nova Rg" panose="02000506030000020004" pitchFamily="2" charset="0"/>
              </a:rPr>
              <a:t> – inputs that allow a user to supply information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Indicators</a:t>
            </a:r>
            <a:r>
              <a:rPr lang="en-US" sz="2400" dirty="0">
                <a:latin typeface="Proxima Nova Rg" panose="02000506030000020004" pitchFamily="2" charset="0"/>
              </a:rPr>
              <a:t> – outputs that display results based on the inputs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Controls and indicators are located on the </a:t>
            </a:r>
            <a:r>
              <a:rPr lang="en-US" sz="2400" dirty="0">
                <a:latin typeface="Proxima Nova Lt" panose="02000506030000020004" pitchFamily="50" charset="0"/>
              </a:rPr>
              <a:t>controls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CCB96D-7FC9-4044-92F6-869DE48B4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79" y="1864526"/>
            <a:ext cx="3683725" cy="3732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CFD9D2-D825-4CE7-A55D-6FF80F6DEA7D}"/>
              </a:ext>
            </a:extLst>
          </p:cNvPr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Controls and Indicators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374879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 panel (aka block diagram):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Terminals</a:t>
            </a:r>
            <a:r>
              <a:rPr lang="en-US" sz="2400" dirty="0">
                <a:latin typeface="Proxima Nova Rg" panose="02000506030000020004" pitchFamily="2" charset="0"/>
              </a:rPr>
              <a:t> – objects placed on the front panel appear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Functions and structures</a:t>
            </a:r>
            <a:r>
              <a:rPr lang="en-US" sz="2400" dirty="0">
                <a:latin typeface="Proxima Nova Rg" panose="02000506030000020004" pitchFamily="2" charset="0"/>
              </a:rPr>
              <a:t> – perform operations on controls and supply data to indicators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Functions and structures are located on the </a:t>
            </a:r>
            <a:r>
              <a:rPr lang="en-US" sz="2400" dirty="0">
                <a:latin typeface="Proxima Nova Lt" panose="02000506030000020004" pitchFamily="50" charset="0"/>
              </a:rPr>
              <a:t>functions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Terminals and Functions Courtesy of National Instruments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AFC9FE-5CD2-4764-A55C-3F9C22D39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3" y="2232589"/>
            <a:ext cx="4979167" cy="28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Tools palette </a:t>
            </a:r>
            <a:r>
              <a:rPr lang="en-US" dirty="0">
                <a:latin typeface="Proxima Nova Rg" panose="02000506030000020004" pitchFamily="2" charset="0"/>
              </a:rPr>
              <a:t>– helps in navigating the environment of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Operating tool</a:t>
            </a:r>
            <a:r>
              <a:rPr lang="en-US" sz="2400" dirty="0">
                <a:latin typeface="Proxima Nova Rg" panose="02000506030000020004" pitchFamily="2" charset="0"/>
              </a:rPr>
              <a:t> – changes values of controls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Proxima Nova Rg" panose="02000506030000020004" pitchFamily="2" charset="0"/>
              </a:rPr>
              <a:t>Positioning tool </a:t>
            </a:r>
            <a:r>
              <a:rPr lang="en-US" sz="2400" dirty="0">
                <a:latin typeface="Proxima Nova Rg" panose="02000506030000020004" pitchFamily="2" charset="0"/>
              </a:rPr>
              <a:t>– positions, resizes, selects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Proxima Nova Rg" panose="02000506030000020004" pitchFamily="2" charset="0"/>
              </a:rPr>
              <a:t>Labeling tool </a:t>
            </a:r>
            <a:r>
              <a:rPr lang="en-US" sz="2400" dirty="0">
                <a:latin typeface="Proxima Nova Rg" panose="02000506030000020004" pitchFamily="2" charset="0"/>
              </a:rPr>
              <a:t>– creates and edits text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Proxima Nova Rg" panose="02000506030000020004" pitchFamily="2" charset="0"/>
              </a:rPr>
              <a:t>Wiring tool</a:t>
            </a:r>
            <a:r>
              <a:rPr lang="en-US" sz="2400" dirty="0">
                <a:latin typeface="Proxima Nova Rg" panose="02000506030000020004" pitchFamily="2" charset="0"/>
              </a:rPr>
              <a:t> – wires nodes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Proxima Nova Rg" panose="02000506030000020004" pitchFamily="2" charset="0"/>
              </a:rPr>
              <a:t>Scrolling tool</a:t>
            </a:r>
            <a:r>
              <a:rPr lang="en-US" sz="2400" dirty="0">
                <a:latin typeface="Proxima Nova Rg" panose="02000506030000020004" pitchFamily="2" charset="0"/>
              </a:rPr>
              <a:t> – used to scroll in the window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0" name="Picture 9" descr="C:\Users\Recitation\Documents\Amanda\Tools Palette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Tools Palette</a:t>
            </a:r>
          </a:p>
        </p:txBody>
      </p:sp>
    </p:spTree>
    <p:extLst>
      <p:ext uri="{BB962C8B-B14F-4D97-AF65-F5344CB8AC3E}">
        <p14:creationId xmlns:p14="http://schemas.microsoft.com/office/powerpoint/2010/main" val="63166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1631</Words>
  <Application>Microsoft Office PowerPoint</Application>
  <PresentationFormat>Widescreen</PresentationFormat>
  <Paragraphs>341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Proxima Nova Lt</vt:lpstr>
      <vt:lpstr>Gotham Medium</vt:lpstr>
      <vt:lpstr>Cambria Math</vt:lpstr>
      <vt:lpstr>Calibri Light</vt:lpstr>
      <vt:lpstr>Arial</vt:lpstr>
      <vt:lpstr>Calibri</vt:lpstr>
      <vt:lpstr>Proxima Nova Rg</vt:lpstr>
      <vt:lpstr>Office Theme</vt:lpstr>
      <vt:lpstr>Bitmap Image</vt:lpstr>
      <vt:lpstr>INTRODUCTION TO LABVIEW &amp; DIGITAL LOGIC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PROCEDURE</vt:lpstr>
      <vt:lpstr>PROCEDURE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65</cp:revision>
  <dcterms:created xsi:type="dcterms:W3CDTF">2019-06-25T23:10:16Z</dcterms:created>
  <dcterms:modified xsi:type="dcterms:W3CDTF">2020-07-19T19:17:36Z</dcterms:modified>
  <cp:contentStatus/>
</cp:coreProperties>
</file>