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298" r:id="rId3"/>
    <p:sldId id="258" r:id="rId4"/>
    <p:sldId id="335" r:id="rId5"/>
    <p:sldId id="318" r:id="rId6"/>
    <p:sldId id="319" r:id="rId7"/>
    <p:sldId id="320" r:id="rId8"/>
    <p:sldId id="321" r:id="rId9"/>
    <p:sldId id="322" r:id="rId10"/>
    <p:sldId id="323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17" r:id="rId22"/>
  </p:sldIdLst>
  <p:sldSz cx="12192000" cy="6858000"/>
  <p:notesSz cx="6858000" cy="9144000"/>
  <p:embeddedFontLst>
    <p:embeddedFont>
      <p:font typeface="Gotham Medium" panose="02000604030000020004" pitchFamily="50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Proxima Nova Rg" panose="02000506030000020004" pitchFamily="2" charset="0"/>
      <p:regular r:id="rId31"/>
      <p:bold r:id="rId32"/>
      <p:italic r:id="rId33"/>
      <p:boldItalic r:id="rId34"/>
    </p:embeddedFont>
    <p:embeddedFont>
      <p:font typeface="Proxima Nova Lt" panose="0200050603000002000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4679"/>
  </p:normalViewPr>
  <p:slideViewPr>
    <p:cSldViewPr snapToGrid="0">
      <p:cViewPr varScale="1">
        <p:scale>
          <a:sx n="88" d="100"/>
          <a:sy n="88" d="100"/>
        </p:scale>
        <p:origin x="3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forbes.com/sites/forbestechcouncil/2018/06/04/the-fourth-industrial-revolution-moves-from-automated-to-autonomou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agenda/2016/01/what-is-the-fourth-industrial-revolution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oplink.weforum.org/knowledge/explore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12 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76" y="528536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331869" y="5805275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2018 Internet of Things applications part 1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id="{091178A0-0084-5640-A692-B1CC3B892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t="8095" r="40075" b="56987"/>
          <a:stretch/>
        </p:blipFill>
        <p:spPr bwMode="auto">
          <a:xfrm>
            <a:off x="1331869" y="1535358"/>
            <a:ext cx="9528255" cy="426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0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75" y="569514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331866" y="5940349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2018 Internet of Things applications part 2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id="{FD41DDF6-F7E4-7B4D-B8F6-830194BFF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5" t="7972" r="3205" b="56917"/>
          <a:stretch/>
        </p:blipFill>
        <p:spPr bwMode="auto">
          <a:xfrm>
            <a:off x="2985785" y="1584855"/>
            <a:ext cx="6220416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80" y="569514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PLATFORMS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331871" y="5898047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7: 2018 Internet of Things platforms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id="{03B301E2-8C61-6243-B6C9-DA4FD7703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48032" r="48749" b="35784"/>
          <a:stretch/>
        </p:blipFill>
        <p:spPr bwMode="auto">
          <a:xfrm>
            <a:off x="1715065" y="1630821"/>
            <a:ext cx="8761865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id="{4D90FAE7-7004-C341-8308-DBC8A52E8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3" t="48031" r="3186" b="35806"/>
          <a:stretch/>
        </p:blipFill>
        <p:spPr bwMode="auto">
          <a:xfrm>
            <a:off x="1715064" y="3748116"/>
            <a:ext cx="8761865" cy="215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312533" y="569514"/>
            <a:ext cx="95282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BUILDING BLOCKS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312532" y="5512801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8: </a:t>
            </a:r>
            <a:r>
              <a:rPr lang="en-US" dirty="0">
                <a:latin typeface="Proxima Nova Rg" panose="02000506030000020004" pitchFamily="2" charset="77"/>
              </a:rPr>
              <a:t>2018 Internet of Things building blocks part 1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id="{4A04520A-07C5-C446-A608-34E7399B9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69449" r="55007" b="8285"/>
          <a:stretch/>
        </p:blipFill>
        <p:spPr bwMode="auto">
          <a:xfrm>
            <a:off x="1331872" y="1752671"/>
            <a:ext cx="9489578" cy="367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331871" y="588261"/>
            <a:ext cx="95282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BUILDING BLOCKS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170383" y="5109541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9: </a:t>
            </a:r>
            <a:r>
              <a:rPr lang="en-US" dirty="0">
                <a:latin typeface="Proxima Nova Rg" panose="02000506030000020004" pitchFamily="2" charset="77"/>
              </a:rPr>
              <a:t>2018 Internet of Things building blocks part 2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id="{352BEA10-19CD-414C-BDA5-524CFB248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3" t="69455" r="3166" b="8280"/>
          <a:stretch/>
        </p:blipFill>
        <p:spPr bwMode="auto">
          <a:xfrm>
            <a:off x="1058556" y="1875946"/>
            <a:ext cx="10074886" cy="316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9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3 - HOW?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C17A8F-7667-9D41-870C-22DE969EC403}"/>
              </a:ext>
            </a:extLst>
          </p:cNvPr>
          <p:cNvSpPr/>
          <p:nvPr/>
        </p:nvSpPr>
        <p:spPr>
          <a:xfrm>
            <a:off x="1165184" y="2768802"/>
            <a:ext cx="9861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charset="0"/>
              </a:rPr>
              <a:t>How do the solutions to these problems impact society?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INDUSTRIAL REVOLUTIONS</a:t>
            </a:r>
          </a:p>
        </p:txBody>
      </p:sp>
      <p:pic>
        <p:nvPicPr>
          <p:cNvPr id="10" name="Picture 2" descr="Image result for third industrial revolution">
            <a:extLst>
              <a:ext uri="{FF2B5EF4-FFF2-40B4-BE49-F238E27FC236}">
                <a16:creationId xmlns:a16="http://schemas.microsoft.com/office/drawing/2014/main" id="{9016A590-32B4-BF45-8D3A-90E240D98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23" y="2280065"/>
            <a:ext cx="9651952" cy="35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FF3DBC-0C89-2C48-AB6C-FD8A9B73BEB9}"/>
              </a:ext>
            </a:extLst>
          </p:cNvPr>
          <p:cNvSpPr/>
          <p:nvPr/>
        </p:nvSpPr>
        <p:spPr>
          <a:xfrm>
            <a:off x="1376460" y="1910733"/>
            <a:ext cx="704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Table 1: Table of industrial revolutions’ impacts courtesy of McMillan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7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THE FOURTH REVOLUTION</a:t>
            </a:r>
          </a:p>
        </p:txBody>
      </p:sp>
      <p:pic>
        <p:nvPicPr>
          <p:cNvPr id="14" name="Picture 2" descr="Image result for 4th industrial revolution">
            <a:extLst>
              <a:ext uri="{FF2B5EF4-FFF2-40B4-BE49-F238E27FC236}">
                <a16:creationId xmlns:a16="http://schemas.microsoft.com/office/drawing/2014/main" id="{BE32910D-B942-F449-9854-DCF10A8C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30" y="1636611"/>
            <a:ext cx="7820940" cy="379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6CC0DBC-6EFE-F64C-B549-5BF653709B82}"/>
              </a:ext>
            </a:extLst>
          </p:cNvPr>
          <p:cNvSpPr/>
          <p:nvPr/>
        </p:nvSpPr>
        <p:spPr>
          <a:xfrm>
            <a:off x="1170383" y="5482517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10: </a:t>
            </a:r>
            <a:r>
              <a:rPr lang="en-US" dirty="0">
                <a:latin typeface="Proxima Nova Rg" panose="02000506030000020004" pitchFamily="2" charset="77"/>
              </a:rPr>
              <a:t>All four industrial revolutions courtesy of Forbes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BB2208-8561-724A-9495-62074A5EE8D2}"/>
              </a:ext>
            </a:extLst>
          </p:cNvPr>
          <p:cNvSpPr/>
          <p:nvPr/>
        </p:nvSpPr>
        <p:spPr>
          <a:xfrm>
            <a:off x="217166" y="5546835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4"/>
            <a:extLst>
              <a:ext uri="{FF2B5EF4-FFF2-40B4-BE49-F238E27FC236}">
                <a16:creationId xmlns:a16="http://schemas.microsoft.com/office/drawing/2014/main" id="{8BF33F4C-D379-C543-822B-23FA62BDE28C}"/>
              </a:ext>
            </a:extLst>
          </p:cNvPr>
          <p:cNvSpPr txBox="1"/>
          <p:nvPr/>
        </p:nvSpPr>
        <p:spPr>
          <a:xfrm>
            <a:off x="217166" y="5577305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THE FOURTH REVOLUTION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CC0DBC-6EFE-F64C-B549-5BF653709B82}"/>
              </a:ext>
            </a:extLst>
          </p:cNvPr>
          <p:cNvSpPr/>
          <p:nvPr/>
        </p:nvSpPr>
        <p:spPr>
          <a:xfrm>
            <a:off x="1331871" y="5688238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11: </a:t>
            </a:r>
            <a:r>
              <a:rPr lang="en-US" dirty="0">
                <a:latin typeface="Proxima Nova Rg" panose="02000506030000020004" pitchFamily="2" charset="77"/>
              </a:rPr>
              <a:t>Fourth industrial revolution courtesy of </a:t>
            </a:r>
            <a:r>
              <a:rPr lang="en-US" dirty="0" err="1">
                <a:latin typeface="Proxima Nova Rg" panose="02000506030000020004" pitchFamily="2" charset="77"/>
              </a:rPr>
              <a:t>WeForum</a:t>
            </a:r>
            <a:endParaRPr lang="en-US" dirty="0">
              <a:latin typeface="Proxima Nova Rg" panose="02000506030000020004" pitchFamily="2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BB2208-8561-724A-9495-62074A5EE8D2}"/>
              </a:ext>
            </a:extLst>
          </p:cNvPr>
          <p:cNvSpPr/>
          <p:nvPr/>
        </p:nvSpPr>
        <p:spPr>
          <a:xfrm>
            <a:off x="217166" y="5546835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:a16="http://schemas.microsoft.com/office/drawing/2014/main" id="{8BF33F4C-D379-C543-822B-23FA62BDE28C}"/>
              </a:ext>
            </a:extLst>
          </p:cNvPr>
          <p:cNvSpPr txBox="1"/>
          <p:nvPr/>
        </p:nvSpPr>
        <p:spPr>
          <a:xfrm>
            <a:off x="217166" y="5577305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pic>
        <p:nvPicPr>
          <p:cNvPr id="18" name="Picture 17" descr=" ">
            <a:extLst>
              <a:ext uri="{FF2B5EF4-FFF2-40B4-BE49-F238E27FC236}">
                <a16:creationId xmlns:a16="http://schemas.microsoft.com/office/drawing/2014/main" id="{D9919AC0-02A9-6B45-8314-2BB402CA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23" y="1641717"/>
            <a:ext cx="6636552" cy="3984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WORLD ECONOMIC FORUM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CC0DBC-6EFE-F64C-B549-5BF653709B82}"/>
              </a:ext>
            </a:extLst>
          </p:cNvPr>
          <p:cNvSpPr/>
          <p:nvPr/>
        </p:nvSpPr>
        <p:spPr>
          <a:xfrm>
            <a:off x="2228336" y="5771760"/>
            <a:ext cx="735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12: </a:t>
            </a:r>
            <a:r>
              <a:rPr lang="en-US" dirty="0">
                <a:latin typeface="Proxima Nova Rg" panose="02000506030000020004" pitchFamily="2" charset="77"/>
              </a:rPr>
              <a:t>Contributing factors to transformation courtesy of WEF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BB2208-8561-724A-9495-62074A5EE8D2}"/>
              </a:ext>
            </a:extLst>
          </p:cNvPr>
          <p:cNvSpPr/>
          <p:nvPr/>
        </p:nvSpPr>
        <p:spPr>
          <a:xfrm>
            <a:off x="9583265" y="5337610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:a16="http://schemas.microsoft.com/office/drawing/2014/main" id="{8BF33F4C-D379-C543-822B-23FA62BDE28C}"/>
              </a:ext>
            </a:extLst>
          </p:cNvPr>
          <p:cNvSpPr txBox="1"/>
          <p:nvPr/>
        </p:nvSpPr>
        <p:spPr>
          <a:xfrm>
            <a:off x="9583266" y="5364946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09A71D-B0B4-CF47-89FE-485E0F1D1485}"/>
              </a:ext>
            </a:extLst>
          </p:cNvPr>
          <p:cNvGrpSpPr/>
          <p:nvPr/>
        </p:nvGrpSpPr>
        <p:grpSpPr>
          <a:xfrm>
            <a:off x="2523745" y="1633882"/>
            <a:ext cx="6764111" cy="3953483"/>
            <a:chOff x="1219200" y="770393"/>
            <a:chExt cx="6764111" cy="395348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CA0C840-D350-5D41-8620-9AC34F6D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770393"/>
              <a:ext cx="6764111" cy="3953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42F2AF-EAF0-3C41-BF6F-769B5D693896}"/>
                </a:ext>
              </a:extLst>
            </p:cNvPr>
            <p:cNvGrpSpPr/>
            <p:nvPr/>
          </p:nvGrpSpPr>
          <p:grpSpPr>
            <a:xfrm>
              <a:off x="4594858" y="3721227"/>
              <a:ext cx="3388453" cy="1002649"/>
              <a:chOff x="4594858" y="3721227"/>
              <a:chExt cx="3388453" cy="100264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23F37C9-437B-0646-A5C2-BDBCF020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859" y="3721227"/>
                <a:ext cx="3388452" cy="31374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2269EBD-4622-C64A-8972-D1ADDE00D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69"/>
              <a:stretch/>
            </p:blipFill>
            <p:spPr>
              <a:xfrm>
                <a:off x="4594859" y="3950432"/>
                <a:ext cx="3388451" cy="49066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0F3EFD7-C925-BB49-8DAC-E93C0AC2E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858" y="4404034"/>
                <a:ext cx="3388452" cy="31984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6085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Emerging Global Topics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671888"/>
            <a:ext cx="0" cy="48577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EMERGING GLOBAL TOPICS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5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1 - </a:t>
            </a:r>
            <a:r>
              <a:rPr lang="en-US" sz="5400" dirty="0" smtClean="0">
                <a:latin typeface="Gotham Medium" panose="02000604030000020004" pitchFamily="50" charset="0"/>
              </a:rPr>
              <a:t>WHAT?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C17A8F-7667-9D41-870C-22DE969EC403}"/>
              </a:ext>
            </a:extLst>
          </p:cNvPr>
          <p:cNvSpPr/>
          <p:nvPr/>
        </p:nvSpPr>
        <p:spPr>
          <a:xfrm>
            <a:off x="1165184" y="2736270"/>
            <a:ext cx="9861629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pitchFamily="2" charset="77"/>
              </a:rPr>
              <a:t>What are the great problems that engineers will solve in the coming decades and centuries?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14 grand challenges for engineering">
            <a:extLst>
              <a:ext uri="{FF2B5EF4-FFF2-40B4-BE49-F238E27FC236}">
                <a16:creationId xmlns:a16="http://schemas.microsoft.com/office/drawing/2014/main" id="{35B319A6-E12D-3A48-B3E5-F414AE4AE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b="2177"/>
          <a:stretch/>
        </p:blipFill>
        <p:spPr bwMode="auto">
          <a:xfrm>
            <a:off x="2968073" y="1596767"/>
            <a:ext cx="6255853" cy="42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767667" y="564450"/>
            <a:ext cx="1065666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NAE GRAND CHALLENGES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0BA8B-1FFB-1D40-BE1E-6375F1509FBC}"/>
              </a:ext>
            </a:extLst>
          </p:cNvPr>
          <p:cNvSpPr/>
          <p:nvPr/>
        </p:nvSpPr>
        <p:spPr>
          <a:xfrm>
            <a:off x="2743959" y="5841499"/>
            <a:ext cx="6704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1: NAE grand challenges for engineering courtesy of NAE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408881" y="652865"/>
            <a:ext cx="737422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NSF TEN BIG IDEAS</a:t>
            </a:r>
          </a:p>
        </p:txBody>
      </p:sp>
      <p:pic>
        <p:nvPicPr>
          <p:cNvPr id="11" name="Picture 2" descr="Described below">
            <a:extLst>
              <a:ext uri="{FF2B5EF4-FFF2-40B4-BE49-F238E27FC236}">
                <a16:creationId xmlns:a16="http://schemas.microsoft.com/office/drawing/2014/main" id="{669C62C3-A778-154B-9156-8D16E91CE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28" y="1436965"/>
            <a:ext cx="6826937" cy="45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9E28605-45F8-4644-9016-98088EFB039F}"/>
              </a:ext>
            </a:extLst>
          </p:cNvPr>
          <p:cNvSpPr/>
          <p:nvPr/>
        </p:nvSpPr>
        <p:spPr>
          <a:xfrm>
            <a:off x="4003117" y="5940349"/>
            <a:ext cx="4185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2: Ten Big Ideas courtesy of NSF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4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-17417"/>
            <a:ext cx="12192000" cy="586931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32772" y="1270658"/>
            <a:ext cx="111264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UN SUSTAINABLE DEVELOPMENT CHALLENGES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E28605-45F8-4644-9016-98088EFB039F}"/>
              </a:ext>
            </a:extLst>
          </p:cNvPr>
          <p:cNvSpPr/>
          <p:nvPr/>
        </p:nvSpPr>
        <p:spPr>
          <a:xfrm>
            <a:off x="3127875" y="5935912"/>
            <a:ext cx="5936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3: UN Challenges for development courtesy of UN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C8F1EB-374B-6044-81DD-460E12A60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40979" r="14599" b="837"/>
          <a:stretch/>
        </p:blipFill>
        <p:spPr>
          <a:xfrm>
            <a:off x="1840573" y="2233998"/>
            <a:ext cx="8510847" cy="3701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5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2 - </a:t>
            </a:r>
            <a:r>
              <a:rPr lang="en-US" sz="5400" dirty="0" smtClean="0">
                <a:latin typeface="Gotham Medium" panose="02000604030000020004" pitchFamily="50" charset="0"/>
              </a:rPr>
              <a:t>WHO?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C17A8F-7667-9D41-870C-22DE969EC403}"/>
              </a:ext>
            </a:extLst>
          </p:cNvPr>
          <p:cNvSpPr/>
          <p:nvPr/>
        </p:nvSpPr>
        <p:spPr>
          <a:xfrm>
            <a:off x="1165184" y="3131252"/>
            <a:ext cx="9861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pitchFamily="2" charset="77"/>
              </a:rPr>
              <a:t>Who are the people who are going to solve these problems?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2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id="{A85189ED-98C5-F447-815C-E600EE391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07" y="1531931"/>
            <a:ext cx="7829006" cy="43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2669683" y="5878263"/>
            <a:ext cx="681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Full 2018 Internet of things chart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968352" y="569515"/>
            <a:ext cx="1025529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INTERNET OF </a:t>
            </a:r>
            <a:r>
              <a:rPr lang="en-US" sz="5400" dirty="0" smtClean="0">
                <a:latin typeface="Gotham Medium" panose="02000604030000020004" pitchFamily="50" charset="0"/>
              </a:rPr>
              <a:t>THINGS (</a:t>
            </a: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)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</TotalTime>
  <Words>276</Words>
  <Application>Microsoft Office PowerPoint</Application>
  <PresentationFormat>Widescreen</PresentationFormat>
  <Paragraphs>58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Gotham Medium</vt:lpstr>
      <vt:lpstr>Calibri</vt:lpstr>
      <vt:lpstr>Arial</vt:lpstr>
      <vt:lpstr>Calibri Light</vt:lpstr>
      <vt:lpstr>Proxima Nova Rg</vt:lpstr>
      <vt:lpstr>Proxima Nova Lt</vt:lpstr>
      <vt:lpstr>Office Theme</vt:lpstr>
      <vt:lpstr>Custom Design</vt:lpstr>
      <vt:lpstr>RECITATION 12 </vt:lpstr>
      <vt:lpstr>AGENDA</vt:lpstr>
      <vt:lpstr>EMERGING GLOBAL 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12</dc:title>
  <dc:creator>Diya</dc:creator>
  <cp:lastModifiedBy>Diya Mulay</cp:lastModifiedBy>
  <cp:revision>9</cp:revision>
  <dcterms:created xsi:type="dcterms:W3CDTF">2020-08-25T06:24:05Z</dcterms:created>
  <dcterms:modified xsi:type="dcterms:W3CDTF">2020-08-26T06:31:37Z</dcterms:modified>
  <cp:contentStatus/>
</cp:coreProperties>
</file>