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1" r:id="rId4"/>
    <p:sldId id="266" r:id="rId5"/>
    <p:sldId id="272" r:id="rId6"/>
    <p:sldId id="273" r:id="rId7"/>
    <p:sldId id="274" r:id="rId8"/>
    <p:sldId id="275" r:id="rId9"/>
    <p:sldId id="285" r:id="rId10"/>
    <p:sldId id="286" r:id="rId11"/>
    <p:sldId id="287" r:id="rId12"/>
    <p:sldId id="288" r:id="rId13"/>
    <p:sldId id="269" r:id="rId14"/>
    <p:sldId id="279" r:id="rId15"/>
    <p:sldId id="280" r:id="rId16"/>
    <p:sldId id="278" r:id="rId17"/>
    <p:sldId id="281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29E128-C7F8-A164-26F6-05D133D00F6C}" v="33" dt="2023-09-04T20:30:47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28" autoAdjust="0"/>
    <p:restoredTop sz="94679"/>
  </p:normalViewPr>
  <p:slideViewPr>
    <p:cSldViewPr snapToGrid="0">
      <p:cViewPr varScale="1">
        <p:scale>
          <a:sx n="54" d="100"/>
          <a:sy n="54" d="100"/>
        </p:scale>
        <p:origin x="232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oxima Nova Rg" panose="02000506030000020004" pitchFamily="2" charset="0"/>
              </a:rPr>
              <a:t>Rotating blades turn a low-speed shaft to a gearbox, which outputs power to an electrical generator through a high-speed shaft.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7558-3FF9-4121-98D7-1F58541F36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SUSTAINABLE ENERGY VEHICLE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1DF5CB-7BA6-4858-AE1E-5F31154C1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A354ACC-072F-4A9A-8EA2-9C5CE2C9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4" y="3931045"/>
            <a:ext cx="3636256" cy="195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</p:spPr>
            <p:txBody>
              <a:bodyPr anchor="t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>
                    <a:latin typeface="Proxima Nova Lt" panose="02000506030000020004" pitchFamily="50" charset="0"/>
                  </a:rPr>
                  <a:t>Series connections</a:t>
                </a:r>
                <a:endParaRPr lang="en-US" dirty="0">
                  <a:latin typeface="Proxima Nova Lt" panose="02000506030000020004" pitchFamily="50" charset="0"/>
                </a:endParaRP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is equal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  <a:blipFill>
                <a:blip r:embed="rId3"/>
                <a:stretch>
                  <a:fillRect l="-1454" t="-1400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1C0F4-CD69-4D4F-A092-6E99B1E1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9" y="3887379"/>
            <a:ext cx="3688415" cy="212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Parallel connections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varies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  <a:blipFill>
                <a:blip r:embed="rId6"/>
                <a:stretch>
                  <a:fillRect l="-1381" t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73184FB-17CD-4ACE-B8DC-0ECC4B978320}"/>
              </a:ext>
            </a:extLst>
          </p:cNvPr>
          <p:cNvSpPr/>
          <p:nvPr/>
        </p:nvSpPr>
        <p:spPr>
          <a:xfrm>
            <a:off x="594719" y="5689750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7: Series Connection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840B0-1965-403E-AA1D-7C46C744C078}"/>
              </a:ext>
            </a:extLst>
          </p:cNvPr>
          <p:cNvSpPr/>
          <p:nvPr/>
        </p:nvSpPr>
        <p:spPr>
          <a:xfrm>
            <a:off x="6595155" y="5689750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8: Parallel Connection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9A33A5-89D1-4A3D-B7A7-933DDF9EF0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6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656591-2E97-4243-A4AD-BBCF72F8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3076940"/>
            <a:ext cx="4035917" cy="259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11063786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multimeter </a:t>
            </a:r>
            <a:r>
              <a:rPr lang="en-US" dirty="0">
                <a:latin typeface="Proxima Nova Rg" panose="02000506030000020004" pitchFamily="2" charset="0"/>
              </a:rPr>
              <a:t>– reads current and voltage across circuits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current in series, called ammeter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voltage in parallel, called voltmeter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6374ABD4-8A25-4007-B800-FB40C71FC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1" y="3817775"/>
            <a:ext cx="4585500" cy="1911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3740460" y="5541877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9: Circuits for Using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137546"/>
            <a:ext cx="7171507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Multimeter Guidelines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Ensure that the red lead is connected to the correct port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Measuring current – Multimeter in series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Measuring voltage – Multimeter in parallel</a:t>
            </a:r>
          </a:p>
          <a:p>
            <a:pPr marL="1257300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7156322" y="5181930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10: Ports on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9EB0C5F-50E0-7C79-7CAF-AB76F9584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r="11098"/>
          <a:stretch/>
        </p:blipFill>
        <p:spPr bwMode="auto">
          <a:xfrm>
            <a:off x="7406378" y="2035042"/>
            <a:ext cx="4485849" cy="30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15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2" y="1994156"/>
            <a:ext cx="10709139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Horizon wind-turbine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Sunforce 50013 1 W solar battery charger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Adjustable table fan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Heat lamp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3V power supply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Digital multimeter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Music voltmeter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9V DC motor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1 F 2.7 V capacitors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 alligator clip sets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Standard LEGO kit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LEGO to alligator clip connector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Scissors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06" y="4455587"/>
            <a:ext cx="1519822" cy="16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7" y="4670838"/>
            <a:ext cx="2085780" cy="13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66" y="4774755"/>
            <a:ext cx="2057540" cy="126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8E4260-4721-4A68-AFBC-E6067D27B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60C647-2E8F-DB49-8F14-32E1A6511C25}"/>
              </a:ext>
            </a:extLst>
          </p:cNvPr>
          <p:cNvSpPr txBox="1"/>
          <p:nvPr/>
        </p:nvSpPr>
        <p:spPr>
          <a:xfrm>
            <a:off x="8046720" y="5773794"/>
            <a:ext cx="17312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1 Farad 2.7V Capacitor</a:t>
            </a:r>
          </a:p>
        </p:txBody>
      </p:sp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43990" y="1900590"/>
            <a:ext cx="1050402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power storage device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Charge a capacitor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Test capacitors in series and parallel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assigned power source using music voltmeter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Solar panel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Wind turbine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sustainable energy vehicle using the power source of choice and enter in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1D5A1-B1D5-4B1C-B144-F7D72990A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757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</p:spPr>
            <p:txBody>
              <a:bodyPr anchor="ctr">
                <a:normAutofit fontScale="92500" lnSpcReduction="10000"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is judged by the competition ratio (CR):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sustainable energy vehicle must carry the power </a:t>
                </a:r>
                <a:r>
                  <a:rPr lang="en-US" altLang="en-US">
                    <a:latin typeface="Proxima Nova Rg" panose="02000506030000020004" pitchFamily="2" charset="0"/>
                  </a:rPr>
                  <a:t>storage device</a:t>
                </a:r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Capacitors can only be charged for one minute using the provided power sources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A minimum of 2 capacitors must be used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Cannot touch vehicle once trial has started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trial will end after five minutes or when the car stops moving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  <a:blipFill>
                <a:blip r:embed="rId2"/>
                <a:stretch>
                  <a:fillRect l="-550" b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  <a:p>
            <a:pPr algn="r"/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9F110E-215C-4B9C-8224-AF5A5CE1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  <a:p>
            <a:pPr algn="r"/>
            <a:endParaRPr lang="en-US" sz="16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06870"/>
              </p:ext>
            </p:extLst>
          </p:nvPr>
        </p:nvGraphicFramePr>
        <p:xfrm>
          <a:off x="2151017" y="2398889"/>
          <a:ext cx="788996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 2.7 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Alligator Clip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to Alligator Clip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foot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7" y="2046687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Cost List for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6D646-4329-456C-8CB9-81370988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and explanation of vehicle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power source data and competition results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how measurements from power sources impacted the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vehicle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1FBF-CEF2-4828-A7AE-F6212DC8E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Measure current in series and voltage in parallel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vehicle design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Rg" panose="02000506030000020004" pitchFamily="2" charset="0"/>
              </a:rPr>
              <a:t>Handle the batteries with caution! Be careful not to touch the two leads together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F5777-3E09-4ECD-970A-CC927A14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IDBE Implementation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14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6762FE1A-52F3-4E31-B5D2-57362A00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17" y="2369223"/>
            <a:ext cx="4302707" cy="2861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524517" y="5230341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Renewable Energy Sources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Physics World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4C9B7-9288-4AAF-9272-117115D4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Evaluate energy storage devices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Analyze different sources of renewable energy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Design a sustainable energy vehicle to enter in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B6E463-F84E-4160-931E-9B611F9BC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217" name="Google Shape;217;p23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High cost of sustainability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Renewable energy sources can require new infrastructure- higher cost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Companies are reluctant to invest in renewable energy because it is slower to produce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High price of remaining environmentally unethical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Minority groups are disproportionately affected by climate change due to increased resource cost and the changing environments in their communities</a:t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222" name="Google Shape;222;p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3"/>
          <p:cNvSpPr/>
          <p:nvPr/>
        </p:nvSpPr>
        <p:spPr>
          <a:xfrm>
            <a:off x="8379139" y="4447731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Rising Sea Levels in the Maldives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24" name="Google Shape;22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0725" y="2511415"/>
            <a:ext cx="3601500" cy="183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74254"/>
            <a:ext cx="11063786" cy="3917892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Renewable energy</a:t>
            </a:r>
            <a:r>
              <a:rPr lang="en-US" dirty="0">
                <a:latin typeface="Proxima Nova Rg" panose="02000506030000020004" pitchFamily="2" charset="0"/>
              </a:rPr>
              <a:t> – energy harnessed from naturally replenished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03580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3: Renewable vs. Non-Renewable Energy Sources Courtesy of Solar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B9F6C1-192B-4F33-BDA9-D201D3C7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2461905"/>
            <a:ext cx="5455920" cy="3041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918A13-8F38-44A8-B4D6-47CB3DEE8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69228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Solar panels </a:t>
            </a:r>
            <a:r>
              <a:rPr lang="en-US" dirty="0">
                <a:latin typeface="Proxima Nova Rg" panose="02000506030000020004" pitchFamily="2" charset="0"/>
              </a:rPr>
              <a:t>– convert sunlight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Incident sunlight excites electrons to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next energy level, emitting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Usually made of silicon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60951" y="5346643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4: How Solar Panels Work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/>
              </a:rPr>
              <a:t>Courtesy of Good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92AE1-E2C4-4926-89AA-A73D01C1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909865"/>
            <a:ext cx="4766729" cy="341863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71CE3F-5360-42D8-90ED-64F2F64C7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613057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Wind turbine – </a:t>
            </a:r>
            <a:r>
              <a:rPr lang="en-US" dirty="0">
                <a:latin typeface="Proxima Nova Rg" panose="02000506030000020004" pitchFamily="2" charset="0"/>
              </a:rPr>
              <a:t>converts wind energy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Wind causes pressure difference on turbine blades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Utilizes gear ratios to power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401735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5: How Wind Turbines Work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Tech-Addict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591A93-5CB0-4AF3-AB04-2EF2F9DF6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080069" y="2241716"/>
            <a:ext cx="3910821" cy="317108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A168D-BC24-4758-B8CE-F50FEA4B4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673856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Capacitor </a:t>
            </a:r>
            <a:r>
              <a:rPr lang="en-US" dirty="0">
                <a:latin typeface="Proxima Nova Rg" panose="02000506030000020004" pitchFamily="2" charset="0"/>
              </a:rPr>
              <a:t>– stores charge temporarily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Charged logarithmically (initially charges very fast but rate of charging slows down)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72663" y="5338409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6: Polarized Leads of 1 Farad Capacitor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E3BD3-F570-4C59-8303-1EAA50B9E827}"/>
              </a:ext>
            </a:extLst>
          </p:cNvPr>
          <p:cNvGrpSpPr/>
          <p:nvPr/>
        </p:nvGrpSpPr>
        <p:grpSpPr>
          <a:xfrm>
            <a:off x="962793" y="2582753"/>
            <a:ext cx="4374955" cy="2744091"/>
            <a:chOff x="988919" y="2412936"/>
            <a:chExt cx="4374955" cy="2744091"/>
          </a:xfrm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9F565181-02DE-4F20-A718-D7B59FD15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94735"/>
                </p:ext>
              </p:extLst>
            </p:nvPr>
          </p:nvGraphicFramePr>
          <p:xfrm>
            <a:off x="988919" y="2412936"/>
            <a:ext cx="4374955" cy="274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6095238" imgH="4571429" progId="Paint.Picture">
                    <p:embed/>
                  </p:oleObj>
                </mc:Choice>
                <mc:Fallback>
                  <p:oleObj name="Bitmap Image" r:id="rId3" imgW="6095238" imgH="4571429" progId="Paint.Picture">
                    <p:embed/>
                    <p:pic>
                      <p:nvPicPr>
                        <p:cNvPr id="14" name="Object 8">
                          <a:extLst>
                            <a:ext uri="{FF2B5EF4-FFF2-40B4-BE49-F238E27FC236}">
                              <a16:creationId xmlns:a16="http://schemas.microsoft.com/office/drawing/2014/main" id="{9F565181-02DE-4F20-A718-D7B59FD1537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919" y="2412936"/>
                          <a:ext cx="4374955" cy="2744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4E13E3E-9E42-4741-9D05-1343B9C3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494" y="3350619"/>
              <a:ext cx="1233064" cy="10480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7019B60-7563-45DD-B0EC-9A6051BC3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1053" y="3415935"/>
              <a:ext cx="970317" cy="9827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2452ED36-5904-491C-9589-BFA85306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28" y="4398651"/>
              <a:ext cx="129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Positive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1ED9F4E7-3213-4C4F-892F-FDE9D909F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118" y="4373731"/>
              <a:ext cx="1771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Negative</a:t>
              </a:r>
            </a:p>
          </p:txBody>
        </p: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55C359-A118-4162-9142-3ADA368FE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2035042"/>
            <a:ext cx="1070283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Symbols for common electrical components:</a:t>
            </a:r>
            <a:br>
              <a:rPr lang="en-US" dirty="0">
                <a:latin typeface="Proxima Nova Lt" panose="02000506030000020004" pitchFamily="50" charset="0"/>
              </a:rPr>
            </a:b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Battery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Capacitor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5088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4A41C0C-7897-4B20-BA6C-2D604ECD8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7"/>
          <a:stretch/>
        </p:blipFill>
        <p:spPr>
          <a:xfrm>
            <a:off x="2669683" y="3409695"/>
            <a:ext cx="752580" cy="7802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5E0BE4D-3967-44AB-B3D6-8474D7F06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22801"/>
          <a:stretch/>
        </p:blipFill>
        <p:spPr>
          <a:xfrm>
            <a:off x="3201202" y="4270141"/>
            <a:ext cx="1224467" cy="61536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6907C19-32D4-4723-9C2A-7F7DE3839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1" y="4903309"/>
            <a:ext cx="930663" cy="93066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99FE5F5-75CA-49BF-9E69-1D63D000D937}"/>
              </a:ext>
            </a:extLst>
          </p:cNvPr>
          <p:cNvSpPr txBox="1">
            <a:spLocks/>
          </p:cNvSpPr>
          <p:nvPr/>
        </p:nvSpPr>
        <p:spPr>
          <a:xfrm>
            <a:off x="6096000" y="2270176"/>
            <a:ext cx="535141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Voltmeter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Ammeter</a:t>
            </a:r>
          </a:p>
        </p:txBody>
      </p:sp>
      <p:pic>
        <p:nvPicPr>
          <p:cNvPr id="24" name="Picture 23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DBBD1256-73DA-4400-8C1F-97582A175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8" y="4257985"/>
            <a:ext cx="1149844" cy="1149844"/>
          </a:xfrm>
          <a:prstGeom prst="rect">
            <a:avLst/>
          </a:prstGeom>
        </p:spPr>
      </p:pic>
      <p:pic>
        <p:nvPicPr>
          <p:cNvPr id="26" name="Picture 2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CD3AB53F-6C6A-47F3-B693-184F54510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3562"/>
          <a:stretch/>
        </p:blipFill>
        <p:spPr>
          <a:xfrm>
            <a:off x="8461178" y="3592646"/>
            <a:ext cx="1149844" cy="80910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8C9EC-39F7-4BA7-96A3-773A4A456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0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753</Words>
  <Application>Microsoft Office PowerPoint</Application>
  <PresentationFormat>Widescreen</PresentationFormat>
  <Paragraphs>169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SUSTAINABLE ENERGY VEHICLE COMPETITION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General Engineering</cp:lastModifiedBy>
  <cp:revision>84</cp:revision>
  <dcterms:created xsi:type="dcterms:W3CDTF">2019-06-25T23:10:16Z</dcterms:created>
  <dcterms:modified xsi:type="dcterms:W3CDTF">2023-09-04T20:30:58Z</dcterms:modified>
</cp:coreProperties>
</file>