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62" r:id="rId9"/>
    <p:sldId id="264" r:id="rId10"/>
    <p:sldId id="291" r:id="rId11"/>
    <p:sldId id="265" r:id="rId12"/>
    <p:sldId id="266" r:id="rId13"/>
    <p:sldId id="292" r:id="rId14"/>
    <p:sldId id="294" r:id="rId15"/>
    <p:sldId id="296" r:id="rId16"/>
    <p:sldId id="295" r:id="rId17"/>
    <p:sldId id="297" r:id="rId18"/>
    <p:sldId id="273" r:id="rId19"/>
    <p:sldId id="275" r:id="rId20"/>
    <p:sldId id="276" r:id="rId21"/>
    <p:sldId id="274" r:id="rId22"/>
    <p:sldId id="298" r:id="rId23"/>
    <p:sldId id="282" r:id="rId24"/>
    <p:sldId id="284" r:id="rId25"/>
    <p:sldId id="283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5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47650"/>
            <a:ext cx="12192000" cy="2743200"/>
          </a:xfrm>
        </p:spPr>
        <p:txBody>
          <a:bodyPr/>
          <a:lstStyle/>
          <a:p>
            <a:r>
              <a:rPr lang="en-US" sz="4400" b="1" dirty="0"/>
              <a:t>Prototyping with Micro-controllers, </a:t>
            </a:r>
            <a:br>
              <a:rPr lang="en-US" sz="4400" b="1" dirty="0"/>
            </a:br>
            <a:r>
              <a:rPr lang="en-US" sz="4400" b="1" dirty="0"/>
              <a:t>Sensors, and Materials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00154F4-B157-4356-B919-449998D943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098" name="Picture 2" descr="Image result for prototyping with arduino">
            <a:extLst>
              <a:ext uri="{FF2B5EF4-FFF2-40B4-BE49-F238E27FC236}">
                <a16:creationId xmlns:a16="http://schemas.microsoft.com/office/drawing/2014/main" id="{13DE14F3-313D-4760-9C7A-90A2F663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2066926"/>
            <a:ext cx="61436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Microcontroller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2795451" y="914399"/>
            <a:ext cx="9396549" cy="5339751"/>
          </a:xfrm>
        </p:spPr>
        <p:txBody>
          <a:bodyPr anchor="ctr"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sz="3000" b="1" dirty="0"/>
              <a:t>3.3V:</a:t>
            </a:r>
            <a:r>
              <a:rPr lang="en-US" sz="3000" dirty="0"/>
              <a:t> Typically used to power low-voltage sensors</a:t>
            </a:r>
            <a:br>
              <a:rPr lang="en-US" sz="3000" dirty="0"/>
            </a:br>
            <a:r>
              <a:rPr lang="en-US" sz="3000" b="1" dirty="0"/>
              <a:t>5V:</a:t>
            </a:r>
            <a:r>
              <a:rPr lang="en-US" sz="3000" dirty="0"/>
              <a:t> Most common power pin used to power circuits</a:t>
            </a:r>
            <a:br>
              <a:rPr lang="en-US" sz="3000" dirty="0"/>
            </a:br>
            <a:r>
              <a:rPr lang="en-US" sz="3000" b="1" dirty="0"/>
              <a:t>GND:</a:t>
            </a:r>
            <a:r>
              <a:rPr lang="en-US" sz="3000" dirty="0"/>
              <a:t> Ground pin (0 V)</a:t>
            </a:r>
            <a:br>
              <a:rPr lang="en-US" sz="3000" dirty="0"/>
            </a:br>
            <a:r>
              <a:rPr lang="en-US" sz="3000" b="1" dirty="0"/>
              <a:t>VIN:</a:t>
            </a:r>
            <a:r>
              <a:rPr lang="en-US" sz="3000" dirty="0"/>
              <a:t> Voltage-in can be used to power the board using a battery</a:t>
            </a:r>
            <a:endParaRPr kumimoji="1" lang="zh-CN" altLang="en-US" sz="3000" dirty="0"/>
          </a:p>
        </p:txBody>
      </p:sp>
      <p:pic>
        <p:nvPicPr>
          <p:cNvPr id="11266" name="Picture 2" descr="Redboard pins.jpg">
            <a:extLst>
              <a:ext uri="{FF2B5EF4-FFF2-40B4-BE49-F238E27FC236}">
                <a16:creationId xmlns:a16="http://schemas.microsoft.com/office/drawing/2014/main" id="{52B4494F-3EA8-4FCD-94AE-0FDE7898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3" y="1304958"/>
            <a:ext cx="2952750" cy="455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1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Programming the Arduino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Arduino IDE</a:t>
            </a:r>
          </a:p>
        </p:txBody>
      </p:sp>
      <p:pic>
        <p:nvPicPr>
          <p:cNvPr id="12290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9CD9BCAC-3434-428C-AEEC-B42C8E14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566688"/>
            <a:ext cx="4257675" cy="472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manual.eg.poly.edu/images/f/f5/Sketchareas.jpg">
            <a:extLst>
              <a:ext uri="{FF2B5EF4-FFF2-40B4-BE49-F238E27FC236}">
                <a16:creationId xmlns:a16="http://schemas.microsoft.com/office/drawing/2014/main" id="{AA085E33-13FD-4AC7-95E9-10508687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11" y="1544523"/>
            <a:ext cx="3605212" cy="47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013EE10-FAF5-4EBD-991A-88C1A12D2A51}"/>
              </a:ext>
            </a:extLst>
          </p:cNvPr>
          <p:cNvSpPr txBox="1">
            <a:spLocks/>
          </p:cNvSpPr>
          <p:nvPr/>
        </p:nvSpPr>
        <p:spPr>
          <a:xfrm>
            <a:off x="5876925" y="875842"/>
            <a:ext cx="12192000" cy="5339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Coding Outline</a:t>
            </a:r>
          </a:p>
        </p:txBody>
      </p:sp>
    </p:spTree>
    <p:extLst>
      <p:ext uri="{BB962C8B-B14F-4D97-AF65-F5344CB8AC3E}">
        <p14:creationId xmlns:p14="http://schemas.microsoft.com/office/powerpoint/2010/main" val="3249640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Arduino Programming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257175" y="952344"/>
            <a:ext cx="12192000" cy="5248311"/>
          </a:xfrm>
        </p:spPr>
        <p:txBody>
          <a:bodyPr/>
          <a:lstStyle/>
          <a:p>
            <a:r>
              <a:rPr lang="en-US" dirty="0"/>
              <a:t>Data Types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1B7EC7D-8C46-4855-9FCC-915A1AF74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4" t="36349" r="34790" b="25377"/>
          <a:stretch/>
        </p:blipFill>
        <p:spPr>
          <a:xfrm>
            <a:off x="836820" y="1686080"/>
            <a:ext cx="10518359" cy="42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4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Arduino Programming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257175" y="860904"/>
            <a:ext cx="12192000" cy="5339751"/>
          </a:xfrm>
        </p:spPr>
        <p:txBody>
          <a:bodyPr/>
          <a:lstStyle/>
          <a:p>
            <a:r>
              <a:rPr lang="en-US" dirty="0"/>
              <a:t>Common Operators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65EE7-7B3F-4F28-92F8-EA1FDB549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3" t="25833" r="27734" b="9585"/>
          <a:stretch/>
        </p:blipFill>
        <p:spPr>
          <a:xfrm>
            <a:off x="1985962" y="1568091"/>
            <a:ext cx="8220075" cy="44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6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Arduino Programming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257175" y="860904"/>
            <a:ext cx="12192000" cy="5339751"/>
          </a:xfrm>
        </p:spPr>
        <p:txBody>
          <a:bodyPr/>
          <a:lstStyle/>
          <a:p>
            <a:r>
              <a:rPr lang="en-US" dirty="0"/>
              <a:t>Conditional Statements</a:t>
            </a:r>
          </a:p>
        </p:txBody>
      </p:sp>
      <p:pic>
        <p:nvPicPr>
          <p:cNvPr id="14338" name="Picture 2" descr="File:Conditionals.jpg">
            <a:extLst>
              <a:ext uri="{FF2B5EF4-FFF2-40B4-BE49-F238E27FC236}">
                <a16:creationId xmlns:a16="http://schemas.microsoft.com/office/drawing/2014/main" id="{101288A3-F7DF-44A5-B5A1-6EE194C55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95" y="1649591"/>
            <a:ext cx="11873041" cy="403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5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Heat and Heat Transfer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7497" y="862149"/>
            <a:ext cx="7786159" cy="53385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/>
              <a:t>Heat</a:t>
            </a:r>
            <a:r>
              <a:rPr lang="en-US" altLang="en-US" sz="3000" dirty="0"/>
              <a:t>: thermal energy (total kinetic energy of all atoms and/or molecules)</a:t>
            </a:r>
            <a:endParaRPr lang="en-US" altLang="en-US" sz="3000" i="1" dirty="0"/>
          </a:p>
          <a:p>
            <a:pPr>
              <a:lnSpc>
                <a:spcPct val="150000"/>
              </a:lnSpc>
            </a:pPr>
            <a:r>
              <a:rPr lang="en-US" altLang="en-US" sz="3000" b="1" dirty="0"/>
              <a:t>Heat transfer</a:t>
            </a:r>
            <a:r>
              <a:rPr lang="en-US" altLang="en-US" sz="3000" dirty="0"/>
              <a:t>: passage of thermal energy from hot to cold body</a:t>
            </a:r>
            <a:endParaRPr lang="en-US" altLang="en-US" sz="3000" b="1" dirty="0"/>
          </a:p>
          <a:p>
            <a:pPr>
              <a:lnSpc>
                <a:spcPct val="150000"/>
              </a:lnSpc>
            </a:pPr>
            <a:r>
              <a:rPr lang="en-US" altLang="en-US" sz="3000" b="1" dirty="0"/>
              <a:t>Temperature</a:t>
            </a:r>
            <a:r>
              <a:rPr lang="en-US" altLang="en-US" sz="3000" dirty="0"/>
              <a:t>: Average kinetic energy of 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en-US" sz="3000" dirty="0"/>
              <a:t>	atoms and/or molecules</a:t>
            </a:r>
            <a:endParaRPr lang="en-US" altLang="en-US" dirty="0"/>
          </a:p>
        </p:txBody>
      </p:sp>
      <p:pic>
        <p:nvPicPr>
          <p:cNvPr id="6" name="Picture 3" descr="Thermally_Agitated_Molecule.gif">
            <a:extLst>
              <a:ext uri="{FF2B5EF4-FFF2-40B4-BE49-F238E27FC236}">
                <a16:creationId xmlns:a16="http://schemas.microsoft.com/office/drawing/2014/main" id="{1134FD62-597F-48E6-B7E3-BB7617030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977" y="1850299"/>
            <a:ext cx="3362205" cy="336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985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Means of Heat Transfer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257175" y="860904"/>
            <a:ext cx="12192000" cy="5339751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en-US" sz="3000" dirty="0"/>
              <a:t>Three types of heat transfer covered:</a:t>
            </a:r>
            <a:endParaRPr lang="en-US" altLang="en-US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b="1" dirty="0"/>
              <a:t>Conduction</a:t>
            </a:r>
            <a:r>
              <a:rPr lang="en-US" altLang="en-US" dirty="0"/>
              <a:t>: through matter (solids)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b="1" dirty="0"/>
              <a:t>Convection</a:t>
            </a:r>
            <a:r>
              <a:rPr lang="en-US" altLang="en-US" dirty="0"/>
              <a:t>: through fluids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b="1" dirty="0"/>
              <a:t>Radiation</a:t>
            </a:r>
            <a:r>
              <a:rPr lang="en-US" altLang="en-US" dirty="0"/>
              <a:t>: does not require medium</a:t>
            </a:r>
          </a:p>
        </p:txBody>
      </p:sp>
      <p:pic>
        <p:nvPicPr>
          <p:cNvPr id="5" name="Picture 14" descr="heatrans.jpg">
            <a:extLst>
              <a:ext uri="{FF2B5EF4-FFF2-40B4-BE49-F238E27FC236}">
                <a16:creationId xmlns:a16="http://schemas.microsoft.com/office/drawing/2014/main" id="{8C9FFE00-D79B-4FB6-A098-47704DEED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2138541"/>
            <a:ext cx="36957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957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Thermal Insulation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3691" y="1012372"/>
            <a:ext cx="11791134" cy="5188283"/>
          </a:xfrm>
        </p:spPr>
        <p:txBody>
          <a:bodyPr/>
          <a:lstStyle/>
          <a:p>
            <a:r>
              <a:rPr lang="en-US" altLang="en-US" dirty="0"/>
              <a:t>Slows down heat transfer</a:t>
            </a:r>
          </a:p>
          <a:p>
            <a:endParaRPr lang="en-US" altLang="en-US" sz="1200" dirty="0"/>
          </a:p>
          <a:p>
            <a:r>
              <a:rPr lang="en-US" altLang="en-US" dirty="0"/>
              <a:t>Examples: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Clothing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Walls of houses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Refrigerators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Thermos bottles</a:t>
            </a:r>
          </a:p>
          <a:p>
            <a:pPr marL="457200" indent="0">
              <a:buNone/>
            </a:pP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05A2288-5A02-4919-A2EE-14517B4C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41" y="1485900"/>
            <a:ext cx="4243388" cy="435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676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Materials for Lab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0079" y="1110343"/>
            <a:ext cx="7703821" cy="485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Arduino UNO microcontroller</a:t>
            </a:r>
            <a:br>
              <a:rPr lang="en-US" sz="3000" dirty="0"/>
            </a:br>
            <a:r>
              <a:rPr lang="en-US" sz="3000" dirty="0"/>
              <a:t>and USB cable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Computer with Arduino 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Breadboard and jumper wire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Resistors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220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3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2.2 </a:t>
            </a:r>
            <a:r>
              <a:rPr lang="en-US" sz="3000" dirty="0" err="1"/>
              <a:t>k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Pushbutton</a:t>
            </a:r>
          </a:p>
        </p:txBody>
      </p:sp>
      <p:pic>
        <p:nvPicPr>
          <p:cNvPr id="2150" name="Picture 102" descr="Image result for temperature sensor">
            <a:extLst>
              <a:ext uri="{FF2B5EF4-FFF2-40B4-BE49-F238E27FC236}">
                <a16:creationId xmlns:a16="http://schemas.microsoft.com/office/drawing/2014/main" id="{0D511399-F03B-4AB2-971C-49B58E310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11" y="1924451"/>
            <a:ext cx="5481477" cy="364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155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Rules of the Competition</a:t>
            </a:r>
            <a:endParaRPr kumimoji="1" lang="zh-CN" alt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7537" y="247649"/>
            <a:ext cx="11470163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/>
              <a:buChar char="•"/>
            </a:pPr>
            <a:endParaRPr lang="en-US" altLang="en-US" sz="3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endParaRPr lang="en-US" altLang="en-US" sz="3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r>
              <a:rPr lang="en-US" altLang="en-US" sz="3000" dirty="0">
                <a:solidFill>
                  <a:srgbClr val="000000"/>
                </a:solidFill>
                <a:sym typeface="Symbol" panose="05050102010706020507" pitchFamily="18" charset="2"/>
              </a:rPr>
              <a:t>IC = insulating capability of container</a:t>
            </a:r>
          </a:p>
          <a:p>
            <a:pPr>
              <a:buFont typeface="Arial"/>
              <a:buChar char="•"/>
            </a:pPr>
            <a:endParaRPr lang="en-US" altLang="en-US" sz="3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r>
              <a:rPr lang="en-US" altLang="en-US" sz="3000" dirty="0">
                <a:solidFill>
                  <a:srgbClr val="000000"/>
                </a:solidFill>
                <a:sym typeface="Symbol" panose="05050102010706020507" pitchFamily="18" charset="2"/>
              </a:rPr>
              <a:t>IC is the downward slope of heat loss plot</a:t>
            </a:r>
          </a:p>
          <a:p>
            <a:pPr marL="0" indent="0"/>
            <a:endParaRPr lang="en-US" altLang="en-US" sz="3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endParaRPr lang="en-US" altLang="en-US" sz="3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endParaRPr lang="en-US" altLang="en-US" sz="3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endParaRPr lang="en-US" altLang="en-US" sz="3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r>
              <a:rPr lang="en-US" altLang="en-US" sz="3000" dirty="0">
                <a:solidFill>
                  <a:srgbClr val="000000"/>
                </a:solidFill>
                <a:sym typeface="Symbol" panose="05050102010706020507" pitchFamily="18" charset="2"/>
              </a:rPr>
              <a:t>TR is room temperature, TF is final thermocouple temperature</a:t>
            </a:r>
          </a:p>
          <a:p>
            <a:pPr>
              <a:buFont typeface="Arial"/>
              <a:buChar char="•"/>
            </a:pPr>
            <a:r>
              <a:rPr lang="en-US" altLang="en-US" sz="3000" dirty="0">
                <a:solidFill>
                  <a:srgbClr val="000000"/>
                </a:solidFill>
                <a:sym typeface="Symbol" panose="05050102010706020507" pitchFamily="18" charset="2"/>
              </a:rPr>
              <a:t>Team with lowest Minimal Design Ratio (MDR) wins</a:t>
            </a:r>
          </a:p>
          <a:p>
            <a:pPr>
              <a:buFont typeface="Arial"/>
              <a:buChar char="•"/>
            </a:pPr>
            <a:endParaRPr lang="en-US" altLang="en-US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151529E0-C632-4111-90B2-64C166B5F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149239"/>
              </p:ext>
            </p:extLst>
          </p:nvPr>
        </p:nvGraphicFramePr>
        <p:xfrm>
          <a:off x="2327125" y="2965620"/>
          <a:ext cx="4015493" cy="1161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Equation" r:id="rId3" imgW="1447560" imgH="419040" progId="Equation.3">
                  <p:embed/>
                </p:oleObj>
              </mc:Choice>
              <mc:Fallback>
                <p:oleObj name="Equation" r:id="rId3" imgW="1447560" imgH="419040" progId="Equation.3">
                  <p:embed/>
                  <p:pic>
                    <p:nvPicPr>
                      <p:cNvPr id="23558" name="Object 6">
                        <a:extLst>
                          <a:ext uri="{FF2B5EF4-FFF2-40B4-BE49-F238E27FC236}">
                            <a16:creationId xmlns:a16="http://schemas.microsoft.com/office/drawing/2014/main" id="{30524D33-DDFF-4A1A-8B15-017FC598EC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125" y="2965620"/>
                        <a:ext cx="4015493" cy="1161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59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4321" y="914399"/>
            <a:ext cx="11917680" cy="533975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Objectives</a:t>
            </a:r>
          </a:p>
          <a:p>
            <a:pPr>
              <a:lnSpc>
                <a:spcPct val="150000"/>
              </a:lnSpc>
            </a:pPr>
            <a:r>
              <a:rPr lang="en-US" dirty="0"/>
              <a:t>Background</a:t>
            </a:r>
          </a:p>
          <a:p>
            <a:pPr>
              <a:lnSpc>
                <a:spcPct val="150000"/>
              </a:lnSpc>
            </a:pPr>
            <a:r>
              <a:rPr lang="en-US" dirty="0"/>
              <a:t>Materials</a:t>
            </a:r>
          </a:p>
          <a:p>
            <a:pPr>
              <a:lnSpc>
                <a:spcPct val="150000"/>
              </a:lnSpc>
            </a:pPr>
            <a:r>
              <a:rPr lang="en-US" dirty="0"/>
              <a:t>Procedure</a:t>
            </a:r>
          </a:p>
          <a:p>
            <a:pPr>
              <a:lnSpc>
                <a:spcPct val="150000"/>
              </a:lnSpc>
            </a:pPr>
            <a:r>
              <a:rPr lang="en-US" dirty="0"/>
              <a:t>Rules of the Competition</a:t>
            </a:r>
          </a:p>
          <a:p>
            <a:pPr>
              <a:lnSpc>
                <a:spcPct val="150000"/>
              </a:lnSpc>
            </a:pPr>
            <a:r>
              <a:rPr lang="en-US" dirty="0"/>
              <a:t>Report/Presentation</a:t>
            </a:r>
          </a:p>
          <a:p>
            <a:pPr>
              <a:lnSpc>
                <a:spcPct val="150000"/>
              </a:lnSpc>
            </a:pPr>
            <a:r>
              <a:rPr lang="en-US" dirty="0"/>
              <a:t>Closing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C88FB-B147-4DE9-9F00-C8126E975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14" t="15985" r="54852" b="11386"/>
          <a:stretch/>
        </p:blipFill>
        <p:spPr>
          <a:xfrm>
            <a:off x="6056812" y="1099627"/>
            <a:ext cx="2540997" cy="4935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61EBC6-53A4-4FF2-B505-1570020A8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08" t="15985" r="18778" b="11386"/>
          <a:stretch/>
        </p:blipFill>
        <p:spPr>
          <a:xfrm>
            <a:off x="8719425" y="1099626"/>
            <a:ext cx="3311770" cy="49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Competition Rules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6483" y="1025742"/>
            <a:ext cx="11264992" cy="480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US" altLang="en-US" sz="3000" dirty="0"/>
              <a:t>No external heat sources may be used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Wax must be protected from sand falling into it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Container may not be held or covered during temperature readings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Wax can not be returned (no restarts)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At least one type of material must be used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Thermocouple may not be moved from its position in the lid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Container must remain on surface of testing area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Thermocouple/ lid must be placed on top of the lid so that the wax is fully covered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Do not touch hot wax or glass, they are HOT</a:t>
            </a:r>
          </a:p>
        </p:txBody>
      </p:sp>
    </p:spTree>
    <p:extLst>
      <p:ext uri="{BB962C8B-B14F-4D97-AF65-F5344CB8AC3E}">
        <p14:creationId xmlns:p14="http://schemas.microsoft.com/office/powerpoint/2010/main" val="1260934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Procedure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4500" y="984250"/>
            <a:ext cx="11052175" cy="384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Build a simple LED circuit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Add a button to the previous LED circuit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Fix an Arduino code for a thermocouple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Build a thermocouple circuit using Arduino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Design and test a thermal device using the thermocouple built (competition)</a:t>
            </a:r>
          </a:p>
          <a:p>
            <a:pPr marL="97155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Goal of minimal design and maintaining temperature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6282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Procedure (Cont.)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4025" y="1127125"/>
            <a:ext cx="11052175" cy="384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Receive melted wax inside jar from instructor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Place the jar inside the constructed container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Place lid on jar so that the thermocouple is fully submerged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Start the Arduino program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Run the program for 15 minutes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Analyze data</a:t>
            </a:r>
          </a:p>
        </p:txBody>
      </p:sp>
    </p:spTree>
    <p:extLst>
      <p:ext uri="{BB962C8B-B14F-4D97-AF65-F5344CB8AC3E}">
        <p14:creationId xmlns:p14="http://schemas.microsoft.com/office/powerpoint/2010/main" val="3741904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Assignment: Report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20725" y="874317"/>
            <a:ext cx="9403511" cy="540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Title page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Discussion topics in the manual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Include original data with instructor’s initials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Scan in lab notes (ask TA for assistance)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TA must initial that table and graph were completed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Include table, graph, and photo of container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alt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369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Assignment: Presentation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1528" y="1165225"/>
            <a:ext cx="10548943" cy="507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Team presentation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State rules of competition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Describe your design and its concepts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Include table of class results, sketches, and pictures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How could your current design be improved?</a:t>
            </a:r>
          </a:p>
        </p:txBody>
      </p:sp>
    </p:spTree>
    <p:extLst>
      <p:ext uri="{BB962C8B-B14F-4D97-AF65-F5344CB8AC3E}">
        <p14:creationId xmlns:p14="http://schemas.microsoft.com/office/powerpoint/2010/main" val="4136541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Closing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5156" y="1079500"/>
            <a:ext cx="11404082" cy="512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Think safety!  Don’t play with hot wax or glass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Have all original data signed by TA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Submit all work electronically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Clean up workstations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Return all unused materials to TA</a:t>
            </a:r>
          </a:p>
        </p:txBody>
      </p:sp>
    </p:spTree>
    <p:extLst>
      <p:ext uri="{BB962C8B-B14F-4D97-AF65-F5344CB8AC3E}">
        <p14:creationId xmlns:p14="http://schemas.microsoft.com/office/powerpoint/2010/main" val="3829508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Micro-controllers, Sensors, and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sz="4000" dirty="0"/>
          </a:p>
          <a:p>
            <a:pPr marL="457200" indent="0" algn="ctr">
              <a:buNone/>
            </a:pPr>
            <a:r>
              <a:rPr lang="en-US" sz="4000" dirty="0"/>
              <a:t>QUESTIONS?</a:t>
            </a:r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2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36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What are sensors?</a:t>
            </a:r>
          </a:p>
          <a:p>
            <a:pPr>
              <a:lnSpc>
                <a:spcPct val="150000"/>
              </a:lnSpc>
            </a:pPr>
            <a:r>
              <a:rPr lang="en-US" dirty="0"/>
              <a:t>What is a microcontroller?</a:t>
            </a:r>
          </a:p>
          <a:p>
            <a:pPr>
              <a:lnSpc>
                <a:spcPct val="150000"/>
              </a:lnSpc>
            </a:pPr>
            <a:r>
              <a:rPr lang="en-US" dirty="0"/>
              <a:t>Testing code and building circuits</a:t>
            </a:r>
          </a:p>
          <a:p>
            <a:pPr>
              <a:lnSpc>
                <a:spcPct val="150000"/>
              </a:lnSpc>
            </a:pPr>
            <a:r>
              <a:rPr lang="en-US" dirty="0"/>
              <a:t>Building a thermometer to test with a thermal </a:t>
            </a:r>
            <a:br>
              <a:rPr lang="en-US" dirty="0"/>
            </a:br>
            <a:r>
              <a:rPr lang="en-US" dirty="0"/>
              <a:t>insulation prototype</a:t>
            </a:r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Electricity and Components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-1" y="862883"/>
            <a:ext cx="12191999" cy="5339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000" b="1" dirty="0"/>
              <a:t>Electricity</a:t>
            </a:r>
            <a:r>
              <a:rPr kumimoji="1" lang="en-US" altLang="zh-CN" sz="3000" dirty="0"/>
              <a:t> is the movement of electrons</a:t>
            </a:r>
          </a:p>
          <a:p>
            <a:pPr>
              <a:lnSpc>
                <a:spcPct val="150000"/>
              </a:lnSpc>
            </a:pPr>
            <a:r>
              <a:rPr kumimoji="1" lang="en-US" altLang="zh-CN" sz="3000" b="1" dirty="0"/>
              <a:t>Electrical current</a:t>
            </a:r>
            <a:r>
              <a:rPr kumimoji="1" lang="en-US" altLang="zh-CN" sz="3000" dirty="0"/>
              <a:t> is the flow of electrons [Amperes]</a:t>
            </a:r>
          </a:p>
        </p:txBody>
      </p:sp>
      <p:pic>
        <p:nvPicPr>
          <p:cNvPr id="5122" name="Picture 2" descr="Image result for electrical components">
            <a:extLst>
              <a:ext uri="{FF2B5EF4-FFF2-40B4-BE49-F238E27FC236}">
                <a16:creationId xmlns:a16="http://schemas.microsoft.com/office/drawing/2014/main" id="{680A6EFD-5A8A-4F36-8B42-D1DD874D0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63" y="2866281"/>
            <a:ext cx="5332850" cy="30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06DB21D0-A9DB-4D38-8B2B-43A49D8E20F8}"/>
              </a:ext>
            </a:extLst>
          </p:cNvPr>
          <p:cNvSpPr txBox="1">
            <a:spLocks/>
          </p:cNvSpPr>
          <p:nvPr/>
        </p:nvSpPr>
        <p:spPr>
          <a:xfrm>
            <a:off x="-419101" y="2682158"/>
            <a:ext cx="7200901" cy="5339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kumimoji="1" lang="en-US" altLang="zh-CN" sz="3000" b="1" dirty="0"/>
              <a:t>Voltage</a:t>
            </a:r>
            <a:r>
              <a:rPr kumimoji="1" lang="en-US" altLang="zh-CN" sz="3000" dirty="0"/>
              <a:t> [Volts] is a difference in charge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3000" b="1" dirty="0"/>
              <a:t>Electrical resistance</a:t>
            </a:r>
            <a:r>
              <a:rPr kumimoji="1" lang="en-US" altLang="zh-CN" sz="3000" dirty="0"/>
              <a:t> is the ability to resist the flow of electrons [Ohms]</a:t>
            </a:r>
            <a:endParaRPr kumimoji="1"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55646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Common Electrical Components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498014" y="914399"/>
            <a:ext cx="11693986" cy="516223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DC Voltage sources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Resistors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Capacitors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Inductors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Push buttons and switches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Diodes and transistors</a:t>
            </a:r>
          </a:p>
        </p:txBody>
      </p:sp>
      <p:pic>
        <p:nvPicPr>
          <p:cNvPr id="6148" name="Picture 4" descr="Image result for electrical components">
            <a:extLst>
              <a:ext uri="{FF2B5EF4-FFF2-40B4-BE49-F238E27FC236}">
                <a16:creationId xmlns:a16="http://schemas.microsoft.com/office/drawing/2014/main" id="{36C64E66-7505-4630-A1BC-5D024B6A6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96" y="1766726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75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Common Electrical Components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7381875" cy="5339751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3000" b="1" dirty="0"/>
              <a:t>DC Voltage Sources</a:t>
            </a:r>
            <a:r>
              <a:rPr lang="en-US" sz="3000" dirty="0"/>
              <a:t> - power circuits because they have a voltage difference across their terminals</a:t>
            </a:r>
          </a:p>
          <a:p>
            <a:pPr>
              <a:lnSpc>
                <a:spcPct val="160000"/>
              </a:lnSpc>
            </a:pPr>
            <a:r>
              <a:rPr lang="en-US" sz="3000" b="1" dirty="0"/>
              <a:t>Capacitors</a:t>
            </a:r>
            <a:r>
              <a:rPr lang="en-US" sz="3000" dirty="0"/>
              <a:t> - store energy in an electrical field and then dissipate it at a later time</a:t>
            </a:r>
          </a:p>
          <a:p>
            <a:pPr lvl="1">
              <a:lnSpc>
                <a:spcPct val="160000"/>
              </a:lnSpc>
            </a:pPr>
            <a:r>
              <a:rPr lang="en-US" sz="2600" dirty="0"/>
              <a:t>NOT a battery</a:t>
            </a:r>
          </a:p>
          <a:p>
            <a:pPr>
              <a:lnSpc>
                <a:spcPct val="160000"/>
              </a:lnSpc>
            </a:pPr>
            <a:endParaRPr kumimoji="1" lang="zh-CN" altLang="en-US" sz="3000" dirty="0"/>
          </a:p>
        </p:txBody>
      </p:sp>
      <p:pic>
        <p:nvPicPr>
          <p:cNvPr id="7172" name="Picture 4" descr="Image result for Battery dc">
            <a:extLst>
              <a:ext uri="{FF2B5EF4-FFF2-40B4-BE49-F238E27FC236}">
                <a16:creationId xmlns:a16="http://schemas.microsoft.com/office/drawing/2014/main" id="{27FE3649-9287-46EA-97D3-4DD7572F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145" y="944942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capacitor">
            <a:extLst>
              <a:ext uri="{FF2B5EF4-FFF2-40B4-BE49-F238E27FC236}">
                <a16:creationId xmlns:a16="http://schemas.microsoft.com/office/drawing/2014/main" id="{740223C9-C2B4-4766-8CCC-86B729BD2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4" y="3825365"/>
            <a:ext cx="3128962" cy="22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5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Common Electrical Components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6905625" cy="5339751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3400" b="1" dirty="0"/>
              <a:t>Resistors</a:t>
            </a:r>
            <a:r>
              <a:rPr lang="en-US" sz="3400" dirty="0"/>
              <a:t> can be used to control the voltages and currents of circuits</a:t>
            </a:r>
          </a:p>
          <a:p>
            <a:pPr>
              <a:lnSpc>
                <a:spcPct val="160000"/>
              </a:lnSpc>
            </a:pPr>
            <a:r>
              <a:rPr lang="en-US" sz="3400" dirty="0"/>
              <a:t>Color-coded bands based on magnitude of resistance</a:t>
            </a:r>
          </a:p>
          <a:p>
            <a:pPr>
              <a:lnSpc>
                <a:spcPct val="160000"/>
              </a:lnSpc>
            </a:pPr>
            <a:endParaRPr kumimoji="1" lang="zh-CN" altLang="en-US" sz="3400" dirty="0"/>
          </a:p>
        </p:txBody>
      </p:sp>
      <p:pic>
        <p:nvPicPr>
          <p:cNvPr id="7170" name="Picture 2" descr="Resistor.jpg">
            <a:extLst>
              <a:ext uri="{FF2B5EF4-FFF2-40B4-BE49-F238E27FC236}">
                <a16:creationId xmlns:a16="http://schemas.microsoft.com/office/drawing/2014/main" id="{1AC783CB-2401-4569-8CCF-F24F1F3B5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7" y="5069297"/>
            <a:ext cx="1885950" cy="126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ted image">
            <a:extLst>
              <a:ext uri="{FF2B5EF4-FFF2-40B4-BE49-F238E27FC236}">
                <a16:creationId xmlns:a16="http://schemas.microsoft.com/office/drawing/2014/main" id="{BA2CE68E-F479-4F4B-B33C-8BF452C2C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03" y="1177699"/>
            <a:ext cx="5500688" cy="47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27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Common Electrical Components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7210425" cy="5339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000" b="1" dirty="0"/>
              <a:t>Inductors</a:t>
            </a:r>
            <a:r>
              <a:rPr kumimoji="1" lang="en-US" altLang="zh-CN" sz="3000" dirty="0"/>
              <a:t> store energy in a </a:t>
            </a:r>
            <a:br>
              <a:rPr kumimoji="1" lang="en-US" altLang="zh-CN" sz="3000" dirty="0"/>
            </a:br>
            <a:r>
              <a:rPr kumimoji="1" lang="en-US" altLang="zh-CN" sz="3000" dirty="0"/>
              <a:t>magnetic field</a:t>
            </a:r>
          </a:p>
          <a:p>
            <a:pPr>
              <a:lnSpc>
                <a:spcPct val="150000"/>
              </a:lnSpc>
            </a:pPr>
            <a:r>
              <a:rPr kumimoji="1" lang="en-US" altLang="zh-CN" sz="3000" b="1" dirty="0"/>
              <a:t>Push buttons and switches</a:t>
            </a:r>
            <a:r>
              <a:rPr kumimoji="1" lang="en-US" altLang="zh-CN" sz="3000" dirty="0"/>
              <a:t> stop or divert current</a:t>
            </a:r>
          </a:p>
          <a:p>
            <a:pPr>
              <a:lnSpc>
                <a:spcPct val="150000"/>
              </a:lnSpc>
            </a:pPr>
            <a:r>
              <a:rPr kumimoji="1" lang="en-US" altLang="zh-CN" sz="3000" b="1" dirty="0"/>
              <a:t>Diodes</a:t>
            </a:r>
            <a:r>
              <a:rPr kumimoji="1" lang="en-US" altLang="zh-CN" sz="3000" dirty="0"/>
              <a:t> allow current to pass in one direction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600" dirty="0"/>
              <a:t>Light emitting diode (LED)</a:t>
            </a:r>
          </a:p>
        </p:txBody>
      </p:sp>
      <p:pic>
        <p:nvPicPr>
          <p:cNvPr id="9222" name="Picture 6" descr="Image result for inductor">
            <a:extLst>
              <a:ext uri="{FF2B5EF4-FFF2-40B4-BE49-F238E27FC236}">
                <a16:creationId xmlns:a16="http://schemas.microsoft.com/office/drawing/2014/main" id="{B0F69781-7884-4CC3-A24C-DCDAB177B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02" y="128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buttons and switches">
            <a:extLst>
              <a:ext uri="{FF2B5EF4-FFF2-40B4-BE49-F238E27FC236}">
                <a16:creationId xmlns:a16="http://schemas.microsoft.com/office/drawing/2014/main" id="{76A68843-A5D3-45AD-A839-E263718BA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78" y="3770489"/>
            <a:ext cx="3076574" cy="20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62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Microcontroller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12192000" cy="5339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3200" dirty="0"/>
              <a:t>A </a:t>
            </a:r>
            <a:r>
              <a:rPr lang="it-IT" sz="3200" b="1" dirty="0"/>
              <a:t>microcontroller</a:t>
            </a:r>
            <a:r>
              <a:rPr lang="it-IT" sz="3200" dirty="0"/>
              <a:t> is an inexpensive, programmable computer</a:t>
            </a:r>
          </a:p>
          <a:p>
            <a:pPr>
              <a:lnSpc>
                <a:spcPct val="150000"/>
              </a:lnSpc>
            </a:pPr>
            <a:endParaRPr kumimoji="1" lang="zh-CN" altLang="en-US" sz="3200" dirty="0"/>
          </a:p>
        </p:txBody>
      </p:sp>
      <p:pic>
        <p:nvPicPr>
          <p:cNvPr id="10244" name="Picture 4" descr="Redboard info.jpg">
            <a:extLst>
              <a:ext uri="{FF2B5EF4-FFF2-40B4-BE49-F238E27FC236}">
                <a16:creationId xmlns:a16="http://schemas.microsoft.com/office/drawing/2014/main" id="{57F7F330-5524-4B17-B38C-EDC08FA47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41" y="1841862"/>
            <a:ext cx="6765717" cy="434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2992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pp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ppt.potx</Template>
  <TotalTime>690</TotalTime>
  <Words>621</Words>
  <Application>Microsoft Office PowerPoint</Application>
  <PresentationFormat>Widescreen</PresentationFormat>
  <Paragraphs>137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Wingdings</vt:lpstr>
      <vt:lpstr>Master ppt</vt:lpstr>
      <vt:lpstr>Equation</vt:lpstr>
      <vt:lpstr>Prototyping with Micro-controllers,  Sensors, and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Mousetrap Car Competition</dc:title>
  <dc:creator>Recitation</dc:creator>
  <cp:lastModifiedBy>Amanda Zhou</cp:lastModifiedBy>
  <cp:revision>103</cp:revision>
  <dcterms:created xsi:type="dcterms:W3CDTF">2015-09-15T21:20:55Z</dcterms:created>
  <dcterms:modified xsi:type="dcterms:W3CDTF">2019-02-25T21:44:45Z</dcterms:modified>
</cp:coreProperties>
</file>