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4" r:id="rId10"/>
    <p:sldId id="291" r:id="rId11"/>
    <p:sldId id="265" r:id="rId12"/>
    <p:sldId id="266" r:id="rId13"/>
    <p:sldId id="292" r:id="rId14"/>
    <p:sldId id="294" r:id="rId15"/>
    <p:sldId id="296" r:id="rId16"/>
    <p:sldId id="295" r:id="rId17"/>
    <p:sldId id="297" r:id="rId18"/>
    <p:sldId id="273" r:id="rId19"/>
    <p:sldId id="275" r:id="rId20"/>
    <p:sldId id="276" r:id="rId21"/>
    <p:sldId id="274" r:id="rId22"/>
    <p:sldId id="298" r:id="rId23"/>
    <p:sldId id="282" r:id="rId24"/>
    <p:sldId id="284" r:id="rId25"/>
    <p:sldId id="283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7650"/>
            <a:ext cx="12192000" cy="2743200"/>
          </a:xfrm>
        </p:spPr>
        <p:txBody>
          <a:bodyPr/>
          <a:lstStyle/>
          <a:p>
            <a:r>
              <a:rPr lang="en-US" sz="4400" b="1" dirty="0"/>
              <a:t>Prototyping with Micro-controllers, </a:t>
            </a:r>
            <a:br>
              <a:rPr lang="en-US" sz="4400" b="1" dirty="0"/>
            </a:br>
            <a:r>
              <a:rPr lang="en-US" sz="4400" b="1" dirty="0"/>
              <a:t>Sensors, and Materials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154F4-B157-4356-B919-449998D94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Image result for prototyping with arduino">
            <a:extLst>
              <a:ext uri="{FF2B5EF4-FFF2-40B4-BE49-F238E27FC236}">
                <a16:creationId xmlns:a16="http://schemas.microsoft.com/office/drawing/2014/main" id="{13DE14F3-313D-4760-9C7A-90A2F663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066926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795451" y="914399"/>
            <a:ext cx="9396549" cy="5339751"/>
          </a:xfrm>
        </p:spPr>
        <p:txBody>
          <a:bodyPr anchor="ctr"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000" b="1" dirty="0"/>
              <a:t>3.3V:</a:t>
            </a:r>
            <a:r>
              <a:rPr lang="en-US" sz="3000" dirty="0"/>
              <a:t> Typically used to power low-voltage sensors</a:t>
            </a:r>
            <a:br>
              <a:rPr lang="en-US" sz="3000" dirty="0"/>
            </a:br>
            <a:r>
              <a:rPr lang="en-US" sz="3000" b="1" dirty="0"/>
              <a:t>5V:</a:t>
            </a:r>
            <a:r>
              <a:rPr lang="en-US" sz="3000" dirty="0"/>
              <a:t> Most common power pin used to power circuits</a:t>
            </a:r>
            <a:br>
              <a:rPr lang="en-US" sz="3000" dirty="0"/>
            </a:br>
            <a:r>
              <a:rPr lang="en-US" sz="3000" b="1" dirty="0"/>
              <a:t>GND:</a:t>
            </a:r>
            <a:r>
              <a:rPr lang="en-US" sz="3000" dirty="0"/>
              <a:t> Ground pin (0 V)</a:t>
            </a:r>
            <a:br>
              <a:rPr lang="en-US" sz="3000" dirty="0"/>
            </a:br>
            <a:r>
              <a:rPr lang="en-US" sz="3000" b="1" dirty="0"/>
              <a:t>VIN:</a:t>
            </a:r>
            <a:r>
              <a:rPr lang="en-US" sz="3000" dirty="0"/>
              <a:t> Voltage-in can be used to power the board using a battery</a:t>
            </a:r>
            <a:endParaRPr kumimoji="1" lang="zh-CN" altLang="en-US" sz="3000" dirty="0"/>
          </a:p>
        </p:txBody>
      </p:sp>
      <p:pic>
        <p:nvPicPr>
          <p:cNvPr id="11266" name="Picture 2" descr="Redboard pins.jpg">
            <a:extLst>
              <a:ext uri="{FF2B5EF4-FFF2-40B4-BE49-F238E27FC236}">
                <a16:creationId xmlns:a16="http://schemas.microsoft.com/office/drawing/2014/main" id="{52B4494F-3EA8-4FCD-94AE-0FDE789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" y="1304958"/>
            <a:ext cx="2952750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Programming the Arduino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Arduino IDE</a:t>
            </a:r>
          </a:p>
        </p:txBody>
      </p:sp>
      <p:pic>
        <p:nvPicPr>
          <p:cNvPr id="12290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9CD9BCAC-3434-428C-AEEC-B42C8E1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66688"/>
            <a:ext cx="4257675" cy="47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f/f5/Sketchareas.jpg">
            <a:extLst>
              <a:ext uri="{FF2B5EF4-FFF2-40B4-BE49-F238E27FC236}">
                <a16:creationId xmlns:a16="http://schemas.microsoft.com/office/drawing/2014/main" id="{AA085E33-13FD-4AC7-95E9-1050868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11" y="1544523"/>
            <a:ext cx="3605212" cy="4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013EE10-FAF5-4EBD-991A-88C1A12D2A51}"/>
              </a:ext>
            </a:extLst>
          </p:cNvPr>
          <p:cNvSpPr txBox="1">
            <a:spLocks/>
          </p:cNvSpPr>
          <p:nvPr/>
        </p:nvSpPr>
        <p:spPr>
          <a:xfrm>
            <a:off x="5876925" y="875842"/>
            <a:ext cx="12192000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Coding Outline</a:t>
            </a:r>
          </a:p>
        </p:txBody>
      </p:sp>
    </p:spTree>
    <p:extLst>
      <p:ext uri="{BB962C8B-B14F-4D97-AF65-F5344CB8AC3E}">
        <p14:creationId xmlns:p14="http://schemas.microsoft.com/office/powerpoint/2010/main" val="324964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952344"/>
            <a:ext cx="12192000" cy="5248311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7EC7D-8C46-4855-9FCC-915A1AF7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t="36349" r="34790" b="25377"/>
          <a:stretch/>
        </p:blipFill>
        <p:spPr>
          <a:xfrm>
            <a:off x="836820" y="1686080"/>
            <a:ext cx="10518359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Common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65EE7-7B3F-4F28-92F8-EA1FDB54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" t="25833" r="27734" b="9585"/>
          <a:stretch/>
        </p:blipFill>
        <p:spPr>
          <a:xfrm>
            <a:off x="1985962" y="1568091"/>
            <a:ext cx="8220075" cy="44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Conditional Statements</a:t>
            </a:r>
          </a:p>
        </p:txBody>
      </p:sp>
      <p:pic>
        <p:nvPicPr>
          <p:cNvPr id="14338" name="Picture 2" descr="File:Conditionals.jpg">
            <a:extLst>
              <a:ext uri="{FF2B5EF4-FFF2-40B4-BE49-F238E27FC236}">
                <a16:creationId xmlns:a16="http://schemas.microsoft.com/office/drawing/2014/main" id="{101288A3-F7DF-44A5-B5A1-6EE194C5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" y="1649591"/>
            <a:ext cx="11873041" cy="40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Heat and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497" y="862149"/>
            <a:ext cx="7786159" cy="53385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/>
              <a:t>Heat</a:t>
            </a:r>
            <a:r>
              <a:rPr lang="en-US" altLang="en-US" sz="3000" dirty="0"/>
              <a:t>: thermal energy (total kinetic energy of all atoms and/or molecules)</a:t>
            </a:r>
            <a:endParaRPr lang="en-US" altLang="en-US" sz="3000" i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Heat transfer</a:t>
            </a:r>
            <a:r>
              <a:rPr lang="en-US" altLang="en-US" sz="3000" dirty="0"/>
              <a:t>: passage of thermal energy from hot to cold body</a:t>
            </a:r>
            <a:endParaRPr lang="en-US" altLang="en-US" sz="3000" b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Temperature</a:t>
            </a:r>
            <a:r>
              <a:rPr lang="en-US" altLang="en-US" sz="3000" dirty="0"/>
              <a:t>: Average kinetic energy of 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3000" dirty="0"/>
              <a:t>	atoms and/or molecules</a:t>
            </a:r>
            <a:endParaRPr lang="en-US" altLang="en-US" dirty="0"/>
          </a:p>
        </p:txBody>
      </p:sp>
      <p:pic>
        <p:nvPicPr>
          <p:cNvPr id="6" name="Picture 3" descr="Thermally_Agitated_Molecule.gif">
            <a:extLst>
              <a:ext uri="{FF2B5EF4-FFF2-40B4-BE49-F238E27FC236}">
                <a16:creationId xmlns:a16="http://schemas.microsoft.com/office/drawing/2014/main" id="{1134FD62-597F-48E6-B7E3-BB76170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1850299"/>
            <a:ext cx="3362205" cy="33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Means of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en-US" sz="3000" dirty="0"/>
              <a:t>Three types of heat transfer covered:</a:t>
            </a:r>
            <a:endParaRPr lang="en-US" alt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Conduction</a:t>
            </a:r>
            <a:r>
              <a:rPr lang="en-US" altLang="en-US" dirty="0"/>
              <a:t>: through matter (solids)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Convection</a:t>
            </a:r>
            <a:r>
              <a:rPr lang="en-US" altLang="en-US" dirty="0"/>
              <a:t>: through fluids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Radiation</a:t>
            </a:r>
            <a:r>
              <a:rPr lang="en-US" altLang="en-US" dirty="0"/>
              <a:t>: does not require medium</a:t>
            </a:r>
          </a:p>
        </p:txBody>
      </p:sp>
      <p:pic>
        <p:nvPicPr>
          <p:cNvPr id="5" name="Picture 14" descr="heatrans.jpg">
            <a:extLst>
              <a:ext uri="{FF2B5EF4-FFF2-40B4-BE49-F238E27FC236}">
                <a16:creationId xmlns:a16="http://schemas.microsoft.com/office/drawing/2014/main" id="{8C9FFE00-D79B-4FB6-A098-47704DEE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138541"/>
            <a:ext cx="36957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5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Thermal Insulation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3691" y="1012372"/>
            <a:ext cx="11791134" cy="5188283"/>
          </a:xfrm>
        </p:spPr>
        <p:txBody>
          <a:bodyPr/>
          <a:lstStyle/>
          <a:p>
            <a:r>
              <a:rPr lang="en-US" altLang="en-US" dirty="0"/>
              <a:t>Slows down heat transfer</a:t>
            </a:r>
          </a:p>
          <a:p>
            <a:endParaRPr lang="en-US" altLang="en-US" sz="1200" dirty="0"/>
          </a:p>
          <a:p>
            <a:r>
              <a:rPr lang="en-US" altLang="en-US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Walls of houses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Refrigerators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Thermos bottles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05A2288-5A02-4919-A2EE-14517B4C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41" y="1485900"/>
            <a:ext cx="4243388" cy="43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7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0079" y="1110343"/>
            <a:ext cx="7703821" cy="48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Arduino UNO microcontroller</a:t>
            </a:r>
            <a:br>
              <a:rPr lang="en-US" sz="3000" dirty="0"/>
            </a:br>
            <a:r>
              <a:rPr lang="en-US" sz="3000" dirty="0"/>
              <a:t>and USB 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Computer with Arduino 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Breadboard and jumper wire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220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2.2 </a:t>
            </a:r>
            <a:r>
              <a:rPr lang="en-US" sz="3000" dirty="0" err="1"/>
              <a:t>k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Pushbutton</a:t>
            </a:r>
          </a:p>
        </p:txBody>
      </p:sp>
      <p:pic>
        <p:nvPicPr>
          <p:cNvPr id="2150" name="Picture 102" descr="Image result for temperature sensor">
            <a:extLst>
              <a:ext uri="{FF2B5EF4-FFF2-40B4-BE49-F238E27FC236}">
                <a16:creationId xmlns:a16="http://schemas.microsoft.com/office/drawing/2014/main" id="{0D511399-F03B-4AB2-971C-49B58E31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1" y="1924451"/>
            <a:ext cx="5481477" cy="36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Rules of the Competition</a:t>
            </a:r>
            <a:endParaRPr kumimoji="1"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537" y="247649"/>
            <a:ext cx="114701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= insulating capability of container</a:t>
            </a: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is the downward slope of heat loss plot</a:t>
            </a:r>
          </a:p>
          <a:p>
            <a:pPr marL="0" indent="0"/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TR is room temperature, TF is final thermocouple temperature</a:t>
            </a: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Team with lowest Minimal Design Ratio (MDR) wins</a:t>
            </a:r>
          </a:p>
          <a:p>
            <a:pPr>
              <a:buFont typeface="Arial"/>
              <a:buChar char="•"/>
            </a:pPr>
            <a:endParaRPr lang="en-US" altLang="en-US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51529E0-C632-4111-90B2-64C166B5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49239"/>
              </p:ext>
            </p:extLst>
          </p:nvPr>
        </p:nvGraphicFramePr>
        <p:xfrm>
          <a:off x="2327125" y="2965620"/>
          <a:ext cx="4015493" cy="116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30524D33-DDFF-4A1A-8B15-017FC598E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25" y="2965620"/>
                        <a:ext cx="4015493" cy="116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21" y="914399"/>
            <a:ext cx="11917680" cy="53397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88FB-B147-4DE9-9F00-C8126E97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4" t="15985" r="54852" b="11386"/>
          <a:stretch/>
        </p:blipFill>
        <p:spPr>
          <a:xfrm>
            <a:off x="6056812" y="1099627"/>
            <a:ext cx="2540997" cy="493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1EBC6-53A4-4FF2-B505-1570020A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8" t="15985" r="18778" b="11386"/>
          <a:stretch/>
        </p:blipFill>
        <p:spPr>
          <a:xfrm>
            <a:off x="8719425" y="1099626"/>
            <a:ext cx="3311770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Rules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83" y="1025742"/>
            <a:ext cx="11264992" cy="48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3000" dirty="0"/>
              <a:t>No external heat sources may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must be protected from sand falling into it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may not be held or covered during temperature readings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can not be returned (no restarts)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At least one type of material must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 may not be moved from its position in the lid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must remain on surface of testing area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Thermocouple/ lid must be placed on top of the lid so that the wax is fully covered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Do not touch hot wax or glass, they are HOT</a:t>
            </a:r>
          </a:p>
        </p:txBody>
      </p:sp>
    </p:spTree>
    <p:extLst>
      <p:ext uri="{BB962C8B-B14F-4D97-AF65-F5344CB8AC3E}">
        <p14:creationId xmlns:p14="http://schemas.microsoft.com/office/powerpoint/2010/main" val="126093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500" y="984250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simple LED circuit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Add a button to the previous LED circuit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Fix an Arduino code for a thermocouple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thermocouple circuit using Arduino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Design and test a thermal device using the thermocouple built (competition)</a:t>
            </a:r>
          </a:p>
          <a:p>
            <a:pPr marL="97155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Goal of minimal design and maintaining temperature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 (Cont.)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025" y="1127125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Receive melted wax inside jar from instructor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the jar inside the constructed container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lid on jar so that the thermocouple is fully submerged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Start the Arduino program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Run the program for 15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Analyze data</a:t>
            </a:r>
          </a:p>
        </p:txBody>
      </p:sp>
    </p:spTree>
    <p:extLst>
      <p:ext uri="{BB962C8B-B14F-4D97-AF65-F5344CB8AC3E}">
        <p14:creationId xmlns:p14="http://schemas.microsoft.com/office/powerpoint/2010/main" val="374190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0725" y="874317"/>
            <a:ext cx="9403511" cy="54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original data with instructor’s initials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Scan in lab notes (ask TA for assistance)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TA must initial that table and graph were completed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table, graph, and photo of container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1165225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Team presentation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State rules of competition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Describe your design and its concepts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 of class results, sketches, and 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How could your current design be improved?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Don’t play with hot wax or glass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Micro-controllers, Sensors,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sensors?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microcontroller?</a:t>
            </a:r>
          </a:p>
          <a:p>
            <a:pPr>
              <a:lnSpc>
                <a:spcPct val="150000"/>
              </a:lnSpc>
            </a:pPr>
            <a:r>
              <a:rPr lang="en-US" dirty="0"/>
              <a:t>Testing code and building circuits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a thermometer to test with a thermal </a:t>
            </a:r>
            <a:br>
              <a:rPr lang="en-US" dirty="0"/>
            </a:br>
            <a:r>
              <a:rPr lang="en-US" dirty="0"/>
              <a:t>insulation prototype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Electricity and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-1" y="862883"/>
            <a:ext cx="12191999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Electricity</a:t>
            </a:r>
            <a:r>
              <a:rPr kumimoji="1" lang="en-US" altLang="zh-CN" sz="3000" dirty="0"/>
              <a:t> is the movement of electrons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Electrical current</a:t>
            </a:r>
            <a:r>
              <a:rPr kumimoji="1" lang="en-US" altLang="zh-CN" sz="3000" dirty="0"/>
              <a:t> is the flow of electrons [Amperes]</a:t>
            </a:r>
          </a:p>
        </p:txBody>
      </p:sp>
      <p:pic>
        <p:nvPicPr>
          <p:cNvPr id="5122" name="Picture 2" descr="Image result for electrical components">
            <a:extLst>
              <a:ext uri="{FF2B5EF4-FFF2-40B4-BE49-F238E27FC236}">
                <a16:creationId xmlns:a16="http://schemas.microsoft.com/office/drawing/2014/main" id="{680A6EFD-5A8A-4F36-8B42-D1DD874D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3" y="2866281"/>
            <a:ext cx="5332850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6DB21D0-A9DB-4D38-8B2B-43A49D8E20F8}"/>
              </a:ext>
            </a:extLst>
          </p:cNvPr>
          <p:cNvSpPr txBox="1">
            <a:spLocks/>
          </p:cNvSpPr>
          <p:nvPr/>
        </p:nvSpPr>
        <p:spPr>
          <a:xfrm>
            <a:off x="-419101" y="2682158"/>
            <a:ext cx="7200901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Voltage</a:t>
            </a:r>
            <a:r>
              <a:rPr kumimoji="1" lang="en-US" altLang="zh-CN" sz="3000" dirty="0"/>
              <a:t> [Volts] is a difference in charge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Electrical resistance</a:t>
            </a:r>
            <a:r>
              <a:rPr kumimoji="1" lang="en-US" altLang="zh-CN" sz="3000" dirty="0"/>
              <a:t> is the ability to resist the flow of electrons [Ohms]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98014" y="914399"/>
            <a:ext cx="11693986" cy="51622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DC Voltage sources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Resistors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Capacitors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Inductors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Push buttons and switches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Diodes and transistors</a:t>
            </a:r>
          </a:p>
        </p:txBody>
      </p:sp>
      <p:pic>
        <p:nvPicPr>
          <p:cNvPr id="6148" name="Picture 4" descr="Image result for electrical components">
            <a:extLst>
              <a:ext uri="{FF2B5EF4-FFF2-40B4-BE49-F238E27FC236}">
                <a16:creationId xmlns:a16="http://schemas.microsoft.com/office/drawing/2014/main" id="{36C64E66-7505-4630-A1BC-5D024B6A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6" y="1766726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81875" cy="533975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000" b="1" dirty="0"/>
              <a:t>DC Voltage Sources</a:t>
            </a:r>
            <a:r>
              <a:rPr lang="en-US" sz="3000" dirty="0"/>
              <a:t> - power circuits because they have a voltage difference across their terminals</a:t>
            </a:r>
          </a:p>
          <a:p>
            <a:pPr>
              <a:lnSpc>
                <a:spcPct val="160000"/>
              </a:lnSpc>
            </a:pPr>
            <a:r>
              <a:rPr lang="en-US" sz="3000" b="1" dirty="0"/>
              <a:t>Capacitors</a:t>
            </a:r>
            <a:r>
              <a:rPr lang="en-US" sz="3000" dirty="0"/>
              <a:t> - store energy in an electrical field and then dissipate it at a later time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NOT a battery</a:t>
            </a:r>
          </a:p>
          <a:p>
            <a:pPr>
              <a:lnSpc>
                <a:spcPct val="160000"/>
              </a:lnSpc>
            </a:pPr>
            <a:endParaRPr kumimoji="1" lang="zh-CN" altLang="en-US" sz="3000" dirty="0"/>
          </a:p>
        </p:txBody>
      </p:sp>
      <p:pic>
        <p:nvPicPr>
          <p:cNvPr id="7172" name="Picture 4" descr="Image result for Battery dc">
            <a:extLst>
              <a:ext uri="{FF2B5EF4-FFF2-40B4-BE49-F238E27FC236}">
                <a16:creationId xmlns:a16="http://schemas.microsoft.com/office/drawing/2014/main" id="{27FE3649-9287-46EA-97D3-4DD7572F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45" y="94494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pacitor">
            <a:extLst>
              <a:ext uri="{FF2B5EF4-FFF2-40B4-BE49-F238E27FC236}">
                <a16:creationId xmlns:a16="http://schemas.microsoft.com/office/drawing/2014/main" id="{740223C9-C2B4-4766-8CCC-86B729BD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4" y="3825365"/>
            <a:ext cx="3128962" cy="22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905625" cy="53397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400" b="1" dirty="0"/>
              <a:t>Resistors</a:t>
            </a:r>
            <a:r>
              <a:rPr lang="en-US" sz="3400" dirty="0"/>
              <a:t> can be used to control the voltages and currents of circuits</a:t>
            </a:r>
          </a:p>
          <a:p>
            <a:pPr>
              <a:lnSpc>
                <a:spcPct val="160000"/>
              </a:lnSpc>
            </a:pPr>
            <a:r>
              <a:rPr lang="en-US" sz="3400" dirty="0"/>
              <a:t>Color-coded bands based on magnitude of resistance</a:t>
            </a:r>
          </a:p>
          <a:p>
            <a:pPr>
              <a:lnSpc>
                <a:spcPct val="160000"/>
              </a:lnSpc>
            </a:pPr>
            <a:endParaRPr kumimoji="1" lang="zh-CN" altLang="en-US" sz="3400" dirty="0"/>
          </a:p>
        </p:txBody>
      </p:sp>
      <p:pic>
        <p:nvPicPr>
          <p:cNvPr id="7170" name="Picture 2" descr="Resistor.jpg">
            <a:extLst>
              <a:ext uri="{FF2B5EF4-FFF2-40B4-BE49-F238E27FC236}">
                <a16:creationId xmlns:a16="http://schemas.microsoft.com/office/drawing/2014/main" id="{1AC783CB-2401-4569-8CCF-F24F1F3B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5069297"/>
            <a:ext cx="1885950" cy="1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BA2CE68E-F479-4F4B-B33C-8BF452C2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03" y="1177699"/>
            <a:ext cx="5500688" cy="4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21042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Inductors</a:t>
            </a:r>
            <a:r>
              <a:rPr kumimoji="1" lang="en-US" altLang="zh-CN" sz="3000" dirty="0"/>
              <a:t> store energy in a </a:t>
            </a:r>
            <a:br>
              <a:rPr kumimoji="1" lang="en-US" altLang="zh-CN" sz="3000" dirty="0"/>
            </a:br>
            <a:r>
              <a:rPr kumimoji="1" lang="en-US" altLang="zh-CN" sz="3000" dirty="0"/>
              <a:t>magnetic field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Push buttons and switches</a:t>
            </a:r>
            <a:r>
              <a:rPr kumimoji="1" lang="en-US" altLang="zh-CN" sz="3000" dirty="0"/>
              <a:t> stop or divert current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Diodes</a:t>
            </a:r>
            <a:r>
              <a:rPr kumimoji="1" lang="en-US" altLang="zh-CN" sz="3000" dirty="0"/>
              <a:t> allow current to pass in one direction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600" dirty="0"/>
              <a:t>Light emitting diode (LED)</a:t>
            </a:r>
          </a:p>
        </p:txBody>
      </p:sp>
      <p:pic>
        <p:nvPicPr>
          <p:cNvPr id="9222" name="Picture 6" descr="Image result for inductor">
            <a:extLst>
              <a:ext uri="{FF2B5EF4-FFF2-40B4-BE49-F238E27FC236}">
                <a16:creationId xmlns:a16="http://schemas.microsoft.com/office/drawing/2014/main" id="{B0F69781-7884-4CC3-A24C-DCDAB177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02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uttons and switches">
            <a:extLst>
              <a:ext uri="{FF2B5EF4-FFF2-40B4-BE49-F238E27FC236}">
                <a16:creationId xmlns:a16="http://schemas.microsoft.com/office/drawing/2014/main" id="{76A68843-A5D3-45AD-A839-E263718B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8" y="3770489"/>
            <a:ext cx="3076574" cy="20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A </a:t>
            </a:r>
            <a:r>
              <a:rPr lang="it-IT" sz="3200" b="1" dirty="0"/>
              <a:t>microcontroller</a:t>
            </a:r>
            <a:r>
              <a:rPr lang="it-IT" sz="3200" dirty="0"/>
              <a:t> is an inexpensive, programmable computer</a:t>
            </a:r>
          </a:p>
          <a:p>
            <a:pPr>
              <a:lnSpc>
                <a:spcPct val="150000"/>
              </a:lnSpc>
            </a:pPr>
            <a:endParaRPr kumimoji="1" lang="zh-CN" altLang="en-US" sz="3200" dirty="0"/>
          </a:p>
        </p:txBody>
      </p:sp>
      <p:pic>
        <p:nvPicPr>
          <p:cNvPr id="10244" name="Picture 4" descr="Redboard info.jpg">
            <a:extLst>
              <a:ext uri="{FF2B5EF4-FFF2-40B4-BE49-F238E27FC236}">
                <a16:creationId xmlns:a16="http://schemas.microsoft.com/office/drawing/2014/main" id="{57F7F330-5524-4B17-B38C-EDC08FA4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41" y="1841862"/>
            <a:ext cx="6765717" cy="4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99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689</TotalTime>
  <Words>621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Master ppt</vt:lpstr>
      <vt:lpstr>Equation</vt:lpstr>
      <vt:lpstr>Prototyping with Micro-controllers,  Sensors,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Amanda Zhou</cp:lastModifiedBy>
  <cp:revision>103</cp:revision>
  <dcterms:created xsi:type="dcterms:W3CDTF">2015-09-15T21:20:55Z</dcterms:created>
  <dcterms:modified xsi:type="dcterms:W3CDTF">2019-01-17T19:04:30Z</dcterms:modified>
</cp:coreProperties>
</file>