
<file path=[Content_Types].xml><?xml version="1.0" encoding="utf-8"?>
<Types xmlns="http://schemas.openxmlformats.org/package/2006/content-types">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sldIdLst>
    <p:sldId id="257" r:id="rId2"/>
    <p:sldId id="261" r:id="rId3"/>
    <p:sldId id="270" r:id="rId4"/>
    <p:sldId id="271" r:id="rId5"/>
    <p:sldId id="269" r:id="rId6"/>
    <p:sldId id="268" r:id="rId7"/>
    <p:sldId id="266" r:id="rId8"/>
    <p:sldId id="264" r:id="rId9"/>
  </p:sldIdLst>
  <p:sldSz cx="12192000" cy="6858000"/>
  <p:notesSz cx="6858000" cy="9144000"/>
  <p:embeddedFontLst>
    <p:embeddedFont>
      <p:font typeface="Calibri" panose="020F0502020204030204" pitchFamily="34" charset="0"/>
      <p:regular r:id="rId10"/>
      <p:bold r:id="rId10"/>
      <p:italic r:id="rId10"/>
      <p:boldItalic r:id="rId10"/>
    </p:embeddedFont>
    <p:embeddedFont>
      <p:font typeface="Calibri Light" panose="020F0302020204030204" pitchFamily="34" charset="0"/>
      <p:regular r:id="rId10"/>
      <p:italic r:id="rId10"/>
    </p:embeddedFont>
    <p:embeddedFont>
      <p:font typeface="Gotham Medium" pitchFamily="2" charset="0"/>
      <p:regular r:id="rId10"/>
      <p:italic r:id="rId10"/>
    </p:embeddedFont>
    <p:embeddedFont>
      <p:font typeface="Proxima Nova" panose="02000506030000020004" pitchFamily="2" charset="0"/>
      <p:regular r:id="rId11"/>
      <p:bold r:id="rId1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06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49" autoAdjust="0"/>
    <p:restoredTop sz="94660"/>
  </p:normalViewPr>
  <p:slideViewPr>
    <p:cSldViewPr snapToGrid="0">
      <p:cViewPr varScale="1">
        <p:scale>
          <a:sx n="91" d="100"/>
          <a:sy n="91"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NUL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DDDCB-D232-4F83-BAB3-08983185F7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5EBA33-536B-4743-88B2-7F4A42A148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9A0289-62B1-452B-B6B4-C7F4D7A8E914}"/>
              </a:ext>
            </a:extLst>
          </p:cNvPr>
          <p:cNvSpPr>
            <a:spLocks noGrp="1"/>
          </p:cNvSpPr>
          <p:nvPr>
            <p:ph type="dt" sz="half" idx="10"/>
          </p:nvPr>
        </p:nvSpPr>
        <p:spPr/>
        <p:txBody>
          <a:bodyPr/>
          <a:lstStyle/>
          <a:p>
            <a:fld id="{A8EC1CAE-C4A8-46E9-8AD6-D26A1A7737BA}" type="datetimeFigureOut">
              <a:rPr lang="en-US" smtClean="0"/>
              <a:t>12/26/19</a:t>
            </a:fld>
            <a:endParaRPr lang="en-US"/>
          </a:p>
        </p:txBody>
      </p:sp>
      <p:sp>
        <p:nvSpPr>
          <p:cNvPr id="5" name="Footer Placeholder 4">
            <a:extLst>
              <a:ext uri="{FF2B5EF4-FFF2-40B4-BE49-F238E27FC236}">
                <a16:creationId xmlns:a16="http://schemas.microsoft.com/office/drawing/2014/main" id="{A9C0B67A-E348-4499-8F21-0B6E20E34E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9D4D05-4031-4BCC-A37B-3632026CAB00}"/>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4039990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E9FEE-29A2-4AB8-AAAE-B9E3DC61CE7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85D904-FAA6-4629-A2F6-6972D51B8F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A137BF-5EA8-49BC-AC3F-87896B0005F7}"/>
              </a:ext>
            </a:extLst>
          </p:cNvPr>
          <p:cNvSpPr>
            <a:spLocks noGrp="1"/>
          </p:cNvSpPr>
          <p:nvPr>
            <p:ph type="dt" sz="half" idx="10"/>
          </p:nvPr>
        </p:nvSpPr>
        <p:spPr/>
        <p:txBody>
          <a:bodyPr/>
          <a:lstStyle/>
          <a:p>
            <a:fld id="{A8EC1CAE-C4A8-46E9-8AD6-D26A1A7737BA}" type="datetimeFigureOut">
              <a:rPr lang="en-US" smtClean="0"/>
              <a:t>12/26/19</a:t>
            </a:fld>
            <a:endParaRPr lang="en-US"/>
          </a:p>
        </p:txBody>
      </p:sp>
      <p:sp>
        <p:nvSpPr>
          <p:cNvPr id="5" name="Footer Placeholder 4">
            <a:extLst>
              <a:ext uri="{FF2B5EF4-FFF2-40B4-BE49-F238E27FC236}">
                <a16:creationId xmlns:a16="http://schemas.microsoft.com/office/drawing/2014/main" id="{69DBB771-2664-4844-8B81-A231D2BBCA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9B07D2-50E8-419E-B2BD-CE66FEEBF142}"/>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534870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AD8DFD-763F-424D-8F8E-DEEDAC67ED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5362FD-6D19-4A30-ABCE-7C84BF4868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E4538-5C45-4EF7-B87B-AA6826A6DECA}"/>
              </a:ext>
            </a:extLst>
          </p:cNvPr>
          <p:cNvSpPr>
            <a:spLocks noGrp="1"/>
          </p:cNvSpPr>
          <p:nvPr>
            <p:ph type="dt" sz="half" idx="10"/>
          </p:nvPr>
        </p:nvSpPr>
        <p:spPr/>
        <p:txBody>
          <a:bodyPr/>
          <a:lstStyle/>
          <a:p>
            <a:fld id="{A8EC1CAE-C4A8-46E9-8AD6-D26A1A7737BA}" type="datetimeFigureOut">
              <a:rPr lang="en-US" smtClean="0"/>
              <a:t>12/26/19</a:t>
            </a:fld>
            <a:endParaRPr lang="en-US"/>
          </a:p>
        </p:txBody>
      </p:sp>
      <p:sp>
        <p:nvSpPr>
          <p:cNvPr id="5" name="Footer Placeholder 4">
            <a:extLst>
              <a:ext uri="{FF2B5EF4-FFF2-40B4-BE49-F238E27FC236}">
                <a16:creationId xmlns:a16="http://schemas.microsoft.com/office/drawing/2014/main" id="{20B2D492-EEBE-4E26-9CAB-8EAAF4E252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237A7B-FED1-4DEF-9242-8BEC5BEDB7D1}"/>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4118022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2BB19-D22C-46A5-A20E-C73A6E4696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AD6A59-B46F-493D-AC9F-212844C2A4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8BA7B-F87D-49B0-8A54-F57AF1A63BD1}"/>
              </a:ext>
            </a:extLst>
          </p:cNvPr>
          <p:cNvSpPr>
            <a:spLocks noGrp="1"/>
          </p:cNvSpPr>
          <p:nvPr>
            <p:ph type="dt" sz="half" idx="10"/>
          </p:nvPr>
        </p:nvSpPr>
        <p:spPr/>
        <p:txBody>
          <a:bodyPr/>
          <a:lstStyle/>
          <a:p>
            <a:fld id="{A8EC1CAE-C4A8-46E9-8AD6-D26A1A7737BA}" type="datetimeFigureOut">
              <a:rPr lang="en-US" smtClean="0"/>
              <a:t>12/26/19</a:t>
            </a:fld>
            <a:endParaRPr lang="en-US"/>
          </a:p>
        </p:txBody>
      </p:sp>
      <p:sp>
        <p:nvSpPr>
          <p:cNvPr id="5" name="Footer Placeholder 4">
            <a:extLst>
              <a:ext uri="{FF2B5EF4-FFF2-40B4-BE49-F238E27FC236}">
                <a16:creationId xmlns:a16="http://schemas.microsoft.com/office/drawing/2014/main" id="{153D98F3-723F-4C1A-956E-39F9543B7D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7A55C9-EBD0-479F-A00C-3BA4B55BAE3F}"/>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4207986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9D03E-7486-4823-A2D1-0A0C013FBA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4B77E7-2038-4D0E-B294-9CCC841642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78ED6B-0C3A-47E2-AB88-B1CF85F393BE}"/>
              </a:ext>
            </a:extLst>
          </p:cNvPr>
          <p:cNvSpPr>
            <a:spLocks noGrp="1"/>
          </p:cNvSpPr>
          <p:nvPr>
            <p:ph type="dt" sz="half" idx="10"/>
          </p:nvPr>
        </p:nvSpPr>
        <p:spPr/>
        <p:txBody>
          <a:bodyPr/>
          <a:lstStyle/>
          <a:p>
            <a:fld id="{A8EC1CAE-C4A8-46E9-8AD6-D26A1A7737BA}" type="datetimeFigureOut">
              <a:rPr lang="en-US" smtClean="0"/>
              <a:t>12/26/19</a:t>
            </a:fld>
            <a:endParaRPr lang="en-US"/>
          </a:p>
        </p:txBody>
      </p:sp>
      <p:sp>
        <p:nvSpPr>
          <p:cNvPr id="5" name="Footer Placeholder 4">
            <a:extLst>
              <a:ext uri="{FF2B5EF4-FFF2-40B4-BE49-F238E27FC236}">
                <a16:creationId xmlns:a16="http://schemas.microsoft.com/office/drawing/2014/main" id="{6B985856-500F-4E64-B56C-375990E2E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A43DC7-CE4B-4A17-9601-5E1960BB03B4}"/>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248691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63917-B6CE-4B6C-91B6-741BF6EE60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5DA8E0-FBEF-4F39-A737-39BE7D1F60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A324A8-0E98-423E-8B77-484F47103D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5D0482-2E35-4C09-9E1E-46651F4F7006}"/>
              </a:ext>
            </a:extLst>
          </p:cNvPr>
          <p:cNvSpPr>
            <a:spLocks noGrp="1"/>
          </p:cNvSpPr>
          <p:nvPr>
            <p:ph type="dt" sz="half" idx="10"/>
          </p:nvPr>
        </p:nvSpPr>
        <p:spPr/>
        <p:txBody>
          <a:bodyPr/>
          <a:lstStyle/>
          <a:p>
            <a:fld id="{A8EC1CAE-C4A8-46E9-8AD6-D26A1A7737BA}" type="datetimeFigureOut">
              <a:rPr lang="en-US" smtClean="0"/>
              <a:t>12/26/19</a:t>
            </a:fld>
            <a:endParaRPr lang="en-US"/>
          </a:p>
        </p:txBody>
      </p:sp>
      <p:sp>
        <p:nvSpPr>
          <p:cNvPr id="6" name="Footer Placeholder 5">
            <a:extLst>
              <a:ext uri="{FF2B5EF4-FFF2-40B4-BE49-F238E27FC236}">
                <a16:creationId xmlns:a16="http://schemas.microsoft.com/office/drawing/2014/main" id="{3E2EED08-4716-4F59-A128-F0267AD977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B3926-66F9-4287-9D4D-A9E0DB0BF526}"/>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355268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B0BBD-1178-4D6D-9400-132CD729B1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64B506-67E6-4792-A8EA-9790EBF404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C0CE71-54CD-40E2-B614-DF8F33B035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D631BA-2BFD-42E7-9257-A18080235D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4B3A7E-C30C-493C-A820-8C6C518972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0DB4C6-166A-4F12-9174-9E5DBF242F38}"/>
              </a:ext>
            </a:extLst>
          </p:cNvPr>
          <p:cNvSpPr>
            <a:spLocks noGrp="1"/>
          </p:cNvSpPr>
          <p:nvPr>
            <p:ph type="dt" sz="half" idx="10"/>
          </p:nvPr>
        </p:nvSpPr>
        <p:spPr/>
        <p:txBody>
          <a:bodyPr/>
          <a:lstStyle/>
          <a:p>
            <a:fld id="{A8EC1CAE-C4A8-46E9-8AD6-D26A1A7737BA}" type="datetimeFigureOut">
              <a:rPr lang="en-US" smtClean="0"/>
              <a:t>12/26/19</a:t>
            </a:fld>
            <a:endParaRPr lang="en-US"/>
          </a:p>
        </p:txBody>
      </p:sp>
      <p:sp>
        <p:nvSpPr>
          <p:cNvPr id="8" name="Footer Placeholder 7">
            <a:extLst>
              <a:ext uri="{FF2B5EF4-FFF2-40B4-BE49-F238E27FC236}">
                <a16:creationId xmlns:a16="http://schemas.microsoft.com/office/drawing/2014/main" id="{05F0EDAF-0F1A-4F8E-989E-C2FF68918D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12389A-ECD3-4204-9A96-F98B4E330482}"/>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103863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6BBA1-F74F-4608-952F-CD4E805710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B98E42-7412-4380-A1E4-A971AF84F21B}"/>
              </a:ext>
            </a:extLst>
          </p:cNvPr>
          <p:cNvSpPr>
            <a:spLocks noGrp="1"/>
          </p:cNvSpPr>
          <p:nvPr>
            <p:ph type="dt" sz="half" idx="10"/>
          </p:nvPr>
        </p:nvSpPr>
        <p:spPr/>
        <p:txBody>
          <a:bodyPr/>
          <a:lstStyle/>
          <a:p>
            <a:fld id="{A8EC1CAE-C4A8-46E9-8AD6-D26A1A7737BA}" type="datetimeFigureOut">
              <a:rPr lang="en-US" smtClean="0"/>
              <a:t>12/26/19</a:t>
            </a:fld>
            <a:endParaRPr lang="en-US"/>
          </a:p>
        </p:txBody>
      </p:sp>
      <p:sp>
        <p:nvSpPr>
          <p:cNvPr id="4" name="Footer Placeholder 3">
            <a:extLst>
              <a:ext uri="{FF2B5EF4-FFF2-40B4-BE49-F238E27FC236}">
                <a16:creationId xmlns:a16="http://schemas.microsoft.com/office/drawing/2014/main" id="{61FF28FC-BF1D-487A-8244-67FF3FE701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60DAE3-8C09-47A1-9B7F-7669CF0F9892}"/>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3415301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56ACAA-DC8F-46F9-AB22-B89F6840CBE2}"/>
              </a:ext>
            </a:extLst>
          </p:cNvPr>
          <p:cNvSpPr>
            <a:spLocks noGrp="1"/>
          </p:cNvSpPr>
          <p:nvPr>
            <p:ph type="dt" sz="half" idx="10"/>
          </p:nvPr>
        </p:nvSpPr>
        <p:spPr/>
        <p:txBody>
          <a:bodyPr/>
          <a:lstStyle/>
          <a:p>
            <a:fld id="{A8EC1CAE-C4A8-46E9-8AD6-D26A1A7737BA}" type="datetimeFigureOut">
              <a:rPr lang="en-US" smtClean="0"/>
              <a:t>12/26/19</a:t>
            </a:fld>
            <a:endParaRPr lang="en-US"/>
          </a:p>
        </p:txBody>
      </p:sp>
      <p:sp>
        <p:nvSpPr>
          <p:cNvPr id="3" name="Footer Placeholder 2">
            <a:extLst>
              <a:ext uri="{FF2B5EF4-FFF2-40B4-BE49-F238E27FC236}">
                <a16:creationId xmlns:a16="http://schemas.microsoft.com/office/drawing/2014/main" id="{E60AB0D9-AE6C-4523-AB7B-AE84639C2A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1DC9C9-55DA-4AD8-B70E-0E3A98011F89}"/>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1514440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81E5E-98E3-4DE3-9604-DD442DF63B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80224D-9CC3-46A6-A05B-DF33598D05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4F9B30-568C-45D8-9F28-1FE65F92D0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90D6C4-4C51-4D40-9226-8974EFDEC17F}"/>
              </a:ext>
            </a:extLst>
          </p:cNvPr>
          <p:cNvSpPr>
            <a:spLocks noGrp="1"/>
          </p:cNvSpPr>
          <p:nvPr>
            <p:ph type="dt" sz="half" idx="10"/>
          </p:nvPr>
        </p:nvSpPr>
        <p:spPr/>
        <p:txBody>
          <a:bodyPr/>
          <a:lstStyle/>
          <a:p>
            <a:fld id="{A8EC1CAE-C4A8-46E9-8AD6-D26A1A7737BA}" type="datetimeFigureOut">
              <a:rPr lang="en-US" smtClean="0"/>
              <a:t>12/26/19</a:t>
            </a:fld>
            <a:endParaRPr lang="en-US"/>
          </a:p>
        </p:txBody>
      </p:sp>
      <p:sp>
        <p:nvSpPr>
          <p:cNvPr id="6" name="Footer Placeholder 5">
            <a:extLst>
              <a:ext uri="{FF2B5EF4-FFF2-40B4-BE49-F238E27FC236}">
                <a16:creationId xmlns:a16="http://schemas.microsoft.com/office/drawing/2014/main" id="{DBF137B0-99C5-4906-993F-BA9087695A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49A788-2213-4170-B8DC-1A7D6055A54C}"/>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1806090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094D5-69B4-4055-ABBD-3836DC0F3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091B0C-149C-4A29-99C9-67F1C0DF9D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4DF8D7-4930-42F2-9ABF-5E6BC9086F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B8BBEA-8EBC-44C9-A016-A662E1CCDECD}"/>
              </a:ext>
            </a:extLst>
          </p:cNvPr>
          <p:cNvSpPr>
            <a:spLocks noGrp="1"/>
          </p:cNvSpPr>
          <p:nvPr>
            <p:ph type="dt" sz="half" idx="10"/>
          </p:nvPr>
        </p:nvSpPr>
        <p:spPr/>
        <p:txBody>
          <a:bodyPr/>
          <a:lstStyle/>
          <a:p>
            <a:fld id="{A8EC1CAE-C4A8-46E9-8AD6-D26A1A7737BA}" type="datetimeFigureOut">
              <a:rPr lang="en-US" smtClean="0"/>
              <a:t>12/26/19</a:t>
            </a:fld>
            <a:endParaRPr lang="en-US"/>
          </a:p>
        </p:txBody>
      </p:sp>
      <p:sp>
        <p:nvSpPr>
          <p:cNvPr id="6" name="Footer Placeholder 5">
            <a:extLst>
              <a:ext uri="{FF2B5EF4-FFF2-40B4-BE49-F238E27FC236}">
                <a16:creationId xmlns:a16="http://schemas.microsoft.com/office/drawing/2014/main" id="{18B71032-29CA-415F-BF45-8BF18D4197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795705-83B3-4051-90E2-8DACAED34B12}"/>
              </a:ext>
            </a:extLst>
          </p:cNvPr>
          <p:cNvSpPr>
            <a:spLocks noGrp="1"/>
          </p:cNvSpPr>
          <p:nvPr>
            <p:ph type="sldNum" sz="quarter" idx="12"/>
          </p:nvPr>
        </p:nvSpPr>
        <p:spPr/>
        <p:txBody>
          <a:bodyPr/>
          <a:lstStyle/>
          <a:p>
            <a:fld id="{60A1212D-38B2-4DEE-B25F-5C96C2761F56}" type="slidenum">
              <a:rPr lang="en-US" smtClean="0"/>
              <a:t>‹#›</a:t>
            </a:fld>
            <a:endParaRPr lang="en-US"/>
          </a:p>
        </p:txBody>
      </p:sp>
    </p:spTree>
    <p:extLst>
      <p:ext uri="{BB962C8B-B14F-4D97-AF65-F5344CB8AC3E}">
        <p14:creationId xmlns:p14="http://schemas.microsoft.com/office/powerpoint/2010/main" val="2528668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1923A5-51A8-4DE5-8396-146BDFA96E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12EA93-A0E8-4931-B163-506EB68073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D30351-95B8-4867-BB8A-4F8F9E161F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EC1CAE-C4A8-46E9-8AD6-D26A1A7737BA}" type="datetimeFigureOut">
              <a:rPr lang="en-US" smtClean="0"/>
              <a:t>12/26/19</a:t>
            </a:fld>
            <a:endParaRPr lang="en-US"/>
          </a:p>
        </p:txBody>
      </p:sp>
      <p:sp>
        <p:nvSpPr>
          <p:cNvPr id="5" name="Footer Placeholder 4">
            <a:extLst>
              <a:ext uri="{FF2B5EF4-FFF2-40B4-BE49-F238E27FC236}">
                <a16:creationId xmlns:a16="http://schemas.microsoft.com/office/drawing/2014/main" id="{A2B919AD-A1B6-4754-A503-26DC74DFDF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9D43DB-5E80-49B7-A6DA-228CDC0722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A1212D-38B2-4DEE-B25F-5C96C2761F56}" type="slidenum">
              <a:rPr lang="en-US" smtClean="0"/>
              <a:t>‹#›</a:t>
            </a:fld>
            <a:endParaRPr lang="en-US"/>
          </a:p>
        </p:txBody>
      </p:sp>
    </p:spTree>
    <p:extLst>
      <p:ext uri="{BB962C8B-B14F-4D97-AF65-F5344CB8AC3E}">
        <p14:creationId xmlns:p14="http://schemas.microsoft.com/office/powerpoint/2010/main" val="3687103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717452" y="1109303"/>
            <a:ext cx="10958733" cy="2387600"/>
          </a:xfrm>
        </p:spPr>
        <p:txBody>
          <a:bodyPr>
            <a:normAutofit/>
          </a:bodyPr>
          <a:lstStyle/>
          <a:p>
            <a:r>
              <a:rPr lang="en-US" sz="4800" dirty="0">
                <a:latin typeface="Gotham Medium" pitchFamily="2" charset="-128"/>
                <a:ea typeface="Gotham Medium" pitchFamily="2" charset="-128"/>
              </a:rPr>
              <a:t>STORYTELLING</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1524000" y="4006993"/>
            <a:ext cx="9144000" cy="473561"/>
          </a:xfrm>
        </p:spPr>
        <p:txBody>
          <a:bodyPr/>
          <a:lstStyle/>
          <a:p>
            <a:r>
              <a:rPr lang="en-US">
                <a:latin typeface="Proxima Nova" panose="02000506030000020004" pitchFamily="2" charset="0"/>
                <a:ea typeface="Gotham Book" pitchFamily="2" charset="-128"/>
              </a:rPr>
              <a:t>EG1003  </a:t>
            </a:r>
            <a:r>
              <a:rPr lang="en-US" dirty="0">
                <a:latin typeface="Proxima Nova" panose="02000506030000020004" pitchFamily="2" charset="0"/>
                <a:ea typeface="Gotham Book" pitchFamily="2" charset="-128"/>
              </a:rPr>
              <a:t>|  RECITATION 5</a:t>
            </a:r>
          </a:p>
        </p:txBody>
      </p:sp>
      <p:cxnSp>
        <p:nvCxnSpPr>
          <p:cNvPr id="5" name="Straight Connector 4">
            <a:extLst>
              <a:ext uri="{FF2B5EF4-FFF2-40B4-BE49-F238E27FC236}">
                <a16:creationId xmlns:a16="http://schemas.microsoft.com/office/drawing/2014/main" id="{983FF81A-ABFC-4B49-B288-68646E07F2FD}"/>
              </a:ext>
            </a:extLst>
          </p:cNvPr>
          <p:cNvCxnSpPr>
            <a:cxnSpLocks/>
          </p:cNvCxnSpPr>
          <p:nvPr/>
        </p:nvCxnSpPr>
        <p:spPr>
          <a:xfrm>
            <a:off x="4193177" y="3688905"/>
            <a:ext cx="3762104"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2" name="Picture 11">
            <a:extLst>
              <a:ext uri="{FF2B5EF4-FFF2-40B4-BE49-F238E27FC236}">
                <a16:creationId xmlns:a16="http://schemas.microsoft.com/office/drawing/2014/main" id="{98E421AB-93EF-48BB-9DA5-DBBCCA320C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1648" y="6286130"/>
            <a:ext cx="1519822" cy="585518"/>
          </a:xfrm>
          <a:prstGeom prst="rect">
            <a:avLst/>
          </a:prstGeom>
        </p:spPr>
      </p:pic>
    </p:spTree>
    <p:extLst>
      <p:ext uri="{BB962C8B-B14F-4D97-AF65-F5344CB8AC3E}">
        <p14:creationId xmlns:p14="http://schemas.microsoft.com/office/powerpoint/2010/main" val="378203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6" y="809107"/>
            <a:ext cx="11482119" cy="965147"/>
          </a:xfrm>
        </p:spPr>
        <p:txBody>
          <a:bodyPr>
            <a:noAutofit/>
          </a:bodyPr>
          <a:lstStyle/>
          <a:p>
            <a:r>
              <a:rPr lang="en-US" sz="4400" dirty="0">
                <a:latin typeface="Gotham Medium" pitchFamily="2" charset="-128"/>
                <a:ea typeface="Gotham Medium" pitchFamily="2" charset="-128"/>
              </a:rPr>
              <a:t>CHOOSING WORDS</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818867" y="1923350"/>
            <a:ext cx="10153933" cy="3917892"/>
          </a:xfrm>
        </p:spPr>
        <p:txBody>
          <a:bodyPr anchor="ctr">
            <a:normAutofit/>
          </a:bodyPr>
          <a:lstStyle/>
          <a:p>
            <a:pPr marL="342900" indent="-342900" algn="l">
              <a:buFont typeface="Arial" panose="020B0604020202020204" pitchFamily="34" charset="0"/>
              <a:buChar char="•"/>
            </a:pPr>
            <a:r>
              <a:rPr lang="en-US" dirty="0">
                <a:latin typeface="Proxima Nova" panose="02000506030000020004" pitchFamily="2" charset="0"/>
                <a:ea typeface="Gotham Book" pitchFamily="2" charset="-128"/>
              </a:rPr>
              <a:t>Storytelling has one goal</a:t>
            </a:r>
          </a:p>
          <a:p>
            <a:pPr marL="800100" lvl="1" indent="-342900" algn="l">
              <a:buFont typeface="Arial" panose="020B0604020202020204" pitchFamily="34" charset="0"/>
              <a:buChar char="•"/>
            </a:pPr>
            <a:r>
              <a:rPr lang="en-US" sz="2400" dirty="0">
                <a:latin typeface="Proxima Nova" panose="02000506030000020004" pitchFamily="2" charset="0"/>
                <a:ea typeface="Gotham Book" pitchFamily="2" charset="-128"/>
              </a:rPr>
              <a:t>To tell a story</a:t>
            </a:r>
          </a:p>
          <a:p>
            <a:pPr marL="342900" indent="-342900" algn="l">
              <a:buFont typeface="Arial" panose="020B0604020202020204" pitchFamily="34" charset="0"/>
              <a:buChar char="•"/>
            </a:pPr>
            <a:r>
              <a:rPr lang="en-US" dirty="0">
                <a:latin typeface="Proxima Nova" panose="02000506030000020004" pitchFamily="2" charset="0"/>
                <a:ea typeface="Gotham Book" pitchFamily="2" charset="-128"/>
              </a:rPr>
              <a:t>When writing, consider who is reading</a:t>
            </a:r>
          </a:p>
          <a:p>
            <a:pPr marL="800100" lvl="1" indent="-342900" algn="l">
              <a:buFont typeface="Arial" panose="020B0604020202020204" pitchFamily="34" charset="0"/>
              <a:buChar char="•"/>
            </a:pPr>
            <a:r>
              <a:rPr lang="en-US" sz="2400" dirty="0">
                <a:latin typeface="Proxima Nova" panose="02000506030000020004" pitchFamily="2" charset="0"/>
                <a:ea typeface="Gotham Book" pitchFamily="2" charset="-128"/>
              </a:rPr>
              <a:t>What compels your reader?</a:t>
            </a:r>
          </a:p>
          <a:p>
            <a:pPr marL="1257300" lvl="2" indent="-342900" algn="l">
              <a:buFont typeface="Arial" panose="020B0604020202020204" pitchFamily="34" charset="0"/>
              <a:buChar char="•"/>
            </a:pPr>
            <a:r>
              <a:rPr lang="en-US" sz="2400" dirty="0">
                <a:latin typeface="Proxima Nova" panose="02000506030000020004" pitchFamily="2" charset="0"/>
                <a:ea typeface="Gotham Book" pitchFamily="2" charset="-128"/>
              </a:rPr>
              <a:t>The reader wants to see</a:t>
            </a:r>
          </a:p>
          <a:p>
            <a:pPr marL="1257300" lvl="2" indent="-342900" algn="l">
              <a:buFont typeface="Arial" panose="020B0604020202020204" pitchFamily="34" charset="0"/>
              <a:buChar char="•"/>
            </a:pPr>
            <a:r>
              <a:rPr lang="en-US" sz="2400" dirty="0">
                <a:latin typeface="Proxima Nova" panose="02000506030000020004" pitchFamily="2" charset="0"/>
                <a:ea typeface="Gotham Book" pitchFamily="2" charset="-128"/>
              </a:rPr>
              <a:t>The reader wants to learn what’s possible </a:t>
            </a:r>
          </a:p>
          <a:p>
            <a:pPr marL="1257300" lvl="2" indent="-342900" algn="l">
              <a:buFont typeface="Arial" panose="020B0604020202020204" pitchFamily="34" charset="0"/>
              <a:buChar char="•"/>
            </a:pPr>
            <a:r>
              <a:rPr lang="en-US" sz="2400" dirty="0">
                <a:latin typeface="Proxima Nova" panose="02000506030000020004" pitchFamily="2" charset="0"/>
                <a:ea typeface="Gotham Book" pitchFamily="2" charset="-128"/>
              </a:rPr>
              <a:t>The reader wants to try it later… and do it better</a:t>
            </a:r>
            <a:endParaRPr lang="en-US" sz="2200" dirty="0">
              <a:latin typeface="Proxima Nova" panose="02000506030000020004" pitchFamily="2" charset="0"/>
              <a:ea typeface="Gotham Book" pitchFamily="2" charset="-128"/>
            </a:endParaRP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2" name="Picture 11">
            <a:extLst>
              <a:ext uri="{FF2B5EF4-FFF2-40B4-BE49-F238E27FC236}">
                <a16:creationId xmlns:a16="http://schemas.microsoft.com/office/drawing/2014/main" id="{98E421AB-93EF-48BB-9DA5-DBBCCA320C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1648" y="6286130"/>
            <a:ext cx="1519822" cy="585518"/>
          </a:xfrm>
          <a:prstGeom prst="rect">
            <a:avLst/>
          </a:prstGeom>
        </p:spPr>
      </p:pic>
      <p:sp>
        <p:nvSpPr>
          <p:cNvPr id="10" name="TextBox 9">
            <a:extLst>
              <a:ext uri="{FF2B5EF4-FFF2-40B4-BE49-F238E27FC236}">
                <a16:creationId xmlns:a16="http://schemas.microsoft.com/office/drawing/2014/main" id="{0CA9F7AA-DE38-2B4E-AAA2-B74C06A915F0}"/>
              </a:ext>
            </a:extLst>
          </p:cNvPr>
          <p:cNvSpPr txBox="1"/>
          <p:nvPr/>
        </p:nvSpPr>
        <p:spPr>
          <a:xfrm>
            <a:off x="11601450" y="89493"/>
            <a:ext cx="357188" cy="369332"/>
          </a:xfrm>
          <a:prstGeom prst="rect">
            <a:avLst/>
          </a:prstGeom>
          <a:noFill/>
        </p:spPr>
        <p:txBody>
          <a:bodyPr wrap="square" rtlCol="0">
            <a:spAutoFit/>
          </a:bodyPr>
          <a:lstStyle/>
          <a:p>
            <a:r>
              <a:rPr lang="en-US" b="1" dirty="0">
                <a:solidFill>
                  <a:schemeClr val="bg1"/>
                </a:solidFill>
                <a:latin typeface="Proxima Nova" panose="02000506030000020004" pitchFamily="2" charset="0"/>
                <a:ea typeface="Gotham Medium" pitchFamily="2" charset="-128"/>
              </a:rPr>
              <a:t>1</a:t>
            </a:r>
          </a:p>
        </p:txBody>
      </p:sp>
    </p:spTree>
    <p:extLst>
      <p:ext uri="{BB962C8B-B14F-4D97-AF65-F5344CB8AC3E}">
        <p14:creationId xmlns:p14="http://schemas.microsoft.com/office/powerpoint/2010/main" val="3600382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rmAutofit/>
          </a:bodyPr>
          <a:lstStyle/>
          <a:p>
            <a:r>
              <a:rPr lang="en-US" sz="4400" dirty="0">
                <a:latin typeface="Gotham Medium" pitchFamily="2" charset="-128"/>
                <a:ea typeface="Gotham Medium" pitchFamily="2" charset="-128"/>
              </a:rPr>
              <a:t>HOW MUCH IS TOO MUCH? </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818867" y="1923350"/>
            <a:ext cx="10153933" cy="3917892"/>
          </a:xfrm>
        </p:spPr>
        <p:txBody>
          <a:bodyPr anchor="ctr">
            <a:normAutofit/>
          </a:bodyPr>
          <a:lstStyle/>
          <a:p>
            <a:pPr marL="342900" indent="-342900" algn="l">
              <a:buFont typeface="Arial" panose="020B0604020202020204" pitchFamily="34" charset="0"/>
              <a:buChar char="•"/>
            </a:pPr>
            <a:r>
              <a:rPr lang="en-US" dirty="0">
                <a:latin typeface="Proxima Nova" panose="02000506030000020004" pitchFamily="2" charset="0"/>
                <a:ea typeface="Gotham Book" pitchFamily="2" charset="-128"/>
              </a:rPr>
              <a:t>One sentence depicts events </a:t>
            </a:r>
          </a:p>
          <a:p>
            <a:pPr marL="800100" lvl="1" indent="-342900" algn="l">
              <a:buFont typeface="Arial" panose="020B0604020202020204" pitchFamily="34" charset="0"/>
              <a:buChar char="•"/>
            </a:pPr>
            <a:r>
              <a:rPr lang="en-US" sz="2400" dirty="0">
                <a:latin typeface="Proxima Nova" panose="02000506030000020004" pitchFamily="2" charset="0"/>
                <a:ea typeface="Gotham Book" pitchFamily="2" charset="-128"/>
              </a:rPr>
              <a:t>A bowling ball landed on the bridge to test its strength. </a:t>
            </a:r>
          </a:p>
          <a:p>
            <a:pPr marL="342900" indent="-342900" algn="l">
              <a:buFont typeface="Arial" panose="020B0604020202020204" pitchFamily="34" charset="0"/>
              <a:buChar char="•"/>
            </a:pPr>
            <a:r>
              <a:rPr lang="en-US" dirty="0">
                <a:latin typeface="Proxima Nova" panose="02000506030000020004" pitchFamily="2" charset="0"/>
                <a:ea typeface="Gotham Book" pitchFamily="2" charset="-128"/>
              </a:rPr>
              <a:t>Another sentence hovers above events</a:t>
            </a:r>
          </a:p>
          <a:p>
            <a:pPr marL="800100" lvl="1" indent="-342900" algn="l">
              <a:buFont typeface="Arial" panose="020B0604020202020204" pitchFamily="34" charset="0"/>
              <a:buChar char="•"/>
            </a:pPr>
            <a:r>
              <a:rPr lang="en-US" sz="2400" dirty="0">
                <a:latin typeface="Proxima Nova" panose="02000506030000020004" pitchFamily="2" charset="0"/>
                <a:ea typeface="Gotham Book" pitchFamily="2" charset="-128"/>
              </a:rPr>
              <a:t>Placing the bowling ball, a round object with finger holes, was important because it showed what would happen when an object such as a ball was placed on an object that spans a distance such as a bridge: in this case the bowling ball was able to rest on the bridge and so the experiment was a success. </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2" name="Picture 11">
            <a:extLst>
              <a:ext uri="{FF2B5EF4-FFF2-40B4-BE49-F238E27FC236}">
                <a16:creationId xmlns:a16="http://schemas.microsoft.com/office/drawing/2014/main" id="{98E421AB-93EF-48BB-9DA5-DBBCCA320C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1648" y="6286130"/>
            <a:ext cx="1519822" cy="585518"/>
          </a:xfrm>
          <a:prstGeom prst="rect">
            <a:avLst/>
          </a:prstGeom>
        </p:spPr>
      </p:pic>
      <p:sp>
        <p:nvSpPr>
          <p:cNvPr id="10" name="TextBox 9">
            <a:extLst>
              <a:ext uri="{FF2B5EF4-FFF2-40B4-BE49-F238E27FC236}">
                <a16:creationId xmlns:a16="http://schemas.microsoft.com/office/drawing/2014/main" id="{4E25D3D0-0FD9-E14A-BBA9-E59731CFF40B}"/>
              </a:ext>
            </a:extLst>
          </p:cNvPr>
          <p:cNvSpPr txBox="1"/>
          <p:nvPr/>
        </p:nvSpPr>
        <p:spPr>
          <a:xfrm>
            <a:off x="11601450" y="89493"/>
            <a:ext cx="357188" cy="369332"/>
          </a:xfrm>
          <a:prstGeom prst="rect">
            <a:avLst/>
          </a:prstGeom>
          <a:noFill/>
        </p:spPr>
        <p:txBody>
          <a:bodyPr wrap="square" rtlCol="0">
            <a:spAutoFit/>
          </a:bodyPr>
          <a:lstStyle/>
          <a:p>
            <a:r>
              <a:rPr lang="en-US" b="1" dirty="0">
                <a:solidFill>
                  <a:schemeClr val="bg1"/>
                </a:solidFill>
                <a:latin typeface="Proxima Nova" panose="02000506030000020004" pitchFamily="2" charset="0"/>
                <a:ea typeface="Gotham Medium" pitchFamily="2" charset="-128"/>
              </a:rPr>
              <a:t>2</a:t>
            </a:r>
          </a:p>
        </p:txBody>
      </p:sp>
    </p:spTree>
    <p:extLst>
      <p:ext uri="{BB962C8B-B14F-4D97-AF65-F5344CB8AC3E}">
        <p14:creationId xmlns:p14="http://schemas.microsoft.com/office/powerpoint/2010/main" val="3941217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6" y="809107"/>
            <a:ext cx="11442363" cy="965147"/>
          </a:xfrm>
        </p:spPr>
        <p:txBody>
          <a:bodyPr>
            <a:noAutofit/>
          </a:bodyPr>
          <a:lstStyle/>
          <a:p>
            <a:r>
              <a:rPr lang="en-US" sz="4400" dirty="0">
                <a:latin typeface="Gotham Medium" pitchFamily="2" charset="-128"/>
                <a:ea typeface="Gotham Medium" pitchFamily="2" charset="-128"/>
              </a:rPr>
              <a:t>WHOSE PERSPECTIVE DO YOU NEED? </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818867" y="1923349"/>
            <a:ext cx="10968942" cy="4125543"/>
          </a:xfrm>
        </p:spPr>
        <p:txBody>
          <a:bodyPr anchor="ctr">
            <a:noAutofit/>
          </a:bodyPr>
          <a:lstStyle/>
          <a:p>
            <a:pPr marL="342900" indent="-342900" algn="l">
              <a:buFont typeface="Arial" panose="020B0604020202020204" pitchFamily="34" charset="0"/>
              <a:buChar char="•"/>
            </a:pPr>
            <a:r>
              <a:rPr lang="en-US" dirty="0">
                <a:latin typeface="Proxima Nova" panose="02000506030000020004" pitchFamily="2" charset="0"/>
                <a:ea typeface="Gotham Book" pitchFamily="2" charset="-128"/>
              </a:rPr>
              <a:t>One paragraph turns into a mirror </a:t>
            </a:r>
          </a:p>
          <a:p>
            <a:pPr marL="800100" lvl="1" indent="-342900" algn="l">
              <a:buFont typeface="Arial" panose="020B0604020202020204" pitchFamily="34" charset="0"/>
              <a:buChar char="•"/>
            </a:pPr>
            <a:r>
              <a:rPr lang="en-US" sz="2400" dirty="0">
                <a:latin typeface="Proxima Nova" panose="02000506030000020004" pitchFamily="2" charset="0"/>
                <a:ea typeface="Gotham Book" pitchFamily="2" charset="-128"/>
              </a:rPr>
              <a:t>Running the robot was difficult because of the lack of time. Attempts were made to solve the issue, but solving the issue proved impossible. </a:t>
            </a:r>
            <a:endParaRPr lang="en-US" dirty="0">
              <a:latin typeface="Proxima Nova" panose="02000506030000020004" pitchFamily="2" charset="0"/>
              <a:ea typeface="Gotham Book" pitchFamily="2" charset="-128"/>
            </a:endParaRPr>
          </a:p>
          <a:p>
            <a:pPr marL="342900" indent="-342900" algn="l">
              <a:buFont typeface="Arial" panose="020B0604020202020204" pitchFamily="34" charset="0"/>
              <a:buChar char="•"/>
            </a:pPr>
            <a:r>
              <a:rPr lang="en-US" dirty="0">
                <a:latin typeface="Proxima Nova" panose="02000506030000020004" pitchFamily="2" charset="0"/>
                <a:ea typeface="Gotham Book" pitchFamily="2" charset="-128"/>
              </a:rPr>
              <a:t> Another paragraph guides future experimenters toward an outcome </a:t>
            </a:r>
          </a:p>
          <a:p>
            <a:pPr marL="800100" lvl="1" indent="-342900" algn="l">
              <a:buFont typeface="Arial" panose="020B0604020202020204" pitchFamily="34" charset="0"/>
              <a:buChar char="•"/>
            </a:pPr>
            <a:r>
              <a:rPr lang="en-US" sz="2400" dirty="0">
                <a:latin typeface="Proxima Nova" panose="02000506030000020004" pitchFamily="2" charset="0"/>
                <a:ea typeface="Gotham Book" pitchFamily="2" charset="-128"/>
              </a:rPr>
              <a:t>Four runs of the robot produced four results in which the robot failed to move. Attempts were made to lock in the transistor, then to rewrite software instructions, and last to unplug the robot and then reset the electrical connection. On the last attempt, the robot moved backward. </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2" name="Picture 11">
            <a:extLst>
              <a:ext uri="{FF2B5EF4-FFF2-40B4-BE49-F238E27FC236}">
                <a16:creationId xmlns:a16="http://schemas.microsoft.com/office/drawing/2014/main" id="{98E421AB-93EF-48BB-9DA5-DBBCCA320C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1648" y="6286130"/>
            <a:ext cx="1519822" cy="585518"/>
          </a:xfrm>
          <a:prstGeom prst="rect">
            <a:avLst/>
          </a:prstGeom>
        </p:spPr>
      </p:pic>
      <p:sp>
        <p:nvSpPr>
          <p:cNvPr id="10" name="TextBox 9">
            <a:extLst>
              <a:ext uri="{FF2B5EF4-FFF2-40B4-BE49-F238E27FC236}">
                <a16:creationId xmlns:a16="http://schemas.microsoft.com/office/drawing/2014/main" id="{CE950F44-DFB8-D047-BA3C-1D10C7E22DA3}"/>
              </a:ext>
            </a:extLst>
          </p:cNvPr>
          <p:cNvSpPr txBox="1"/>
          <p:nvPr/>
        </p:nvSpPr>
        <p:spPr>
          <a:xfrm>
            <a:off x="11601450" y="89493"/>
            <a:ext cx="357188" cy="369332"/>
          </a:xfrm>
          <a:prstGeom prst="rect">
            <a:avLst/>
          </a:prstGeom>
          <a:noFill/>
        </p:spPr>
        <p:txBody>
          <a:bodyPr wrap="square" rtlCol="0">
            <a:spAutoFit/>
          </a:bodyPr>
          <a:lstStyle/>
          <a:p>
            <a:r>
              <a:rPr lang="en-US" b="1" dirty="0">
                <a:solidFill>
                  <a:schemeClr val="bg1"/>
                </a:solidFill>
                <a:latin typeface="Proxima Nova" panose="02000506030000020004" pitchFamily="2" charset="0"/>
                <a:ea typeface="Gotham Medium" pitchFamily="2" charset="-128"/>
              </a:rPr>
              <a:t>3</a:t>
            </a:r>
          </a:p>
        </p:txBody>
      </p:sp>
    </p:spTree>
    <p:extLst>
      <p:ext uri="{BB962C8B-B14F-4D97-AF65-F5344CB8AC3E}">
        <p14:creationId xmlns:p14="http://schemas.microsoft.com/office/powerpoint/2010/main" val="489666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rmAutofit/>
          </a:bodyPr>
          <a:lstStyle/>
          <a:p>
            <a:r>
              <a:rPr lang="en-US" sz="5400" dirty="0">
                <a:latin typeface="Gotham Medium" pitchFamily="2" charset="-128"/>
                <a:ea typeface="Gotham Medium" pitchFamily="2" charset="-128"/>
              </a:rPr>
              <a:t>ACRONYMS</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818867" y="1923350"/>
            <a:ext cx="10153933" cy="3917892"/>
          </a:xfrm>
        </p:spPr>
        <p:txBody>
          <a:bodyPr anchor="ctr">
            <a:normAutofit/>
          </a:bodyPr>
          <a:lstStyle/>
          <a:p>
            <a:pPr marL="342900" indent="-342900" algn="l">
              <a:buFont typeface="Arial" panose="020B0604020202020204" pitchFamily="34" charset="0"/>
              <a:buChar char="•"/>
            </a:pPr>
            <a:r>
              <a:rPr lang="en-US" dirty="0">
                <a:latin typeface="Proxima Nova" panose="02000506030000020004" pitchFamily="2" charset="0"/>
                <a:ea typeface="Gotham Book" pitchFamily="2" charset="-128"/>
              </a:rPr>
              <a:t>No acronyms in the Abstract</a:t>
            </a:r>
          </a:p>
          <a:p>
            <a:pPr marL="342900" indent="-342900" algn="l">
              <a:buFont typeface="Arial" panose="020B0604020202020204" pitchFamily="34" charset="0"/>
              <a:buChar char="•"/>
            </a:pPr>
            <a:r>
              <a:rPr lang="en-US" dirty="0">
                <a:latin typeface="Proxima Nova" panose="02000506030000020004" pitchFamily="2" charset="0"/>
                <a:ea typeface="Gotham Book" pitchFamily="2" charset="-128"/>
              </a:rPr>
              <a:t>Spell out words on first reference and introduce the acronym in parentheses</a:t>
            </a:r>
          </a:p>
          <a:p>
            <a:pPr marL="800100" lvl="1" indent="-342900" algn="l">
              <a:buFont typeface="Arial" panose="020B0604020202020204" pitchFamily="34" charset="0"/>
              <a:buChar char="•"/>
            </a:pPr>
            <a:r>
              <a:rPr lang="en-US" sz="2400" dirty="0">
                <a:latin typeface="Proxima Nova" panose="02000506030000020004" pitchFamily="2" charset="0"/>
                <a:ea typeface="Gotham Book" pitchFamily="2" charset="-128"/>
              </a:rPr>
              <a:t>e.g. Virtual Instrument (VI)</a:t>
            </a:r>
          </a:p>
          <a:p>
            <a:pPr marL="342900" indent="-342900" algn="l">
              <a:buFont typeface="Arial" panose="020B0604020202020204" pitchFamily="34" charset="0"/>
              <a:buChar char="•"/>
            </a:pPr>
            <a:r>
              <a:rPr lang="en-US" dirty="0">
                <a:latin typeface="Proxima Nova" panose="02000506030000020004" pitchFamily="2" charset="0"/>
                <a:ea typeface="Gotham Book" pitchFamily="2" charset="-128"/>
              </a:rPr>
              <a:t>Once an acronym is introduced, do not spell it out again</a:t>
            </a:r>
          </a:p>
          <a:p>
            <a:pPr marL="342900" indent="-342900" algn="l">
              <a:buFont typeface="Arial" panose="020B0604020202020204" pitchFamily="34" charset="0"/>
              <a:buChar char="•"/>
            </a:pPr>
            <a:r>
              <a:rPr lang="en-US" dirty="0">
                <a:latin typeface="Proxima Nova" panose="02000506030000020004" pitchFamily="2" charset="0"/>
                <a:ea typeface="Gotham Book" pitchFamily="2" charset="-128"/>
              </a:rPr>
              <a:t>There are cases where you do not need to spell out the acronym</a:t>
            </a:r>
          </a:p>
          <a:p>
            <a:pPr marL="800100" lvl="1" indent="-342900" algn="l">
              <a:buFont typeface="Arial" panose="020B0604020202020204" pitchFamily="34" charset="0"/>
              <a:buChar char="•"/>
            </a:pPr>
            <a:r>
              <a:rPr lang="en-US" sz="2400" dirty="0">
                <a:latin typeface="Proxima Nova" panose="02000506030000020004" pitchFamily="2" charset="0"/>
                <a:ea typeface="Gotham Book" pitchFamily="2" charset="-128"/>
              </a:rPr>
              <a:t>e.g. LED, radar, sonar, scuba</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2" name="Picture 11">
            <a:extLst>
              <a:ext uri="{FF2B5EF4-FFF2-40B4-BE49-F238E27FC236}">
                <a16:creationId xmlns:a16="http://schemas.microsoft.com/office/drawing/2014/main" id="{98E421AB-93EF-48BB-9DA5-DBBCCA320C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1648" y="6286130"/>
            <a:ext cx="1519822" cy="585518"/>
          </a:xfrm>
          <a:prstGeom prst="rect">
            <a:avLst/>
          </a:prstGeom>
        </p:spPr>
      </p:pic>
      <p:sp>
        <p:nvSpPr>
          <p:cNvPr id="10" name="TextBox 9">
            <a:extLst>
              <a:ext uri="{FF2B5EF4-FFF2-40B4-BE49-F238E27FC236}">
                <a16:creationId xmlns:a16="http://schemas.microsoft.com/office/drawing/2014/main" id="{7675FF8A-F4F9-794C-A9D6-A1EEC016AA42}"/>
              </a:ext>
            </a:extLst>
          </p:cNvPr>
          <p:cNvSpPr txBox="1"/>
          <p:nvPr/>
        </p:nvSpPr>
        <p:spPr>
          <a:xfrm>
            <a:off x="11601450" y="89493"/>
            <a:ext cx="357188" cy="369332"/>
          </a:xfrm>
          <a:prstGeom prst="rect">
            <a:avLst/>
          </a:prstGeom>
          <a:noFill/>
        </p:spPr>
        <p:txBody>
          <a:bodyPr wrap="square" rtlCol="0">
            <a:spAutoFit/>
          </a:bodyPr>
          <a:lstStyle/>
          <a:p>
            <a:r>
              <a:rPr lang="en-US" b="1" dirty="0">
                <a:solidFill>
                  <a:schemeClr val="bg1"/>
                </a:solidFill>
                <a:latin typeface="Proxima Nova" panose="02000506030000020004" pitchFamily="2" charset="0"/>
                <a:ea typeface="Gotham Medium" pitchFamily="2" charset="-128"/>
              </a:rPr>
              <a:t>4</a:t>
            </a:r>
          </a:p>
        </p:txBody>
      </p:sp>
    </p:spTree>
    <p:extLst>
      <p:ext uri="{BB962C8B-B14F-4D97-AF65-F5344CB8AC3E}">
        <p14:creationId xmlns:p14="http://schemas.microsoft.com/office/powerpoint/2010/main" val="1198978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rmAutofit/>
          </a:bodyPr>
          <a:lstStyle/>
          <a:p>
            <a:r>
              <a:rPr lang="en-US" sz="5400" dirty="0">
                <a:latin typeface="Gotham Medium" pitchFamily="2" charset="-128"/>
                <a:ea typeface="Gotham Medium" pitchFamily="2" charset="-128"/>
              </a:rPr>
              <a:t>CAPITALS</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818867" y="1923350"/>
            <a:ext cx="10153933" cy="3917892"/>
          </a:xfrm>
        </p:spPr>
        <p:txBody>
          <a:bodyPr anchor="ctr">
            <a:normAutofit/>
          </a:bodyPr>
          <a:lstStyle/>
          <a:p>
            <a:pPr marL="342900" indent="-342900" algn="l">
              <a:buFont typeface="Arial" panose="020B0604020202020204" pitchFamily="34" charset="0"/>
              <a:buChar char="•"/>
            </a:pPr>
            <a:r>
              <a:rPr lang="en-US" dirty="0">
                <a:latin typeface="Proxima Nova" panose="02000506030000020004" pitchFamily="2" charset="0"/>
                <a:ea typeface="Gotham Book" pitchFamily="2" charset="-128"/>
              </a:rPr>
              <a:t>Proper nouns</a:t>
            </a:r>
          </a:p>
          <a:p>
            <a:pPr marL="800100" lvl="1" indent="-342900" algn="l">
              <a:buFont typeface="Arial" panose="020B0604020202020204" pitchFamily="34" charset="0"/>
              <a:buChar char="•"/>
            </a:pPr>
            <a:r>
              <a:rPr lang="en-US" sz="2400" dirty="0">
                <a:latin typeface="Proxima Nova" panose="02000506030000020004" pitchFamily="2" charset="0"/>
                <a:ea typeface="Gotham Book" pitchFamily="2" charset="-128"/>
              </a:rPr>
              <a:t>e.g. names, places, organizations</a:t>
            </a:r>
          </a:p>
          <a:p>
            <a:pPr marL="342900" indent="-342900" algn="l">
              <a:buFont typeface="Arial" panose="020B0604020202020204" pitchFamily="34" charset="0"/>
              <a:buChar char="•"/>
            </a:pPr>
            <a:r>
              <a:rPr lang="en-US" dirty="0">
                <a:latin typeface="Proxima Nova" panose="02000506030000020004" pitchFamily="2" charset="0"/>
                <a:ea typeface="Gotham Book" pitchFamily="2" charset="-128"/>
              </a:rPr>
              <a:t>First word of a sentence or first word on a line in a slide </a:t>
            </a:r>
          </a:p>
          <a:p>
            <a:pPr marL="342900" indent="-342900" algn="l">
              <a:buFont typeface="Arial" panose="020B0604020202020204" pitchFamily="34" charset="0"/>
              <a:buChar char="•"/>
            </a:pPr>
            <a:r>
              <a:rPr lang="en-US" dirty="0">
                <a:latin typeface="Proxima Nova" panose="02000506030000020004" pitchFamily="2" charset="0"/>
                <a:ea typeface="Gotham Book" pitchFamily="2" charset="-128"/>
              </a:rPr>
              <a:t>Acronyms or trademarks, Boolean operators</a:t>
            </a:r>
          </a:p>
          <a:p>
            <a:pPr marL="800100" lvl="1" indent="-342900" algn="l">
              <a:buFont typeface="Arial" panose="020B0604020202020204" pitchFamily="34" charset="0"/>
              <a:buChar char="•"/>
            </a:pPr>
            <a:r>
              <a:rPr lang="en-US" sz="2400" dirty="0">
                <a:latin typeface="Proxima Nova" panose="02000506030000020004" pitchFamily="2" charset="0"/>
                <a:ea typeface="Gotham Book" pitchFamily="2" charset="-128"/>
              </a:rPr>
              <a:t>e.g. LabVIEW, MATLAB, LED, AND, OR, NOT</a:t>
            </a:r>
          </a:p>
          <a:p>
            <a:pPr marL="342900" indent="-342900" algn="l">
              <a:buFont typeface="Arial" panose="020B0604020202020204" pitchFamily="34" charset="0"/>
              <a:buChar char="•"/>
            </a:pPr>
            <a:r>
              <a:rPr lang="en-US" dirty="0">
                <a:latin typeface="Proxima Nova" panose="02000506030000020004" pitchFamily="2" charset="0"/>
                <a:ea typeface="Gotham Book" pitchFamily="2" charset="-128"/>
              </a:rPr>
              <a:t>“Important words” of a title (title case)</a:t>
            </a:r>
          </a:p>
          <a:p>
            <a:pPr marL="800100" lvl="1" indent="-342900" algn="l">
              <a:buFont typeface="Arial" panose="020B0604020202020204" pitchFamily="34" charset="0"/>
              <a:buChar char="•"/>
            </a:pPr>
            <a:r>
              <a:rPr lang="en-US" sz="2400" dirty="0">
                <a:latin typeface="Proxima Nova" panose="02000506030000020004" pitchFamily="2" charset="0"/>
                <a:ea typeface="Gotham Book" pitchFamily="2" charset="-128"/>
              </a:rPr>
              <a:t>Capitalize a, and, the, or only at the beginning of the title</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2" name="Picture 11">
            <a:extLst>
              <a:ext uri="{FF2B5EF4-FFF2-40B4-BE49-F238E27FC236}">
                <a16:creationId xmlns:a16="http://schemas.microsoft.com/office/drawing/2014/main" id="{98E421AB-93EF-48BB-9DA5-DBBCCA320C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1648" y="6286130"/>
            <a:ext cx="1519822" cy="585518"/>
          </a:xfrm>
          <a:prstGeom prst="rect">
            <a:avLst/>
          </a:prstGeom>
        </p:spPr>
      </p:pic>
      <p:sp>
        <p:nvSpPr>
          <p:cNvPr id="10" name="TextBox 9">
            <a:extLst>
              <a:ext uri="{FF2B5EF4-FFF2-40B4-BE49-F238E27FC236}">
                <a16:creationId xmlns:a16="http://schemas.microsoft.com/office/drawing/2014/main" id="{EB0B3D58-22A3-9940-8BC6-A0AE9A93648E}"/>
              </a:ext>
            </a:extLst>
          </p:cNvPr>
          <p:cNvSpPr txBox="1"/>
          <p:nvPr/>
        </p:nvSpPr>
        <p:spPr>
          <a:xfrm>
            <a:off x="11601450" y="89493"/>
            <a:ext cx="357188" cy="369332"/>
          </a:xfrm>
          <a:prstGeom prst="rect">
            <a:avLst/>
          </a:prstGeom>
          <a:noFill/>
        </p:spPr>
        <p:txBody>
          <a:bodyPr wrap="square" rtlCol="0">
            <a:spAutoFit/>
          </a:bodyPr>
          <a:lstStyle/>
          <a:p>
            <a:r>
              <a:rPr lang="en-US" b="1" dirty="0">
                <a:solidFill>
                  <a:schemeClr val="bg1"/>
                </a:solidFill>
                <a:latin typeface="Proxima Nova" panose="02000506030000020004" pitchFamily="2" charset="0"/>
                <a:ea typeface="Gotham Medium" pitchFamily="2" charset="-128"/>
              </a:rPr>
              <a:t>5</a:t>
            </a:r>
          </a:p>
        </p:txBody>
      </p:sp>
    </p:spTree>
    <p:extLst>
      <p:ext uri="{BB962C8B-B14F-4D97-AF65-F5344CB8AC3E}">
        <p14:creationId xmlns:p14="http://schemas.microsoft.com/office/powerpoint/2010/main" val="376388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564107" y="809107"/>
            <a:ext cx="11063786" cy="965147"/>
          </a:xfrm>
        </p:spPr>
        <p:txBody>
          <a:bodyPr>
            <a:normAutofit/>
          </a:bodyPr>
          <a:lstStyle/>
          <a:p>
            <a:r>
              <a:rPr lang="en-US" sz="5400" dirty="0">
                <a:latin typeface="Gotham Medium" pitchFamily="2" charset="-128"/>
                <a:ea typeface="Gotham Medium" pitchFamily="2" charset="-128"/>
              </a:rPr>
              <a:t>NUMBERS</a:t>
            </a:r>
          </a:p>
        </p:txBody>
      </p:sp>
      <p:sp>
        <p:nvSpPr>
          <p:cNvPr id="3" name="Subtitle 2">
            <a:extLst>
              <a:ext uri="{FF2B5EF4-FFF2-40B4-BE49-F238E27FC236}">
                <a16:creationId xmlns:a16="http://schemas.microsoft.com/office/drawing/2014/main" id="{5CCE3B30-923C-4344-A43D-814F7C6CF015}"/>
              </a:ext>
            </a:extLst>
          </p:cNvPr>
          <p:cNvSpPr>
            <a:spLocks noGrp="1"/>
          </p:cNvSpPr>
          <p:nvPr>
            <p:ph type="subTitle" idx="1"/>
          </p:nvPr>
        </p:nvSpPr>
        <p:spPr>
          <a:xfrm>
            <a:off x="818867" y="1923350"/>
            <a:ext cx="10688505" cy="3917892"/>
          </a:xfrm>
        </p:spPr>
        <p:txBody>
          <a:bodyPr anchor="ctr">
            <a:normAutofit/>
          </a:bodyPr>
          <a:lstStyle/>
          <a:p>
            <a:pPr marL="342900" indent="-342900" algn="l">
              <a:buFont typeface="Arial" panose="020B0604020202020204" pitchFamily="34" charset="0"/>
              <a:buChar char="•"/>
            </a:pPr>
            <a:r>
              <a:rPr lang="en-US" dirty="0">
                <a:latin typeface="Proxima Nova" panose="02000506030000020004" pitchFamily="2" charset="0"/>
                <a:ea typeface="Gotham Book" pitchFamily="2" charset="-128"/>
              </a:rPr>
              <a:t>Any numbers below 10, spell them out</a:t>
            </a:r>
          </a:p>
          <a:p>
            <a:pPr marL="800100" lvl="1" indent="-342900" algn="l">
              <a:buFont typeface="Arial" panose="020B0604020202020204" pitchFamily="34" charset="0"/>
              <a:buChar char="•"/>
            </a:pPr>
            <a:r>
              <a:rPr lang="en-US" sz="2400" dirty="0">
                <a:latin typeface="Proxima Nova" panose="02000506030000020004" pitchFamily="2" charset="0"/>
                <a:ea typeface="Gotham Book" pitchFamily="2" charset="-128"/>
              </a:rPr>
              <a:t>This includes rank, e.g. first, second, third</a:t>
            </a:r>
          </a:p>
          <a:p>
            <a:pPr marL="342900" indent="-342900" algn="l">
              <a:buFont typeface="Arial" panose="020B0604020202020204" pitchFamily="34" charset="0"/>
              <a:buChar char="•"/>
            </a:pPr>
            <a:r>
              <a:rPr lang="en-US" dirty="0">
                <a:latin typeface="Proxima Nova" panose="02000506030000020004" pitchFamily="2" charset="0"/>
                <a:ea typeface="Gotham Book" pitchFamily="2" charset="-128"/>
              </a:rPr>
              <a:t>If the number is 10 or above, use the digits</a:t>
            </a:r>
          </a:p>
          <a:p>
            <a:pPr marL="342900" indent="-342900" algn="l">
              <a:buFont typeface="Arial" panose="020B0604020202020204" pitchFamily="34" charset="0"/>
              <a:buChar char="•"/>
            </a:pPr>
            <a:r>
              <a:rPr lang="en-US" dirty="0">
                <a:latin typeface="Proxima Nova" panose="02000506030000020004" pitchFamily="2" charset="0"/>
                <a:ea typeface="Gotham Book" pitchFamily="2" charset="-128"/>
              </a:rPr>
              <a:t>Exceptions</a:t>
            </a:r>
            <a:endParaRPr lang="en-US" sz="2400" dirty="0">
              <a:latin typeface="Proxima Nova" panose="02000506030000020004" pitchFamily="2" charset="0"/>
              <a:ea typeface="Gotham Book" pitchFamily="2" charset="-128"/>
            </a:endParaRPr>
          </a:p>
          <a:p>
            <a:pPr marL="800100" lvl="1" indent="-342900" algn="l">
              <a:buFont typeface="Arial" panose="020B0604020202020204" pitchFamily="34" charset="0"/>
              <a:buChar char="•"/>
            </a:pPr>
            <a:r>
              <a:rPr lang="en-US" sz="2400" dirty="0">
                <a:latin typeface="Proxima Nova" panose="02000506030000020004" pitchFamily="2" charset="0"/>
                <a:ea typeface="Gotham Book" pitchFamily="2" charset="-128"/>
              </a:rPr>
              <a:t>Titles: Lab 1, Figure 1, Table 1</a:t>
            </a:r>
          </a:p>
          <a:p>
            <a:pPr marL="800100" lvl="1" indent="-342900" algn="l">
              <a:buFont typeface="Arial" panose="020B0604020202020204" pitchFamily="34" charset="0"/>
              <a:buChar char="•"/>
            </a:pPr>
            <a:r>
              <a:rPr lang="en-US" sz="2400" dirty="0">
                <a:latin typeface="Proxima Nova" panose="02000506030000020004" pitchFamily="2" charset="0"/>
                <a:ea typeface="Gotham Book" pitchFamily="2" charset="-128"/>
              </a:rPr>
              <a:t>Measurements: 0.05, 1.5</a:t>
            </a:r>
          </a:p>
          <a:p>
            <a:pPr marL="800100" lvl="1" indent="-342900" algn="l">
              <a:buFont typeface="Arial" panose="020B0604020202020204" pitchFamily="34" charset="0"/>
              <a:buChar char="•"/>
            </a:pPr>
            <a:r>
              <a:rPr lang="en-US" sz="2400" dirty="0">
                <a:latin typeface="Proxima Nova" panose="02000506030000020004" pitchFamily="2" charset="0"/>
                <a:ea typeface="Gotham Book" pitchFamily="2" charset="-128"/>
              </a:rPr>
              <a:t>Ratios: 1:2, 2:1, 1:2:2:1</a:t>
            </a:r>
          </a:p>
          <a:p>
            <a:pPr marL="342900" indent="-342900" algn="l">
              <a:buFont typeface="Arial" panose="020B0604020202020204" pitchFamily="34" charset="0"/>
              <a:buChar char="•"/>
            </a:pPr>
            <a:r>
              <a:rPr lang="en-US" dirty="0">
                <a:latin typeface="Proxima Nova" panose="02000506030000020004" pitchFamily="2" charset="0"/>
                <a:ea typeface="Gotham Book" pitchFamily="2" charset="-128"/>
              </a:rPr>
              <a:t>In this class, round to two decimal places</a:t>
            </a:r>
          </a:p>
        </p:txBody>
      </p: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2" name="Picture 11">
            <a:extLst>
              <a:ext uri="{FF2B5EF4-FFF2-40B4-BE49-F238E27FC236}">
                <a16:creationId xmlns:a16="http://schemas.microsoft.com/office/drawing/2014/main" id="{98E421AB-93EF-48BB-9DA5-DBBCCA320C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1648" y="6286130"/>
            <a:ext cx="1519822" cy="585518"/>
          </a:xfrm>
          <a:prstGeom prst="rect">
            <a:avLst/>
          </a:prstGeom>
        </p:spPr>
      </p:pic>
      <p:sp>
        <p:nvSpPr>
          <p:cNvPr id="10" name="TextBox 9">
            <a:extLst>
              <a:ext uri="{FF2B5EF4-FFF2-40B4-BE49-F238E27FC236}">
                <a16:creationId xmlns:a16="http://schemas.microsoft.com/office/drawing/2014/main" id="{AE486679-E11F-F046-B9C3-D8777F8DF028}"/>
              </a:ext>
            </a:extLst>
          </p:cNvPr>
          <p:cNvSpPr txBox="1"/>
          <p:nvPr/>
        </p:nvSpPr>
        <p:spPr>
          <a:xfrm>
            <a:off x="11601450" y="89493"/>
            <a:ext cx="357188" cy="369332"/>
          </a:xfrm>
          <a:prstGeom prst="rect">
            <a:avLst/>
          </a:prstGeom>
          <a:noFill/>
        </p:spPr>
        <p:txBody>
          <a:bodyPr wrap="square" rtlCol="0">
            <a:spAutoFit/>
          </a:bodyPr>
          <a:lstStyle/>
          <a:p>
            <a:r>
              <a:rPr lang="en-US" b="1" dirty="0">
                <a:solidFill>
                  <a:schemeClr val="bg1"/>
                </a:solidFill>
                <a:latin typeface="Proxima Nova" panose="02000506030000020004" pitchFamily="2" charset="0"/>
                <a:ea typeface="Gotham Medium" pitchFamily="2" charset="-128"/>
              </a:rPr>
              <a:t>6</a:t>
            </a:r>
          </a:p>
        </p:txBody>
      </p:sp>
    </p:spTree>
    <p:extLst>
      <p:ext uri="{BB962C8B-B14F-4D97-AF65-F5344CB8AC3E}">
        <p14:creationId xmlns:p14="http://schemas.microsoft.com/office/powerpoint/2010/main" val="3714515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DC25-0BA2-4267-8BF2-B94F6BE5816C}"/>
              </a:ext>
            </a:extLst>
          </p:cNvPr>
          <p:cNvSpPr>
            <a:spLocks noGrp="1"/>
          </p:cNvSpPr>
          <p:nvPr>
            <p:ph type="ctrTitle"/>
          </p:nvPr>
        </p:nvSpPr>
        <p:spPr>
          <a:xfrm>
            <a:off x="892629" y="2834643"/>
            <a:ext cx="10406742" cy="923519"/>
          </a:xfrm>
        </p:spPr>
        <p:txBody>
          <a:bodyPr>
            <a:normAutofit/>
          </a:bodyPr>
          <a:lstStyle/>
          <a:p>
            <a:r>
              <a:rPr lang="en-US" dirty="0">
                <a:latin typeface="Gotham Medium" pitchFamily="2" charset="-128"/>
                <a:ea typeface="Gotham Medium" pitchFamily="2" charset="-128"/>
              </a:rPr>
              <a:t>QUESTIONS?</a:t>
            </a:r>
          </a:p>
        </p:txBody>
      </p:sp>
      <p:cxnSp>
        <p:nvCxnSpPr>
          <p:cNvPr id="5" name="Straight Connector 4">
            <a:extLst>
              <a:ext uri="{FF2B5EF4-FFF2-40B4-BE49-F238E27FC236}">
                <a16:creationId xmlns:a16="http://schemas.microsoft.com/office/drawing/2014/main" id="{983FF81A-ABFC-4B49-B288-68646E07F2FD}"/>
              </a:ext>
            </a:extLst>
          </p:cNvPr>
          <p:cNvCxnSpPr>
            <a:cxnSpLocks/>
          </p:cNvCxnSpPr>
          <p:nvPr/>
        </p:nvCxnSpPr>
        <p:spPr>
          <a:xfrm>
            <a:off x="4669971" y="3989354"/>
            <a:ext cx="2852058"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8DB4B0CD-6B70-40D3-BDBA-4CF952B65F63}"/>
              </a:ext>
            </a:extLst>
          </p:cNvPr>
          <p:cNvSpPr/>
          <p:nvPr/>
        </p:nvSpPr>
        <p:spPr>
          <a:xfrm>
            <a:off x="0" y="0"/>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002BACC-BF1A-459A-92B0-AA9D96F3297F}"/>
              </a:ext>
            </a:extLst>
          </p:cNvPr>
          <p:cNvSpPr/>
          <p:nvPr/>
        </p:nvSpPr>
        <p:spPr>
          <a:xfrm>
            <a:off x="0" y="6309681"/>
            <a:ext cx="12192000" cy="548319"/>
          </a:xfrm>
          <a:prstGeom prst="rect">
            <a:avLst/>
          </a:prstGeom>
          <a:solidFill>
            <a:srgbClr val="570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A0E7BD-4507-4854-831B-737067B983FB}"/>
              </a:ext>
            </a:extLst>
          </p:cNvPr>
          <p:cNvPicPr>
            <a:picLocks noChangeAspect="1"/>
          </p:cNvPicPr>
          <p:nvPr/>
        </p:nvPicPr>
        <p:blipFill>
          <a:blip r:embed="rId2"/>
          <a:stretch>
            <a:fillRect/>
          </a:stretch>
        </p:blipFill>
        <p:spPr>
          <a:xfrm>
            <a:off x="83237" y="6393031"/>
            <a:ext cx="2586446" cy="402883"/>
          </a:xfrm>
          <a:prstGeom prst="rect">
            <a:avLst/>
          </a:prstGeom>
        </p:spPr>
      </p:pic>
      <p:pic>
        <p:nvPicPr>
          <p:cNvPr id="12" name="Picture 11">
            <a:extLst>
              <a:ext uri="{FF2B5EF4-FFF2-40B4-BE49-F238E27FC236}">
                <a16:creationId xmlns:a16="http://schemas.microsoft.com/office/drawing/2014/main" id="{98E421AB-93EF-48BB-9DA5-DBBCCA320C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1648" y="6286130"/>
            <a:ext cx="1519822" cy="585518"/>
          </a:xfrm>
          <a:prstGeom prst="rect">
            <a:avLst/>
          </a:prstGeom>
        </p:spPr>
      </p:pic>
      <p:sp>
        <p:nvSpPr>
          <p:cNvPr id="10" name="TextBox 9">
            <a:extLst>
              <a:ext uri="{FF2B5EF4-FFF2-40B4-BE49-F238E27FC236}">
                <a16:creationId xmlns:a16="http://schemas.microsoft.com/office/drawing/2014/main" id="{31F63F38-6D8C-A048-8874-002A9767733D}"/>
              </a:ext>
            </a:extLst>
          </p:cNvPr>
          <p:cNvSpPr txBox="1"/>
          <p:nvPr/>
        </p:nvSpPr>
        <p:spPr>
          <a:xfrm>
            <a:off x="11601450" y="89493"/>
            <a:ext cx="357188" cy="369332"/>
          </a:xfrm>
          <a:prstGeom prst="rect">
            <a:avLst/>
          </a:prstGeom>
          <a:noFill/>
        </p:spPr>
        <p:txBody>
          <a:bodyPr wrap="square" rtlCol="0">
            <a:spAutoFit/>
          </a:bodyPr>
          <a:lstStyle/>
          <a:p>
            <a:r>
              <a:rPr lang="en-US" b="1" dirty="0">
                <a:solidFill>
                  <a:schemeClr val="bg1"/>
                </a:solidFill>
                <a:latin typeface="Proxima Nova" panose="02000506030000020004" pitchFamily="2" charset="0"/>
                <a:ea typeface="Gotham Medium" pitchFamily="2" charset="-128"/>
              </a:rPr>
              <a:t>7</a:t>
            </a:r>
          </a:p>
        </p:txBody>
      </p:sp>
    </p:spTree>
    <p:extLst>
      <p:ext uri="{BB962C8B-B14F-4D97-AF65-F5344CB8AC3E}">
        <p14:creationId xmlns:p14="http://schemas.microsoft.com/office/powerpoint/2010/main" val="433926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TotalTime>
  <Words>452</Words>
  <Application>Microsoft Macintosh PowerPoint</Application>
  <PresentationFormat>Widescreen</PresentationFormat>
  <Paragraphs>52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Proxima Nova</vt:lpstr>
      <vt:lpstr>Calibri Light</vt:lpstr>
      <vt:lpstr>Gotham Medium</vt:lpstr>
      <vt:lpstr>Calibri</vt:lpstr>
      <vt:lpstr>Office Theme</vt:lpstr>
      <vt:lpstr>STORYTELLING</vt:lpstr>
      <vt:lpstr>CHOOSING WORDS</vt:lpstr>
      <vt:lpstr>HOW MUCH IS TOO MUCH? </vt:lpstr>
      <vt:lpstr>WHOSE PERSPECTIVE DO YOU NEED? </vt:lpstr>
      <vt:lpstr>ACRONYMS</vt:lpstr>
      <vt:lpstr>CAPITALS</vt:lpstr>
      <vt:lpstr>NUMBERS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LINE TITLE</dc:title>
  <dc:creator>Amanda Zhou</dc:creator>
  <cp:lastModifiedBy>Roxanne Floyd</cp:lastModifiedBy>
  <cp:revision>19</cp:revision>
  <dcterms:created xsi:type="dcterms:W3CDTF">2019-06-25T23:10:16Z</dcterms:created>
  <dcterms:modified xsi:type="dcterms:W3CDTF">2019-12-27T02:06:47Z</dcterms:modified>
</cp:coreProperties>
</file>