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</p:sldMasterIdLst>
  <p:notesMasterIdLst>
    <p:notesMasterId r:id="rId31"/>
  </p:notesMasterIdLst>
  <p:sldIdLst>
    <p:sldId id="301" r:id="rId3"/>
    <p:sldId id="32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DDDDDD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5388" autoAdjust="0"/>
  </p:normalViewPr>
  <p:slideViewPr>
    <p:cSldViewPr>
      <p:cViewPr>
        <p:scale>
          <a:sx n="65" d="100"/>
          <a:sy n="65" d="100"/>
        </p:scale>
        <p:origin x="-224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65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64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7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40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00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5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0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7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47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982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5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6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70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9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5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0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11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036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914D-22B3-4DE6-83D2-4DA95BFC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914D-22B3-4DE6-83D2-4DA95BFC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333E92-D8D5-4427-80CE-0E6FA1DA5AE7}" type="datetime1">
              <a:rPr lang="en-US" altLang="en-US"/>
              <a:pPr>
                <a:defRPr/>
              </a:pPr>
              <a:t>7/3/2014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C4E687-D3EF-459F-A94B-B892DDD85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docid=tiIaRwZ524twlM&amp;tbnid=bEfRsTk4-wF-zM:&amp;ved=0CAUQjRw&amp;url=http://www.downloadclipart.net/download/1616/flame-design-svg&amp;ei=vC4aU-7iK8Sb1AH4_IDYBw&amp;bvm=bv.62578216,d.dmQ&amp;psig=AFQjCNFYw9Sctryd1gIc2UZKY_dBEcd5lw&amp;ust=139431122538314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4996" y="11430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218" name="Picture 2" descr="https://encrypted-tbn1.gstatic.com/images?q=tbn:ANd9GcT_7A9lmyFjhCWijtZTPkiEtmXDJdkeNLAoKsDqL_1WVKVAMj1N2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83" y="2514600"/>
            <a:ext cx="2714625" cy="35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Atoms are heated and begin to vibrate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07658" y="1295398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Heat transferred by mass transport of atoms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Heat transfer between solid and fluid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(liquid or gas)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Two types of convection</a:t>
            </a:r>
          </a:p>
        </p:txBody>
      </p:sp>
      <p:graphicFrame>
        <p:nvGraphicFramePr>
          <p:cNvPr id="2050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4588" y="1676400"/>
          <a:ext cx="24352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676400"/>
                        <a:ext cx="24352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pic>
        <p:nvPicPr>
          <p:cNvPr id="1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Natural Convection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Density of fluid changes with temperature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Fluids expand as temperature rises and decrease density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rgbClr val="000066"/>
                </a:solidFill>
              </a:rPr>
              <a:t>Buoyant </a:t>
            </a:r>
            <a:r>
              <a:rPr lang="en-US" sz="2400" dirty="0" smtClean="0">
                <a:solidFill>
                  <a:srgbClr val="000066"/>
                </a:solidFill>
              </a:rPr>
              <a:t> forces dominate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Forced Convection or Advection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Fluid flow caused by a device or environment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More heat transfer than natural convection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32698" y="55626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357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Atoms move around and are heated by fire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Warm air rises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(less dense)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Transfers energy to adjacent (air) molecules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Warm air cools, becomes more dense, and sinks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Energy exchanged between bodies in form of electromagnetic waves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Can travel through a vacuum </a:t>
            </a:r>
          </a:p>
          <a:p>
            <a:pPr marL="74295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(requires no medium)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127750" y="3741738"/>
          <a:ext cx="1079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741738"/>
                        <a:ext cx="1079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Slows down heat transfer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Examples: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Clothing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Walls of houses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Refrigerators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27432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Minimal design - ability to design an object that is both functional and economical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Goal 1: Maximize functionality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Goal 2: Minimize cost </a:t>
            </a:r>
          </a:p>
          <a:p>
            <a:pPr eaLnBrk="1" hangingPunct="1"/>
            <a:endParaRPr lang="en-US" sz="12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Foam chips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wrap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Aluminum foil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Cup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Styrofoam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Paper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cup lid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Boiled egg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Thermocouple and wire connectors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Thermal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10406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Design/construct insulating container to accept hot egg just removed from boiling water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Container should minimize heat loss from egg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Use minimal design concepts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Large foam cup………………….………$0.50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Lid…………………………………………$0.25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Paper cup…………………….………… $0.40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Styrofoam pieces.…………….……….  $0.05 / 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 …………………………….……… $0.10/ ft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Aluminum foil …………………….……  $0.30/ ft</a:t>
            </a:r>
            <a:r>
              <a:rPr lang="en-US" baseline="30000" dirty="0" smtClean="0">
                <a:solidFill>
                  <a:srgbClr val="000066"/>
                </a:solidFill>
              </a:rPr>
              <a:t>2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Plastic wrap   ………………….………..$0.02 / ft</a:t>
            </a:r>
            <a:r>
              <a:rPr lang="en-US" baseline="30000" dirty="0" smtClean="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Objective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4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1184275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 container must be purchased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All 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Start </a:t>
            </a:r>
            <a:r>
              <a:rPr lang="en-US" sz="2100" dirty="0" err="1" smtClean="0">
                <a:solidFill>
                  <a:srgbClr val="000066"/>
                </a:solidFill>
              </a:rPr>
              <a:t>LabVIEW</a:t>
            </a:r>
            <a:r>
              <a:rPr lang="en-US" sz="2100" dirty="0" smtClean="0">
                <a:solidFill>
                  <a:srgbClr val="000066"/>
                </a:solidFill>
              </a:rPr>
              <a:t>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>
                <a:solidFill>
                  <a:srgbClr val="000066"/>
                </a:solidFill>
              </a:rPr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C0000"/>
                </a:solidFill>
              </a:rPr>
              <a:t>Disqualifications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occur when: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Any materials are outside the container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Container is held during testing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Any external heating source is used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Rules of the Competition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IC is slope of last 5 minutes of heat loss plot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T</a:t>
            </a:r>
            <a:r>
              <a:rPr lang="en-US" sz="2200" baseline="-25000" dirty="0" smtClean="0">
                <a:solidFill>
                  <a:srgbClr val="000066"/>
                </a:solidFill>
              </a:rPr>
              <a:t>R</a:t>
            </a:r>
            <a:r>
              <a:rPr lang="en-US" sz="2200" dirty="0" smtClean="0">
                <a:solidFill>
                  <a:srgbClr val="000066"/>
                </a:solidFill>
              </a:rPr>
              <a:t> is room temperature, T</a:t>
            </a:r>
            <a:r>
              <a:rPr lang="en-US" sz="2200" baseline="-25000" dirty="0" smtClean="0">
                <a:solidFill>
                  <a:srgbClr val="000066"/>
                </a:solidFill>
              </a:rPr>
              <a:t>F</a:t>
            </a:r>
            <a:r>
              <a:rPr lang="en-US" sz="2200" dirty="0" smtClean="0">
                <a:solidFill>
                  <a:srgbClr val="000066"/>
                </a:solidFill>
              </a:rPr>
              <a:t> is final thermocouple temperature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Team with lowest </a:t>
            </a:r>
            <a:r>
              <a:rPr lang="en-US" sz="2200" b="1" dirty="0" smtClean="0">
                <a:solidFill>
                  <a:srgbClr val="000066"/>
                </a:solidFill>
              </a:rPr>
              <a:t>M</a:t>
            </a:r>
            <a:r>
              <a:rPr lang="en-US" sz="2200" dirty="0" smtClean="0">
                <a:solidFill>
                  <a:srgbClr val="000066"/>
                </a:solidFill>
              </a:rPr>
              <a:t>inimal </a:t>
            </a:r>
            <a:r>
              <a:rPr lang="en-US" sz="2200" b="1" dirty="0" smtClean="0">
                <a:solidFill>
                  <a:srgbClr val="000066"/>
                </a:solidFill>
              </a:rPr>
              <a:t>D</a:t>
            </a:r>
            <a:r>
              <a:rPr lang="en-US" sz="2200" dirty="0" smtClean="0">
                <a:solidFill>
                  <a:srgbClr val="000066"/>
                </a:solidFill>
              </a:rPr>
              <a:t>esign </a:t>
            </a:r>
            <a:r>
              <a:rPr lang="en-US" sz="2200" b="1" dirty="0" smtClean="0">
                <a:solidFill>
                  <a:srgbClr val="000066"/>
                </a:solidFill>
              </a:rPr>
              <a:t>R</a:t>
            </a:r>
            <a:r>
              <a:rPr lang="en-US" sz="2200" dirty="0" smtClean="0">
                <a:solidFill>
                  <a:srgbClr val="000066"/>
                </a:solidFill>
              </a:rPr>
              <a:t>atio wins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2</a:t>
            </a:r>
            <a:r>
              <a:rPr lang="en-US" sz="2200" baseline="30000" dirty="0" smtClean="0">
                <a:solidFill>
                  <a:srgbClr val="000066"/>
                </a:solidFill>
              </a:rPr>
              <a:t>nd</a:t>
            </a:r>
            <a:r>
              <a:rPr lang="en-US" sz="2200" dirty="0" smtClean="0">
                <a:solidFill>
                  <a:srgbClr val="000066"/>
                </a:solidFill>
              </a:rPr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66"/>
                </a:solidFill>
              </a:rPr>
              <a:t>3</a:t>
            </a:r>
            <a:r>
              <a:rPr lang="en-US" sz="2200" baseline="30000" dirty="0" smtClean="0">
                <a:solidFill>
                  <a:srgbClr val="000066"/>
                </a:solidFill>
              </a:rPr>
              <a:t>rd</a:t>
            </a:r>
            <a:r>
              <a:rPr lang="en-US" sz="2200" dirty="0" smtClean="0">
                <a:solidFill>
                  <a:srgbClr val="000066"/>
                </a:solidFill>
              </a:rPr>
              <a:t> place team +2 (8 or more teams)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34290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Pre-Test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Observe provided materials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Brainstorm for possible designs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Label properly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Note design changes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dirty="0" smtClean="0">
                <a:solidFill>
                  <a:srgbClr val="000066"/>
                </a:solidFill>
              </a:rPr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914400" lvl="1" indent="-457200" eaLnBrk="1" hangingPunct="1">
              <a:buFontTx/>
              <a:buNone/>
            </a:pPr>
            <a:r>
              <a:rPr lang="en-US" sz="2400" dirty="0" smtClean="0">
                <a:solidFill>
                  <a:srgbClr val="000066"/>
                </a:solidFill>
              </a:rPr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Start </a:t>
            </a:r>
            <a:r>
              <a:rPr lang="en-US" sz="2400" dirty="0" err="1" smtClean="0">
                <a:solidFill>
                  <a:srgbClr val="000066"/>
                </a:solidFill>
              </a:rPr>
              <a:t>LabVIEW</a:t>
            </a:r>
            <a:r>
              <a:rPr lang="en-US" sz="2400" dirty="0" smtClean="0">
                <a:solidFill>
                  <a:srgbClr val="000066"/>
                </a:solidFill>
              </a:rPr>
              <a:t> program</a:t>
            </a:r>
          </a:p>
          <a:p>
            <a:pPr marL="914400" lvl="1" indent="-4572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23156"/>
            <a:ext cx="7162800" cy="43434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Post-Test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000066"/>
                </a:solidFill>
              </a:rPr>
              <a:t>LabVIEW</a:t>
            </a:r>
            <a:r>
              <a:rPr lang="en-US" sz="2600" dirty="0" smtClean="0">
                <a:solidFill>
                  <a:srgbClr val="000066"/>
                </a:solidFill>
              </a:rPr>
              <a:t> program has run for 15 minutes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Excel table automatically created after test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Use data on table to create Excel  graph of Temperature vs. Time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Show table and graph to TA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TA will initial lab notes that table and graph have been created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Save table and graph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Assignment: Report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90253"/>
            <a:ext cx="8153400" cy="5093296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Individual BONUS (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>
                <a:solidFill>
                  <a:srgbClr val="000066"/>
                </a:solidFill>
              </a:rPr>
              <a:t>) Report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Include </a:t>
            </a:r>
            <a:r>
              <a:rPr lang="en-US" sz="2800" dirty="0" smtClean="0">
                <a:solidFill>
                  <a:srgbClr val="000066"/>
                </a:solidFill>
              </a:rPr>
              <a:t>a picture of your design</a:t>
            </a: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Scan in lab notes (ask TA for assistance)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TA must initial that table and graph were completed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Include table, graph, and photo of container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Assignment: Presentation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534400" cy="4953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Team presentation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State rules of competition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Describe your design and its concepts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Explain steps taken to complete lab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Professional-looking tables and graph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How could your current design be improved?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Refer to “Creating PowerPoint Presentations” found on EG website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Closing</a:t>
            </a:r>
            <a:endParaRPr lang="en-US" b="0" dirty="0" smtClean="0">
              <a:solidFill>
                <a:srgbClr val="FFFF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8486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Have all original data signed by 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Return all unused materials to 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Discard egg after testing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 and construct container to minimize heat loss from an egg within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Understand concept of minimal design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Understand: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T</a:t>
            </a:r>
            <a:r>
              <a:rPr lang="en-US" sz="2800" dirty="0" smtClean="0">
                <a:solidFill>
                  <a:srgbClr val="000066"/>
                </a:solidFill>
              </a:rPr>
              <a:t>hermodynamic systems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T</a:t>
            </a:r>
            <a:r>
              <a:rPr lang="en-US" sz="2800" dirty="0" smtClean="0">
                <a:solidFill>
                  <a:srgbClr val="000066"/>
                </a:solidFill>
              </a:rPr>
              <a:t>emperature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H</a:t>
            </a:r>
            <a:r>
              <a:rPr lang="en-US" sz="2800" dirty="0" smtClean="0">
                <a:solidFill>
                  <a:srgbClr val="000066"/>
                </a:solidFill>
              </a:rPr>
              <a:t>eat and heat transfer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Part of the universe separated from the surroundings by a boundary (real or imaginary)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3 types of systems: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Open</a:t>
            </a:r>
            <a:r>
              <a:rPr lang="en-US" sz="2400" dirty="0" smtClean="0">
                <a:solidFill>
                  <a:srgbClr val="000066"/>
                </a:solidFill>
              </a:rPr>
              <a:t> system: exchange </a:t>
            </a:r>
            <a:r>
              <a:rPr lang="en-US" sz="2400" b="1" dirty="0" smtClean="0">
                <a:solidFill>
                  <a:srgbClr val="000066"/>
                </a:solidFill>
              </a:rPr>
              <a:t>energy</a:t>
            </a:r>
            <a:r>
              <a:rPr lang="en-US" sz="2400" dirty="0" smtClean="0">
                <a:solidFill>
                  <a:srgbClr val="000066"/>
                </a:solidFill>
              </a:rPr>
              <a:t> and </a:t>
            </a:r>
            <a:r>
              <a:rPr lang="en-US" sz="2400" b="1" dirty="0" smtClean="0">
                <a:solidFill>
                  <a:srgbClr val="000066"/>
                </a:solidFill>
              </a:rPr>
              <a:t>matter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Closed</a:t>
            </a:r>
            <a:r>
              <a:rPr lang="en-US" sz="2400" dirty="0" smtClean="0">
                <a:solidFill>
                  <a:srgbClr val="000066"/>
                </a:solidFill>
              </a:rPr>
              <a:t> system: exchange </a:t>
            </a:r>
            <a:r>
              <a:rPr lang="en-US" sz="2400" b="1" dirty="0" smtClean="0">
                <a:solidFill>
                  <a:srgbClr val="000066"/>
                </a:solidFill>
              </a:rPr>
              <a:t>energy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Isolated</a:t>
            </a:r>
            <a:r>
              <a:rPr lang="en-US" sz="2400" dirty="0" smtClean="0">
                <a:solidFill>
                  <a:srgbClr val="000066"/>
                </a:solidFill>
              </a:rPr>
              <a:t> system: </a:t>
            </a:r>
            <a:r>
              <a:rPr lang="en-US" sz="2400" b="1" dirty="0" smtClean="0">
                <a:solidFill>
                  <a:srgbClr val="000066"/>
                </a:solidFill>
              </a:rPr>
              <a:t>no</a:t>
            </a:r>
            <a:r>
              <a:rPr lang="en-US" sz="2400" dirty="0" smtClean="0">
                <a:solidFill>
                  <a:srgbClr val="000066"/>
                </a:solidFill>
              </a:rPr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21969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Qualitative laymen perception: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 hot, warm, cold…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Physical property of system: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Average kinetic energy of 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atoms and/or molecules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Absolute zero occurs when 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average kinetic energy is</a:t>
            </a:r>
          </a:p>
          <a:p>
            <a:pPr marL="457200" lvl="1" indent="0" eaLnBrk="1" hangingPunct="1">
              <a:buNone/>
            </a:pPr>
            <a:r>
              <a:rPr lang="en-US" sz="2600" dirty="0">
                <a:solidFill>
                  <a:srgbClr val="000066"/>
                </a:solidFill>
              </a:rPr>
              <a:t> </a:t>
            </a:r>
            <a:r>
              <a:rPr lang="en-US" sz="2600" dirty="0" smtClean="0">
                <a:solidFill>
                  <a:srgbClr val="000066"/>
                </a:solidFill>
              </a:rPr>
              <a:t>  zero: 0</a:t>
            </a:r>
            <a:r>
              <a:rPr lang="en-US" sz="2600" baseline="30000" dirty="0" smtClean="0">
                <a:solidFill>
                  <a:srgbClr val="000066"/>
                </a:solidFill>
              </a:rPr>
              <a:t>o</a:t>
            </a:r>
            <a:r>
              <a:rPr lang="en-US" sz="2600" dirty="0" smtClean="0">
                <a:solidFill>
                  <a:srgbClr val="000066"/>
                </a:solidFill>
              </a:rPr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Heat</a:t>
            </a:r>
            <a:r>
              <a:rPr lang="en-US" sz="2800" dirty="0" smtClean="0">
                <a:solidFill>
                  <a:srgbClr val="000066"/>
                </a:solidFill>
              </a:rPr>
              <a:t>: thermal energy (total kinetic energy of all atoms and/or molecules)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sz="2800" i="1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Heat transfer</a:t>
            </a:r>
            <a:r>
              <a:rPr lang="en-US" sz="2800" dirty="0" smtClean="0">
                <a:solidFill>
                  <a:srgbClr val="000066"/>
                </a:solidFill>
              </a:rPr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7315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 dirty="0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Equilibrium reached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Arial" charset="0"/>
              </a:rPr>
              <a:t>Initial State</a:t>
            </a:r>
            <a:endParaRPr lang="en-US" dirty="0">
              <a:solidFill>
                <a:srgbClr val="000066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Arial" charset="0"/>
              </a:rPr>
              <a:t>Final State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Three types of heat transfer covered: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Conduction</a:t>
            </a:r>
            <a:r>
              <a:rPr lang="en-US" sz="2800" dirty="0" smtClean="0">
                <a:solidFill>
                  <a:srgbClr val="000066"/>
                </a:solidFill>
              </a:rPr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Convection</a:t>
            </a:r>
            <a:r>
              <a:rPr lang="en-US" sz="2800" dirty="0" smtClean="0">
                <a:solidFill>
                  <a:srgbClr val="000066"/>
                </a:solidFill>
              </a:rPr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Radiation</a:t>
            </a:r>
            <a:r>
              <a:rPr lang="en-US" sz="2800" dirty="0" smtClean="0">
                <a:solidFill>
                  <a:srgbClr val="000066"/>
                </a:solidFill>
              </a:rPr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bg1"/>
                </a:solidFill>
              </a:rPr>
              <a:t>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66"/>
                </a:solidFill>
              </a:rPr>
              <a:t>Heat transferred through a solid body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470441"/>
              </p:ext>
            </p:extLst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3292908"/>
            <a:chOff x="1920" y="2813"/>
            <a:chExt cx="4176" cy="1885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8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     </a:t>
              </a:r>
              <a:r>
                <a:rPr lang="en-US" i="1" dirty="0">
                  <a:solidFill>
                    <a:srgbClr val="000066"/>
                  </a:solidFill>
                </a:rPr>
                <a:t>k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</a:t>
              </a:r>
              <a:r>
                <a:rPr lang="en-US" i="1" dirty="0">
                  <a:solidFill>
                    <a:srgbClr val="000066"/>
                  </a:solidFill>
                </a:rPr>
                <a:t>A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8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>
                  <a:solidFill>
                    <a:srgbClr val="000066"/>
                  </a:solidFill>
                </a:rPr>
                <a:t>q 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= Heat transferred </a:t>
              </a:r>
              <a:r>
                <a:rPr lang="en-US" dirty="0" smtClean="0">
                  <a:solidFill>
                    <a:srgbClr val="000066"/>
                  </a:solidFill>
                  <a:latin typeface="Tahoma" pitchFamily="34" charset="0"/>
                </a:rPr>
                <a:t>   	per unit 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time</a:t>
              </a:r>
            </a:p>
            <a:p>
              <a:pPr algn="l"/>
              <a:endParaRPr lang="en-US" sz="12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rgbClr val="000066"/>
                  </a:solidFill>
                </a:rPr>
                <a:t>Δ</a:t>
              </a:r>
              <a:r>
                <a:rPr lang="en-US" sz="1800" i="1" dirty="0">
                  <a:solidFill>
                    <a:srgbClr val="000066"/>
                  </a:solidFill>
                </a:rPr>
                <a:t> </a:t>
              </a:r>
              <a:r>
                <a:rPr lang="en-US" i="1" dirty="0">
                  <a:solidFill>
                    <a:srgbClr val="000066"/>
                  </a:solidFill>
                </a:rPr>
                <a:t>T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rgbClr val="000066"/>
                  </a:solidFill>
                </a:rPr>
                <a:t>Δ</a:t>
              </a:r>
              <a:r>
                <a:rPr lang="en-US" sz="1800" i="1" dirty="0">
                  <a:solidFill>
                    <a:srgbClr val="000066"/>
                  </a:solidFill>
                </a:rPr>
                <a:t> </a:t>
              </a:r>
              <a:r>
                <a:rPr lang="en-US" i="1" dirty="0">
                  <a:solidFill>
                    <a:srgbClr val="000066"/>
                  </a:solidFill>
                </a:rPr>
                <a:t>X</a:t>
              </a:r>
              <a:r>
                <a:rPr lang="en-US" dirty="0">
                  <a:solidFill>
                    <a:srgbClr val="000066"/>
                  </a:solidFill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pic>
        <p:nvPicPr>
          <p:cNvPr id="14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1143</Words>
  <Application>Microsoft Office PowerPoint</Application>
  <PresentationFormat>On-screen Show (4:3)</PresentationFormat>
  <Paragraphs>346</Paragraphs>
  <Slides>28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1_Default Design</vt:lpstr>
      <vt:lpstr>NYU Schools Master Template</vt:lpstr>
      <vt:lpstr>Equation</vt:lpstr>
      <vt:lpstr>EG1003: Introduction to Engineering and Design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EG</cp:lastModifiedBy>
  <cp:revision>96</cp:revision>
  <dcterms:created xsi:type="dcterms:W3CDTF">2002-02-21T04:34:32Z</dcterms:created>
  <dcterms:modified xsi:type="dcterms:W3CDTF">2014-07-03T15:18:38Z</dcterms:modified>
</cp:coreProperties>
</file>