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6"/>
  </p:notesMasterIdLst>
  <p:sldIdLst>
    <p:sldId id="301" r:id="rId2"/>
    <p:sldId id="302" r:id="rId3"/>
    <p:sldId id="303" r:id="rId4"/>
    <p:sldId id="331" r:id="rId5"/>
    <p:sldId id="333" r:id="rId6"/>
    <p:sldId id="334" r:id="rId7"/>
    <p:sldId id="335" r:id="rId8"/>
    <p:sldId id="332" r:id="rId9"/>
    <p:sldId id="330" r:id="rId10"/>
    <p:sldId id="327" r:id="rId11"/>
    <p:sldId id="324" r:id="rId12"/>
    <p:sldId id="322" r:id="rId13"/>
    <p:sldId id="323" r:id="rId14"/>
    <p:sldId id="325" r:id="rId15"/>
  </p:sldIdLst>
  <p:sldSz cx="12192000" cy="6858000"/>
  <p:notesSz cx="6858000" cy="9144000"/>
  <p:embeddedFontLs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Montserrat Black" pitchFamily="2" charset="77"/>
      <p:bold r:id="rId21"/>
      <p:italic r:id="rId22"/>
      <p:boldItalic r:id="rId23"/>
    </p:embeddedFont>
    <p:embeddedFont>
      <p:font typeface="Proxima Nova" panose="02000506030000020004" pitchFamily="2" charset="0"/>
      <p:regular r:id="rId24"/>
      <p:bold r:id="rId25"/>
      <p:italic r:id="rId26"/>
      <p:boldItalic r:id="rId27"/>
    </p:embeddedFont>
    <p:embeddedFont>
      <p:font typeface="Quattrocento Sans" panose="020B05020500000200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gHrfANP7tfRUQLea4ui2ka+45z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ADE5"/>
    <a:srgbClr val="240067"/>
    <a:srgbClr val="230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2C49AA-1385-4147-A03E-9393CF2796D0}">
  <a:tblStyle styleId="{812C49AA-1385-4147-A03E-9393CF2796D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0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0F0F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569"/>
  </p:normalViewPr>
  <p:slideViewPr>
    <p:cSldViewPr snapToGrid="0" snapToObjects="1">
      <p:cViewPr varScale="1">
        <p:scale>
          <a:sx n="93" d="100"/>
          <a:sy n="93" d="100"/>
        </p:scale>
        <p:origin x="21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0229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00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2828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9567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281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7787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176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8115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903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97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909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6015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>
          <a:extLst>
            <a:ext uri="{FF2B5EF4-FFF2-40B4-BE49-F238E27FC236}">
              <a16:creationId xmlns:a16="http://schemas.microsoft.com/office/drawing/2014/main" id="{660661AC-86ED-4927-AF50-D9354BF86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>
            <a:extLst>
              <a:ext uri="{FF2B5EF4-FFF2-40B4-BE49-F238E27FC236}">
                <a16:creationId xmlns:a16="http://schemas.microsoft.com/office/drawing/2014/main" id="{231B56A9-BEE6-E5B9-C851-C9A612C2EF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p9:notes">
            <a:extLst>
              <a:ext uri="{FF2B5EF4-FFF2-40B4-BE49-F238E27FC236}">
                <a16:creationId xmlns:a16="http://schemas.microsoft.com/office/drawing/2014/main" id="{79E451B0-41EC-1612-75D1-67F97C2507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8963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665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06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243691" y="1541173"/>
            <a:ext cx="8053954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HIR WORKSHOP</a:t>
            </a:r>
            <a:endParaRPr lang="en-US" sz="7000" dirty="0">
              <a:solidFill>
                <a:srgbClr val="FFFFFF"/>
              </a:solidFill>
              <a:effectLst>
                <a:outerShdw sx="1000" sy="1000" algn="ctr" rotWithShape="0">
                  <a:srgbClr val="FFFFFF"/>
                </a:outerShdw>
              </a:effectLst>
              <a:latin typeface="Montserrat Black"/>
            </a:endParaRPr>
          </a:p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4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highlight>
                  <a:srgbClr val="725C8B"/>
                </a:highlight>
                <a:latin typeface="Montserrat Black"/>
                <a:sym typeface="Montserrat Black"/>
              </a:rPr>
              <a:t>LAB 4C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3" name="Google Shape;303;p9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304" name="Google Shape;304;p9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07" name="Google Shape;307;p9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4" name="Google Shape;1469;p173">
            <a:extLst>
              <a:ext uri="{FF2B5EF4-FFF2-40B4-BE49-F238E27FC236}">
                <a16:creationId xmlns:a16="http://schemas.microsoft.com/office/drawing/2014/main" id="{C46BDA1E-24F3-286F-AF2E-EE34CA4F6480}"/>
              </a:ext>
            </a:extLst>
          </p:cNvPr>
          <p:cNvSpPr txBox="1"/>
          <p:nvPr/>
        </p:nvSpPr>
        <p:spPr>
          <a:xfrm>
            <a:off x="2373928" y="573128"/>
            <a:ext cx="77637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B766F25F-9DAB-8755-55CD-08B3AC21B531}"/>
              </a:ext>
            </a:extLst>
          </p:cNvPr>
          <p:cNvCxnSpPr>
            <a:cxnSpLocks/>
          </p:cNvCxnSpPr>
          <p:nvPr/>
        </p:nvCxnSpPr>
        <p:spPr>
          <a:xfrm>
            <a:off x="10294161" y="928758"/>
            <a:ext cx="165374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07FB5CAF-9E81-AE6F-C796-3324EDDE8796}"/>
              </a:ext>
            </a:extLst>
          </p:cNvPr>
          <p:cNvCxnSpPr>
            <a:cxnSpLocks/>
          </p:cNvCxnSpPr>
          <p:nvPr/>
        </p:nvCxnSpPr>
        <p:spPr>
          <a:xfrm>
            <a:off x="401349" y="928758"/>
            <a:ext cx="165374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165;p19">
            <a:extLst>
              <a:ext uri="{FF2B5EF4-FFF2-40B4-BE49-F238E27FC236}">
                <a16:creationId xmlns:a16="http://schemas.microsoft.com/office/drawing/2014/main" id="{8EE8225C-F049-B6CE-4256-5B6401C92F62}"/>
              </a:ext>
            </a:extLst>
          </p:cNvPr>
          <p:cNvSpPr txBox="1">
            <a:spLocks/>
          </p:cNvSpPr>
          <p:nvPr/>
        </p:nvSpPr>
        <p:spPr>
          <a:xfrm>
            <a:off x="223033" y="1562896"/>
            <a:ext cx="6731949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Accessible Architectural Design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Can be used by people with a variety of disabilities independently</a:t>
            </a:r>
            <a:endParaRPr lang="en-US" sz="200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Includes ramps, elevators, braille signage, etc.</a:t>
            </a:r>
          </a:p>
          <a:p>
            <a:pPr marL="342900" indent="-342900"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Consider– Who will be using the space you design? What changes could be made to improve accessibility and usability?</a:t>
            </a:r>
            <a:endParaRPr lang="en-US" sz="20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Google Shape;171;p19">
            <a:extLst>
              <a:ext uri="{FF2B5EF4-FFF2-40B4-BE49-F238E27FC236}">
                <a16:creationId xmlns:a16="http://schemas.microsoft.com/office/drawing/2014/main" id="{07DC14BB-81AC-8743-5A35-250DE645D0E7}"/>
              </a:ext>
            </a:extLst>
          </p:cNvPr>
          <p:cNvSpPr/>
          <p:nvPr/>
        </p:nvSpPr>
        <p:spPr>
          <a:xfrm>
            <a:off x="6837172" y="5186020"/>
            <a:ext cx="4904509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7: </a:t>
            </a: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Person utilizing accessible design on NYC subway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6" name="Google Shape;172;p19">
            <a:extLst>
              <a:ext uri="{FF2B5EF4-FFF2-40B4-BE49-F238E27FC236}">
                <a16:creationId xmlns:a16="http://schemas.microsoft.com/office/drawing/2014/main" id="{46BD5588-8760-DA95-02D9-4E02A356821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9335" y="1963413"/>
            <a:ext cx="4300182" cy="3034287"/>
          </a:xfrm>
          <a:prstGeom prst="roundRect">
            <a:avLst/>
          </a:prstGeom>
          <a:noFill/>
          <a:ln w="76200">
            <a:solidFill>
              <a:srgbClr val="B9ADE5"/>
            </a:solidFill>
          </a:ln>
        </p:spPr>
      </p:pic>
    </p:spTree>
    <p:extLst>
      <p:ext uri="{BB962C8B-B14F-4D97-AF65-F5344CB8AC3E}">
        <p14:creationId xmlns:p14="http://schemas.microsoft.com/office/powerpoint/2010/main" val="12052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A9C9B1ED-F23B-9AC6-851F-9529459F5B45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7CB8BE4F-2A15-55A3-FE59-9F07C0CA15BA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" name="Google Shape;1444;p171">
            <a:extLst>
              <a:ext uri="{FF2B5EF4-FFF2-40B4-BE49-F238E27FC236}">
                <a16:creationId xmlns:a16="http://schemas.microsoft.com/office/drawing/2014/main" id="{BDEDF844-C44B-04F1-BB4E-AA516FCC15F5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A9BC4EDD-086F-6EA4-CF60-57696965F928}"/>
              </a:ext>
            </a:extLst>
          </p:cNvPr>
          <p:cNvSpPr txBox="1">
            <a:spLocks/>
          </p:cNvSpPr>
          <p:nvPr/>
        </p:nvSpPr>
        <p:spPr>
          <a:xfrm>
            <a:off x="805218" y="1857604"/>
            <a:ext cx="10581564" cy="41255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  <a:latin typeface="Montserrat" pitchFamily="2" charset="77"/>
              </a:rPr>
              <a:t>No lab report for lab 4</a:t>
            </a:r>
          </a:p>
          <a:p>
            <a:pPr marL="342900" indent="-342900"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  <a:latin typeface="Montserrat" pitchFamily="2" charset="77"/>
              </a:rPr>
              <a:t>No presentation for lab 4</a:t>
            </a:r>
          </a:p>
        </p:txBody>
      </p:sp>
    </p:spTree>
    <p:extLst>
      <p:ext uri="{BB962C8B-B14F-4D97-AF65-F5344CB8AC3E}">
        <p14:creationId xmlns:p14="http://schemas.microsoft.com/office/powerpoint/2010/main" val="373157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9" name="Google Shape;1469;p173">
            <a:extLst>
              <a:ext uri="{FF2B5EF4-FFF2-40B4-BE49-F238E27FC236}">
                <a16:creationId xmlns:a16="http://schemas.microsoft.com/office/drawing/2014/main" id="{BAC1365E-A4CA-6C45-9CC1-C16D50348EC8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21DFB428-90F5-7A14-7EBA-6B59810D6BC8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44;p171">
            <a:extLst>
              <a:ext uri="{FF2B5EF4-FFF2-40B4-BE49-F238E27FC236}">
                <a16:creationId xmlns:a16="http://schemas.microsoft.com/office/drawing/2014/main" id="{8CE51FC2-FBEF-BB28-E6A3-351D6C394F47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265;p12">
            <a:extLst>
              <a:ext uri="{FF2B5EF4-FFF2-40B4-BE49-F238E27FC236}">
                <a16:creationId xmlns:a16="http://schemas.microsoft.com/office/drawing/2014/main" id="{9A4DC41E-ADF6-AD85-ED44-08F5E96E9AF2}"/>
              </a:ext>
            </a:extLst>
          </p:cNvPr>
          <p:cNvSpPr txBox="1">
            <a:spLocks/>
          </p:cNvSpPr>
          <p:nvPr/>
        </p:nvSpPr>
        <p:spPr>
          <a:xfrm>
            <a:off x="578166" y="1532906"/>
            <a:ext cx="5774512" cy="39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Ask TAs for help if needed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Only finish the architectural plan if time allows</a:t>
            </a:r>
          </a:p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Revit is not backwards compatible, only use Revit 2020 or newer!</a:t>
            </a:r>
          </a:p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Begin working on HIR project after workshop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2" name="Google Shape;1465;p173">
            <a:extLst>
              <a:ext uri="{FF2B5EF4-FFF2-40B4-BE49-F238E27FC236}">
                <a16:creationId xmlns:a16="http://schemas.microsoft.com/office/drawing/2014/main" id="{27AB35F6-8BB5-D0F1-FDDD-E6E627614DD2}"/>
              </a:ext>
            </a:extLst>
          </p:cNvPr>
          <p:cNvSpPr/>
          <p:nvPr/>
        </p:nvSpPr>
        <p:spPr>
          <a:xfrm>
            <a:off x="9538512" y="1343945"/>
            <a:ext cx="2064360" cy="1993711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466;p173">
            <a:extLst>
              <a:ext uri="{FF2B5EF4-FFF2-40B4-BE49-F238E27FC236}">
                <a16:creationId xmlns:a16="http://schemas.microsoft.com/office/drawing/2014/main" id="{9C416C12-B30C-0EF8-34A0-F5EE2B48C0F6}"/>
              </a:ext>
            </a:extLst>
          </p:cNvPr>
          <p:cNvSpPr/>
          <p:nvPr/>
        </p:nvSpPr>
        <p:spPr>
          <a:xfrm>
            <a:off x="6005039" y="3359725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07;p10">
            <a:extLst>
              <a:ext uri="{FF2B5EF4-FFF2-40B4-BE49-F238E27FC236}">
                <a16:creationId xmlns:a16="http://schemas.microsoft.com/office/drawing/2014/main" id="{D1350B76-D430-6981-8039-953044050501}"/>
              </a:ext>
            </a:extLst>
          </p:cNvPr>
          <p:cNvSpPr/>
          <p:nvPr/>
        </p:nvSpPr>
        <p:spPr>
          <a:xfrm>
            <a:off x="6563973" y="5342116"/>
            <a:ext cx="4783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8: Jacobs Administrative Building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08;p10">
            <a:extLst>
              <a:ext uri="{FF2B5EF4-FFF2-40B4-BE49-F238E27FC236}">
                <a16:creationId xmlns:a16="http://schemas.microsoft.com/office/drawing/2014/main" id="{372FBB6C-91CA-47D0-0A1C-9165EC46EF6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3408" y="2068550"/>
            <a:ext cx="4364755" cy="3273566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1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65DF6D1E-E696-FD81-DE21-EBB7F0A4D637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NEXT STEPS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9B874AFA-C0DD-8D09-47BF-0A5FD9966C51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" name="Google Shape;1444;p171">
            <a:extLst>
              <a:ext uri="{FF2B5EF4-FFF2-40B4-BE49-F238E27FC236}">
                <a16:creationId xmlns:a16="http://schemas.microsoft.com/office/drawing/2014/main" id="{D7E18719-1073-7D27-EB27-6A4573A171AB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Google Shape;214;p11">
            <a:extLst>
              <a:ext uri="{FF2B5EF4-FFF2-40B4-BE49-F238E27FC236}">
                <a16:creationId xmlns:a16="http://schemas.microsoft.com/office/drawing/2014/main" id="{B7185434-469A-281A-A5AA-DFE6083FEF25}"/>
              </a:ext>
            </a:extLst>
          </p:cNvPr>
          <p:cNvSpPr txBox="1">
            <a:spLocks/>
          </p:cNvSpPr>
          <p:nvPr/>
        </p:nvSpPr>
        <p:spPr>
          <a:xfrm>
            <a:off x="1360865" y="1804806"/>
            <a:ext cx="9470270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Draft the Preliminary Design Investigation (PDI) report</a:t>
            </a:r>
          </a:p>
          <a:p>
            <a:pPr marL="342900" indent="-342900">
              <a:buClr>
                <a:schemeClr val="bg1"/>
              </a:buClr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Begin working on the Milestone 1 Presentation</a:t>
            </a:r>
          </a:p>
          <a:p>
            <a:pPr marL="342900" indent="-342900">
              <a:buClr>
                <a:schemeClr val="bg1"/>
              </a:buClr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Begin working towards Benchmark A deliverables</a:t>
            </a:r>
          </a:p>
          <a:p>
            <a:pPr marL="800100" lvl="1" indent="-342900">
              <a:buClr>
                <a:schemeClr val="bg1"/>
              </a:buClr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One 40-student classroom </a:t>
            </a:r>
          </a:p>
          <a:p>
            <a:pPr marL="800100" lvl="1" indent="-342900">
              <a:buClr>
                <a:schemeClr val="bg1"/>
              </a:buClr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One 20-student classroom</a:t>
            </a:r>
          </a:p>
          <a:p>
            <a:pPr marL="800100" lvl="1" indent="-342900">
              <a:spcAft>
                <a:spcPts val="600"/>
              </a:spcAft>
              <a:buClr>
                <a:schemeClr val="bg1"/>
              </a:buClr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One recreational space</a:t>
            </a:r>
          </a:p>
          <a:p>
            <a:pPr marL="342900" indent="-342900">
              <a:buClr>
                <a:schemeClr val="bg1"/>
              </a:buClr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Remember to create your designs in a single Revit Project (.</a:t>
            </a:r>
            <a:r>
              <a:rPr lang="en-US" sz="2400" dirty="0" err="1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rvt</a:t>
            </a: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) file!</a:t>
            </a:r>
          </a:p>
          <a:p>
            <a:pPr marL="342900" indent="-342900">
              <a:buClr>
                <a:schemeClr val="bg1"/>
              </a:buClr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57025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4" name="Google Shape;300;p9">
            <a:extLst>
              <a:ext uri="{FF2B5EF4-FFF2-40B4-BE49-F238E27FC236}">
                <a16:creationId xmlns:a16="http://schemas.microsoft.com/office/drawing/2014/main" id="{F0201337-5B4D-A17A-9960-BB9AB45898B7}"/>
              </a:ext>
            </a:extLst>
          </p:cNvPr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QUESTIONS?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5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651E0E-FA7C-7501-23B9-EC2B80DA41B1}"/>
              </a:ext>
            </a:extLst>
          </p:cNvPr>
          <p:cNvSpPr txBox="1"/>
          <p:nvPr/>
        </p:nvSpPr>
        <p:spPr>
          <a:xfrm>
            <a:off x="885875" y="1825101"/>
            <a:ext cx="6096000" cy="3254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Background Information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Materials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Procedure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cs typeface="Proxima Nova"/>
                <a:sym typeface="Proxima Nova"/>
              </a:rPr>
              <a:t>IDBE Implementation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Assignment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Closing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" name="Google Shape;1466;p173">
            <a:extLst>
              <a:ext uri="{FF2B5EF4-FFF2-40B4-BE49-F238E27FC236}">
                <a16:creationId xmlns:a16="http://schemas.microsoft.com/office/drawing/2014/main" id="{F7B9E49C-BCBB-109E-FC97-189BE2CC4B02}"/>
              </a:ext>
            </a:extLst>
          </p:cNvPr>
          <p:cNvSpPr/>
          <p:nvPr/>
        </p:nvSpPr>
        <p:spPr>
          <a:xfrm>
            <a:off x="8609453" y="3074420"/>
            <a:ext cx="1839101" cy="1839101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65;p173">
            <a:extLst>
              <a:ext uri="{FF2B5EF4-FFF2-40B4-BE49-F238E27FC236}">
                <a16:creationId xmlns:a16="http://schemas.microsoft.com/office/drawing/2014/main" id="{73A5AE49-1690-E3A6-8BD6-322799250475}"/>
              </a:ext>
            </a:extLst>
          </p:cNvPr>
          <p:cNvSpPr/>
          <p:nvPr/>
        </p:nvSpPr>
        <p:spPr>
          <a:xfrm>
            <a:off x="7362665" y="1825101"/>
            <a:ext cx="2705099" cy="2705099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69;p173">
            <a:extLst>
              <a:ext uri="{FF2B5EF4-FFF2-40B4-BE49-F238E27FC236}">
                <a16:creationId xmlns:a16="http://schemas.microsoft.com/office/drawing/2014/main" id="{0D73E4EA-80B7-FC04-BC0E-3E2B0DFB8091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50BA7849-1172-A2F8-1DD7-3CFEA2AF6448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444;p171">
            <a:extLst>
              <a:ext uri="{FF2B5EF4-FFF2-40B4-BE49-F238E27FC236}">
                <a16:creationId xmlns:a16="http://schemas.microsoft.com/office/drawing/2014/main" id="{F1D32C34-34FF-D9AD-646A-E536D4FC6F0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Google Shape;106;p2" descr="A picture containing clock&#10;&#10;Description automatically generated">
            <a:extLst>
              <a:ext uri="{FF2B5EF4-FFF2-40B4-BE49-F238E27FC236}">
                <a16:creationId xmlns:a16="http://schemas.microsoft.com/office/drawing/2014/main" id="{67597026-0A84-D5E7-444D-3E5BEC698F7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5249" y="2205695"/>
            <a:ext cx="1939930" cy="193993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8" name="Google Shape;107;p2">
            <a:extLst>
              <a:ext uri="{FF2B5EF4-FFF2-40B4-BE49-F238E27FC236}">
                <a16:creationId xmlns:a16="http://schemas.microsoft.com/office/drawing/2014/main" id="{FAD1637D-F1A5-6742-9FEB-BCC2ACA2B879}"/>
              </a:ext>
            </a:extLst>
          </p:cNvPr>
          <p:cNvSpPr/>
          <p:nvPr/>
        </p:nvSpPr>
        <p:spPr>
          <a:xfrm>
            <a:off x="6278404" y="4726148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1: Revit icon courtesy of Autodesk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7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6" name="Google Shape;1469;p173">
            <a:extLst>
              <a:ext uri="{FF2B5EF4-FFF2-40B4-BE49-F238E27FC236}">
                <a16:creationId xmlns:a16="http://schemas.microsoft.com/office/drawing/2014/main" id="{40D64C02-FDB2-1EFB-7EAF-4EFB7B72279E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3CE3BC5F-DE08-8F5E-D2AC-7138F549FA96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44;p171">
            <a:extLst>
              <a:ext uri="{FF2B5EF4-FFF2-40B4-BE49-F238E27FC236}">
                <a16:creationId xmlns:a16="http://schemas.microsoft.com/office/drawing/2014/main" id="{C030E54B-4D48-C9D3-E42C-E807E5CA36D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14;p3">
            <a:extLst>
              <a:ext uri="{FF2B5EF4-FFF2-40B4-BE49-F238E27FC236}">
                <a16:creationId xmlns:a16="http://schemas.microsoft.com/office/drawing/2014/main" id="{35AE926F-32C0-06B6-18F2-5D3C9AEB8505}"/>
              </a:ext>
            </a:extLst>
          </p:cNvPr>
          <p:cNvSpPr txBox="1">
            <a:spLocks/>
          </p:cNvSpPr>
          <p:nvPr/>
        </p:nvSpPr>
        <p:spPr>
          <a:xfrm>
            <a:off x="805218" y="1359227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Use BIM software, Revit, to visualize an incomplete building design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Design a plumbing plan and electrical plan for one floor 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Complete the incomplete building with a new floor, stairs, and a roof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Design the third floor of the incomplete building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016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07BDF6A4-04F1-E529-AC8B-2BB0DFE17369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378160F5-F69C-3584-D671-2C137022BACB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45F61658-C32E-3CD9-FD88-BA8834A1F938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25;p4">
            <a:extLst>
              <a:ext uri="{FF2B5EF4-FFF2-40B4-BE49-F238E27FC236}">
                <a16:creationId xmlns:a16="http://schemas.microsoft.com/office/drawing/2014/main" id="{E58B77AA-B4EE-CCF1-C294-09D5E65E85EA}"/>
              </a:ext>
            </a:extLst>
          </p:cNvPr>
          <p:cNvSpPr txBox="1">
            <a:spLocks/>
          </p:cNvSpPr>
          <p:nvPr/>
        </p:nvSpPr>
        <p:spPr>
          <a:xfrm>
            <a:off x="260458" y="1382188"/>
            <a:ext cx="583554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Autodesk Revit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Introduced in “Introduction to Revit”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Building Information Modeling (BIM) software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Used by architects, structural engineers, mechanical engineers, electrical engineers, plumbing engineers, and construction professionals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5" name="Google Shape;1466;p173">
            <a:extLst>
              <a:ext uri="{FF2B5EF4-FFF2-40B4-BE49-F238E27FC236}">
                <a16:creationId xmlns:a16="http://schemas.microsoft.com/office/drawing/2014/main" id="{C4DBE8BF-1A9C-BB4E-AFC1-945D27D9A8A4}"/>
              </a:ext>
            </a:extLst>
          </p:cNvPr>
          <p:cNvSpPr/>
          <p:nvPr/>
        </p:nvSpPr>
        <p:spPr>
          <a:xfrm>
            <a:off x="5909619" y="2983931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465;p173">
            <a:extLst>
              <a:ext uri="{FF2B5EF4-FFF2-40B4-BE49-F238E27FC236}">
                <a16:creationId xmlns:a16="http://schemas.microsoft.com/office/drawing/2014/main" id="{2E5ED009-2886-75A1-1FAF-83F3D7C14803}"/>
              </a:ext>
            </a:extLst>
          </p:cNvPr>
          <p:cNvSpPr/>
          <p:nvPr/>
        </p:nvSpPr>
        <p:spPr>
          <a:xfrm>
            <a:off x="9903339" y="1168517"/>
            <a:ext cx="2044571" cy="1965526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32;p4" descr="Learn Revit BIM with this Free Online Introductory Course | ArchDaily">
            <a:extLst>
              <a:ext uri="{FF2B5EF4-FFF2-40B4-BE49-F238E27FC236}">
                <a16:creationId xmlns:a16="http://schemas.microsoft.com/office/drawing/2014/main" id="{C20368E8-F4E2-2869-ADC1-C4E6A150326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0432" y="1917637"/>
            <a:ext cx="4896966" cy="2805561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9" name="Google Shape;129;p4">
            <a:extLst>
              <a:ext uri="{FF2B5EF4-FFF2-40B4-BE49-F238E27FC236}">
                <a16:creationId xmlns:a16="http://schemas.microsoft.com/office/drawing/2014/main" id="{494CD9DD-DA91-C613-3C6D-A0A1CA9FF441}"/>
              </a:ext>
            </a:extLst>
          </p:cNvPr>
          <p:cNvSpPr/>
          <p:nvPr/>
        </p:nvSpPr>
        <p:spPr>
          <a:xfrm>
            <a:off x="6470432" y="4973725"/>
            <a:ext cx="4783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2: Revit in use courtesy of Autodesk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97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FCAC45C-0C33-64E2-401A-79760C7C5E16}"/>
              </a:ext>
            </a:extLst>
          </p:cNvPr>
          <p:cNvSpPr/>
          <p:nvPr/>
        </p:nvSpPr>
        <p:spPr>
          <a:xfrm>
            <a:off x="926347" y="3490829"/>
            <a:ext cx="4982842" cy="2291821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01C9740-9F5C-11FC-1378-B25B90ED3FC2}"/>
              </a:ext>
            </a:extLst>
          </p:cNvPr>
          <p:cNvSpPr/>
          <p:nvPr/>
        </p:nvSpPr>
        <p:spPr>
          <a:xfrm>
            <a:off x="926347" y="1358069"/>
            <a:ext cx="4982842" cy="1931861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07BDF6A4-04F1-E529-AC8B-2BB0DFE17369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378160F5-F69C-3584-D671-2C137022BACB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45F61658-C32E-3CD9-FD88-BA8834A1F938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444;p171">
            <a:extLst>
              <a:ext uri="{FF2B5EF4-FFF2-40B4-BE49-F238E27FC236}">
                <a16:creationId xmlns:a16="http://schemas.microsoft.com/office/drawing/2014/main" id="{7F94322C-C4D1-DE6F-14A8-4B8DD87A96F3}"/>
              </a:ext>
            </a:extLst>
          </p:cNvPr>
          <p:cNvCxnSpPr>
            <a:cxnSpLocks/>
          </p:cNvCxnSpPr>
          <p:nvPr/>
        </p:nvCxnSpPr>
        <p:spPr>
          <a:xfrm>
            <a:off x="1149212" y="1973268"/>
            <a:ext cx="4487390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067B936-4210-3FF6-E4EC-21DD2C34AE80}"/>
              </a:ext>
            </a:extLst>
          </p:cNvPr>
          <p:cNvSpPr txBox="1"/>
          <p:nvPr/>
        </p:nvSpPr>
        <p:spPr>
          <a:xfrm>
            <a:off x="1027476" y="1547621"/>
            <a:ext cx="460912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18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Plumbing Plan</a:t>
            </a:r>
            <a:endParaRPr lang="en-US" sz="1800" dirty="0">
              <a:solidFill>
                <a:srgbClr val="230063"/>
              </a:solidFill>
              <a:latin typeface="Montserrat" pitchFamily="2" charset="77"/>
            </a:endParaRPr>
          </a:p>
        </p:txBody>
      </p:sp>
      <p:sp>
        <p:nvSpPr>
          <p:cNvPr id="18" name="Google Shape;141;p5">
            <a:extLst>
              <a:ext uri="{FF2B5EF4-FFF2-40B4-BE49-F238E27FC236}">
                <a16:creationId xmlns:a16="http://schemas.microsoft.com/office/drawing/2014/main" id="{98DC77BE-C5EC-9A28-F4B1-D0F78B5F4121}"/>
              </a:ext>
            </a:extLst>
          </p:cNvPr>
          <p:cNvSpPr/>
          <p:nvPr/>
        </p:nvSpPr>
        <p:spPr>
          <a:xfrm>
            <a:off x="840618" y="2099341"/>
            <a:ext cx="4982842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Accounts for plumbing fixtures (sinks, toilets, showers, etc.)</a:t>
            </a:r>
            <a:endParaRPr lang="en-US" sz="1800" dirty="0">
              <a:solidFill>
                <a:schemeClr val="tx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Hot water, cold water, sanitary water systems</a:t>
            </a:r>
            <a:endParaRPr lang="en-US" sz="1800" dirty="0">
              <a:solidFill>
                <a:schemeClr val="tx1"/>
              </a:solidFill>
              <a:latin typeface="Montserrat" pitchFamily="2" charset="77"/>
            </a:endParaRPr>
          </a:p>
        </p:txBody>
      </p:sp>
      <p:cxnSp>
        <p:nvCxnSpPr>
          <p:cNvPr id="26" name="Google Shape;1444;p171">
            <a:extLst>
              <a:ext uri="{FF2B5EF4-FFF2-40B4-BE49-F238E27FC236}">
                <a16:creationId xmlns:a16="http://schemas.microsoft.com/office/drawing/2014/main" id="{C8261446-7F4C-1972-2FD2-3E0C78FE7D47}"/>
              </a:ext>
            </a:extLst>
          </p:cNvPr>
          <p:cNvCxnSpPr>
            <a:cxnSpLocks/>
          </p:cNvCxnSpPr>
          <p:nvPr/>
        </p:nvCxnSpPr>
        <p:spPr>
          <a:xfrm>
            <a:off x="1172419" y="4106028"/>
            <a:ext cx="4487390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BB95A08-E9C5-7A3A-2B56-280DD03C8B5A}"/>
              </a:ext>
            </a:extLst>
          </p:cNvPr>
          <p:cNvSpPr txBox="1"/>
          <p:nvPr/>
        </p:nvSpPr>
        <p:spPr>
          <a:xfrm>
            <a:off x="1050683" y="3680381"/>
            <a:ext cx="460912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18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Electrical Plan</a:t>
            </a:r>
            <a:endParaRPr lang="en-US" sz="1800" dirty="0">
              <a:solidFill>
                <a:srgbClr val="230063"/>
              </a:solidFill>
              <a:latin typeface="Montserrat" pitchFamily="2" charset="77"/>
            </a:endParaRPr>
          </a:p>
        </p:txBody>
      </p:sp>
      <p:sp>
        <p:nvSpPr>
          <p:cNvPr id="8" name="Google Shape;141;p5">
            <a:extLst>
              <a:ext uri="{FF2B5EF4-FFF2-40B4-BE49-F238E27FC236}">
                <a16:creationId xmlns:a16="http://schemas.microsoft.com/office/drawing/2014/main" id="{0C6742EF-840B-A0A9-859A-7B27343523B0}"/>
              </a:ext>
            </a:extLst>
          </p:cNvPr>
          <p:cNvSpPr/>
          <p:nvPr/>
        </p:nvSpPr>
        <p:spPr>
          <a:xfrm>
            <a:off x="926347" y="4194566"/>
            <a:ext cx="4982842" cy="158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>
                <a:latin typeface="Montserrat" pitchFamily="2" charset="77"/>
                <a:ea typeface="Proxima Nova"/>
                <a:cs typeface="Proxima Nova"/>
                <a:sym typeface="Proxima Nova"/>
              </a:rPr>
              <a:t>Electrical circuits connected to centralized panelboard</a:t>
            </a:r>
            <a:endParaRPr lang="en-US" sz="1800" dirty="0"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>
                <a:latin typeface="Montserrat" pitchFamily="2" charset="77"/>
                <a:ea typeface="Proxima Nova"/>
                <a:cs typeface="Proxima Nova"/>
                <a:sym typeface="Proxima Nova"/>
              </a:rPr>
              <a:t>Circuit breakers, fuses, and electrical outlets</a:t>
            </a:r>
            <a:endParaRPr lang="en-US" sz="1800" dirty="0"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>
                <a:latin typeface="Montserrat" pitchFamily="2" charset="77"/>
                <a:ea typeface="Proxima Nova"/>
                <a:cs typeface="Proxima Nova"/>
                <a:sym typeface="Proxima Nova"/>
              </a:rPr>
              <a:t>Allow for efficient wiring of outlets and appliances</a:t>
            </a:r>
            <a:endParaRPr lang="en-US" sz="1800" dirty="0">
              <a:latin typeface="Montserrat" pitchFamily="2" charset="77"/>
            </a:endParaRPr>
          </a:p>
        </p:txBody>
      </p:sp>
      <p:sp>
        <p:nvSpPr>
          <p:cNvPr id="9" name="Google Shape;142;p5">
            <a:extLst>
              <a:ext uri="{FF2B5EF4-FFF2-40B4-BE49-F238E27FC236}">
                <a16:creationId xmlns:a16="http://schemas.microsoft.com/office/drawing/2014/main" id="{B2829CFD-48B1-E67D-6FBD-850B39FB55AF}"/>
              </a:ext>
            </a:extLst>
          </p:cNvPr>
          <p:cNvSpPr/>
          <p:nvPr/>
        </p:nvSpPr>
        <p:spPr>
          <a:xfrm>
            <a:off x="6482557" y="4636739"/>
            <a:ext cx="4783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3: Electrical Plan courtesy of CAD Notes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45;p5">
            <a:extLst>
              <a:ext uri="{FF2B5EF4-FFF2-40B4-BE49-F238E27FC236}">
                <a16:creationId xmlns:a16="http://schemas.microsoft.com/office/drawing/2014/main" id="{00D1A759-ECE9-9871-77D0-4EFAD382F2B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269"/>
          <a:stretch/>
        </p:blipFill>
        <p:spPr>
          <a:xfrm>
            <a:off x="6369830" y="2221261"/>
            <a:ext cx="5008550" cy="229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4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71" y="6289345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35" y="6289287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07BDF6A4-04F1-E529-AC8B-2BB0DFE17369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378160F5-F69C-3584-D671-2C137022BACB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45F61658-C32E-3CD9-FD88-BA8834A1F938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55;p6">
            <a:extLst>
              <a:ext uri="{FF2B5EF4-FFF2-40B4-BE49-F238E27FC236}">
                <a16:creationId xmlns:a16="http://schemas.microsoft.com/office/drawing/2014/main" id="{A2704E71-D5DE-FFD6-1459-CF8A02CE6ED3}"/>
              </a:ext>
            </a:extLst>
          </p:cNvPr>
          <p:cNvSpPr/>
          <p:nvPr/>
        </p:nvSpPr>
        <p:spPr>
          <a:xfrm>
            <a:off x="3092206" y="5989271"/>
            <a:ext cx="60075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4: LEED Accreditation courtesy of </a:t>
            </a:r>
            <a:r>
              <a:rPr lang="en-US" sz="1800" b="0" i="0" u="none" strike="noStrike" cap="none" dirty="0" err="1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Everblue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58;p6" descr="How to Become a LEED Silver Certified Contractor">
            <a:extLst>
              <a:ext uri="{FF2B5EF4-FFF2-40B4-BE49-F238E27FC236}">
                <a16:creationId xmlns:a16="http://schemas.microsoft.com/office/drawing/2014/main" id="{E58EB9A8-FE1F-8A9B-9286-D5A94B923B0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1774" y="4265730"/>
            <a:ext cx="6628451" cy="172354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FE4FB11-586F-8A56-AF27-9CEBACFB09FE}"/>
              </a:ext>
            </a:extLst>
          </p:cNvPr>
          <p:cNvSpPr/>
          <p:nvPr/>
        </p:nvSpPr>
        <p:spPr>
          <a:xfrm>
            <a:off x="3604577" y="1168518"/>
            <a:ext cx="4982842" cy="438610"/>
          </a:xfrm>
          <a:prstGeom prst="roundRect">
            <a:avLst/>
          </a:prstGeom>
          <a:solidFill>
            <a:srgbClr val="23005F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itchFamily="2" charset="77"/>
              </a:rPr>
              <a:t>LEED Accreditation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C641C59-983D-A210-097A-446C0594F247}"/>
              </a:ext>
            </a:extLst>
          </p:cNvPr>
          <p:cNvSpPr/>
          <p:nvPr/>
        </p:nvSpPr>
        <p:spPr>
          <a:xfrm>
            <a:off x="516996" y="1830825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Location and Transportation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8D2B04F-325E-FE46-078B-F7C79C979B01}"/>
              </a:ext>
            </a:extLst>
          </p:cNvPr>
          <p:cNvSpPr/>
          <p:nvPr/>
        </p:nvSpPr>
        <p:spPr>
          <a:xfrm>
            <a:off x="516996" y="2453448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Sustainable Sites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06443E5-982E-06E1-1E4C-FE0613618328}"/>
              </a:ext>
            </a:extLst>
          </p:cNvPr>
          <p:cNvSpPr/>
          <p:nvPr/>
        </p:nvSpPr>
        <p:spPr>
          <a:xfrm>
            <a:off x="516996" y="3076868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Water Efficiency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36D5D1B-8760-CA19-C312-13A24B046F74}"/>
              </a:ext>
            </a:extLst>
          </p:cNvPr>
          <p:cNvSpPr/>
          <p:nvPr/>
        </p:nvSpPr>
        <p:spPr>
          <a:xfrm>
            <a:off x="516996" y="3700289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Energy and Atmosphere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3079F6D-76D1-813D-5D14-E696AC5AFBED}"/>
              </a:ext>
            </a:extLst>
          </p:cNvPr>
          <p:cNvSpPr/>
          <p:nvPr/>
        </p:nvSpPr>
        <p:spPr>
          <a:xfrm>
            <a:off x="6692164" y="1802234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Materials and Resources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24ABB39-49B9-B4F4-39E5-4BBEE33C9ECC}"/>
              </a:ext>
            </a:extLst>
          </p:cNvPr>
          <p:cNvSpPr/>
          <p:nvPr/>
        </p:nvSpPr>
        <p:spPr>
          <a:xfrm>
            <a:off x="6692164" y="2424857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Indoor Environmental Quality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9457D15-CD78-6E46-1574-D5F15F815EBF}"/>
              </a:ext>
            </a:extLst>
          </p:cNvPr>
          <p:cNvSpPr/>
          <p:nvPr/>
        </p:nvSpPr>
        <p:spPr>
          <a:xfrm>
            <a:off x="6692164" y="3048277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Innovation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3BDB819-5EFE-57EF-79C9-0862A4243DD0}"/>
              </a:ext>
            </a:extLst>
          </p:cNvPr>
          <p:cNvSpPr/>
          <p:nvPr/>
        </p:nvSpPr>
        <p:spPr>
          <a:xfrm>
            <a:off x="6692164" y="3671698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Regional Priority</a:t>
            </a:r>
          </a:p>
        </p:txBody>
      </p:sp>
    </p:spTree>
    <p:extLst>
      <p:ext uri="{BB962C8B-B14F-4D97-AF65-F5344CB8AC3E}">
        <p14:creationId xmlns:p14="http://schemas.microsoft.com/office/powerpoint/2010/main" val="6079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>
          <a:extLst>
            <a:ext uri="{FF2B5EF4-FFF2-40B4-BE49-F238E27FC236}">
              <a16:creationId xmlns:a16="http://schemas.microsoft.com/office/drawing/2014/main" id="{9515D426-5331-F482-AAB1-C35A70063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314511F-428D-6824-E4FC-38E6D2958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905" y="1470856"/>
            <a:ext cx="3075709" cy="230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7729F5-2376-28C6-E53A-8E081B75C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71" y="6289345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E3906A-BEBF-35C3-9909-E882FE674B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35" y="6289287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228E7C28-135B-D4DC-1C3C-A99950CB3B93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3BAD16D1-62C1-34BC-8DBC-6473CF20A2CD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BFF6AEFF-F06F-167E-A2D4-BC2E770D06F2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65676A8-29A0-BD06-3A8E-E1B00ACB4B38}"/>
              </a:ext>
            </a:extLst>
          </p:cNvPr>
          <p:cNvSpPr txBox="1"/>
          <p:nvPr/>
        </p:nvSpPr>
        <p:spPr>
          <a:xfrm>
            <a:off x="617041" y="1686307"/>
            <a:ext cx="5160303" cy="381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Revit Model → Full, Coherent Building</a:t>
            </a:r>
            <a:endParaRPr lang="en-US" sz="2000" b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marL="342900" lvl="1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Person at Point A in building should be able to reach any Point B </a:t>
            </a:r>
          </a:p>
          <a:p>
            <a:pPr marL="342900" lvl="1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Initial 3D concept sketch/CAD due Benchmark A</a:t>
            </a:r>
          </a:p>
          <a:p>
            <a:pPr rtl="0">
              <a:spcBef>
                <a:spcPts val="80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Physical Model → 2.5’ x 2.5’ base</a:t>
            </a:r>
            <a:endParaRPr lang="en-US" sz="2000" b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marL="342900" indent="-342900" rtl="0" fontAlgn="base"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Based on REVIT Model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Built from OL Craft Station Materials</a:t>
            </a:r>
            <a:r>
              <a:rPr lang="en-US" sz="2000" b="0" i="1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</a:t>
            </a:r>
          </a:p>
          <a:p>
            <a:pPr>
              <a:buClr>
                <a:schemeClr val="bg1"/>
              </a:buClr>
            </a:pPr>
            <a:endParaRPr lang="en-US" sz="2000" i="1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Montserrat" pitchFamily="2" charset="77"/>
              </a:rPr>
              <a:t>Use a strong design concept to showcase your mission statement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7A2EF2-28BF-8C63-C5C7-0C19A0B4A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821146"/>
            <a:ext cx="28575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55;p6">
            <a:extLst>
              <a:ext uri="{FF2B5EF4-FFF2-40B4-BE49-F238E27FC236}">
                <a16:creationId xmlns:a16="http://schemas.microsoft.com/office/drawing/2014/main" id="{E1D20FAB-4D0A-D125-E62C-7BF0738CBE46}"/>
              </a:ext>
            </a:extLst>
          </p:cNvPr>
          <p:cNvSpPr/>
          <p:nvPr/>
        </p:nvSpPr>
        <p:spPr>
          <a:xfrm>
            <a:off x="6627018" y="2246329"/>
            <a:ext cx="164067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Art Deco ↓</a:t>
            </a:r>
            <a:endParaRPr sz="24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55;p6">
            <a:extLst>
              <a:ext uri="{FF2B5EF4-FFF2-40B4-BE49-F238E27FC236}">
                <a16:creationId xmlns:a16="http://schemas.microsoft.com/office/drawing/2014/main" id="{3E6EE8D6-DBBC-CDE6-AB01-F7DB903F11E1}"/>
              </a:ext>
            </a:extLst>
          </p:cNvPr>
          <p:cNvSpPr/>
          <p:nvPr/>
        </p:nvSpPr>
        <p:spPr>
          <a:xfrm>
            <a:off x="9908077" y="4010393"/>
            <a:ext cx="164067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Futurism ↑</a:t>
            </a:r>
            <a:endParaRPr sz="28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55;p6">
            <a:extLst>
              <a:ext uri="{FF2B5EF4-FFF2-40B4-BE49-F238E27FC236}">
                <a16:creationId xmlns:a16="http://schemas.microsoft.com/office/drawing/2014/main" id="{2B9603B3-39F1-B1BC-506E-BB698D7CE866}"/>
              </a:ext>
            </a:extLst>
          </p:cNvPr>
          <p:cNvSpPr/>
          <p:nvPr/>
        </p:nvSpPr>
        <p:spPr>
          <a:xfrm>
            <a:off x="6660565" y="5155991"/>
            <a:ext cx="236912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Marine Air Terminal </a:t>
            </a:r>
            <a:endParaRPr lang="en-US" sz="1600" b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Queens, NY</a:t>
            </a:r>
            <a:endParaRPr lang="en-US" sz="1600" b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by </a:t>
            </a:r>
            <a:r>
              <a:rPr lang="en-US" sz="1600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WIlliam</a:t>
            </a: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Delano </a:t>
            </a:r>
            <a:endParaRPr lang="en-US" sz="1600" b="0" dirty="0">
              <a:solidFill>
                <a:schemeClr val="bg1"/>
              </a:solidFill>
              <a:effectLst/>
              <a:latin typeface="Montserrat" pitchFamily="2" charset="77"/>
            </a:endParaRPr>
          </a:p>
        </p:txBody>
      </p:sp>
      <p:sp>
        <p:nvSpPr>
          <p:cNvPr id="12" name="Google Shape;155;p6">
            <a:extLst>
              <a:ext uri="{FF2B5EF4-FFF2-40B4-BE49-F238E27FC236}">
                <a16:creationId xmlns:a16="http://schemas.microsoft.com/office/drawing/2014/main" id="{454E255F-72CF-B863-7D9C-0D275BE68C18}"/>
              </a:ext>
            </a:extLst>
          </p:cNvPr>
          <p:cNvSpPr/>
          <p:nvPr/>
        </p:nvSpPr>
        <p:spPr>
          <a:xfrm>
            <a:off x="9557005" y="5152693"/>
            <a:ext cx="236912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Geisel Library </a:t>
            </a:r>
            <a:endParaRPr lang="en-US" sz="1600" b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San Diego, CA</a:t>
            </a:r>
            <a:endParaRPr lang="en-US" sz="1600" b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by William Pereira</a:t>
            </a:r>
            <a:endParaRPr lang="en-US" sz="1600" b="0" dirty="0">
              <a:solidFill>
                <a:schemeClr val="bg1"/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014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30" name="Google Shape;1469;p173">
            <a:extLst>
              <a:ext uri="{FF2B5EF4-FFF2-40B4-BE49-F238E27FC236}">
                <a16:creationId xmlns:a16="http://schemas.microsoft.com/office/drawing/2014/main" id="{B8B072FE-B84E-4C7D-FFD8-06E92AC87E04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" name="Google Shape;1444;p171">
            <a:extLst>
              <a:ext uri="{FF2B5EF4-FFF2-40B4-BE49-F238E27FC236}">
                <a16:creationId xmlns:a16="http://schemas.microsoft.com/office/drawing/2014/main" id="{03CB2FE2-2462-CB7C-FA28-6C1AF225FD0E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1444;p171">
            <a:extLst>
              <a:ext uri="{FF2B5EF4-FFF2-40B4-BE49-F238E27FC236}">
                <a16:creationId xmlns:a16="http://schemas.microsoft.com/office/drawing/2014/main" id="{15B69D16-2DE9-4BFC-23EA-A96C573BCF9C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216;p8">
            <a:extLst>
              <a:ext uri="{FF2B5EF4-FFF2-40B4-BE49-F238E27FC236}">
                <a16:creationId xmlns:a16="http://schemas.microsoft.com/office/drawing/2014/main" id="{8AE8077E-2430-8F3D-59F6-3661697A77D5}"/>
              </a:ext>
            </a:extLst>
          </p:cNvPr>
          <p:cNvSpPr txBox="1">
            <a:spLocks/>
          </p:cNvSpPr>
          <p:nvPr/>
        </p:nvSpPr>
        <p:spPr>
          <a:xfrm>
            <a:off x="1058091" y="1923350"/>
            <a:ext cx="554766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lab PC</a:t>
            </a: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Autodesk Revit 2020 or newer</a:t>
            </a:r>
          </a:p>
          <a:p>
            <a:pPr marL="342900" indent="-3429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Predesigned house template (download directly from the manual) 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7" name="Google Shape;1466;p173">
            <a:extLst>
              <a:ext uri="{FF2B5EF4-FFF2-40B4-BE49-F238E27FC236}">
                <a16:creationId xmlns:a16="http://schemas.microsoft.com/office/drawing/2014/main" id="{73B43EE8-CA51-16A5-AE4C-BCD2E19312D4}"/>
              </a:ext>
            </a:extLst>
          </p:cNvPr>
          <p:cNvSpPr/>
          <p:nvPr/>
        </p:nvSpPr>
        <p:spPr>
          <a:xfrm>
            <a:off x="6417394" y="3184955"/>
            <a:ext cx="2272200" cy="229304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465;p173">
            <a:extLst>
              <a:ext uri="{FF2B5EF4-FFF2-40B4-BE49-F238E27FC236}">
                <a16:creationId xmlns:a16="http://schemas.microsoft.com/office/drawing/2014/main" id="{D5BEB66A-55E8-7A9A-1D12-4A6DDC2BBD55}"/>
              </a:ext>
            </a:extLst>
          </p:cNvPr>
          <p:cNvSpPr/>
          <p:nvPr/>
        </p:nvSpPr>
        <p:spPr>
          <a:xfrm>
            <a:off x="7312101" y="1533409"/>
            <a:ext cx="3735834" cy="3703395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71;p7" descr="A model of a house&#10;&#10;Description automatically generated with medium confidence">
            <a:extLst>
              <a:ext uri="{FF2B5EF4-FFF2-40B4-BE49-F238E27FC236}">
                <a16:creationId xmlns:a16="http://schemas.microsoft.com/office/drawing/2014/main" id="{58D86BC5-D0D4-060A-1CAB-B858DFE97E4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1771" t="-498" r="10170" b="498"/>
          <a:stretch/>
        </p:blipFill>
        <p:spPr>
          <a:xfrm>
            <a:off x="7553494" y="1774604"/>
            <a:ext cx="3253049" cy="32210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Google Shape;169;p7">
            <a:extLst>
              <a:ext uri="{FF2B5EF4-FFF2-40B4-BE49-F238E27FC236}">
                <a16:creationId xmlns:a16="http://schemas.microsoft.com/office/drawing/2014/main" id="{2EE0630E-C4B9-119F-8DE9-46C772195396}"/>
              </a:ext>
            </a:extLst>
          </p:cNvPr>
          <p:cNvSpPr/>
          <p:nvPr/>
        </p:nvSpPr>
        <p:spPr>
          <a:xfrm>
            <a:off x="6949765" y="5325335"/>
            <a:ext cx="47830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5: Incomplete House Template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62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15" name="Google Shape;1469;p173">
            <a:extLst>
              <a:ext uri="{FF2B5EF4-FFF2-40B4-BE49-F238E27FC236}">
                <a16:creationId xmlns:a16="http://schemas.microsoft.com/office/drawing/2014/main" id="{6DCE23F9-5EC3-C48F-34E4-28165BC9F8DE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" name="Google Shape;1444;p171">
            <a:extLst>
              <a:ext uri="{FF2B5EF4-FFF2-40B4-BE49-F238E27FC236}">
                <a16:creationId xmlns:a16="http://schemas.microsoft.com/office/drawing/2014/main" id="{061FD6E6-B8C2-ADDF-8ED4-C1C631CCF78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444;p171">
            <a:extLst>
              <a:ext uri="{FF2B5EF4-FFF2-40B4-BE49-F238E27FC236}">
                <a16:creationId xmlns:a16="http://schemas.microsoft.com/office/drawing/2014/main" id="{46B63A67-42FA-9EF2-BE7A-B71CA42B1466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177;p8">
            <a:extLst>
              <a:ext uri="{FF2B5EF4-FFF2-40B4-BE49-F238E27FC236}">
                <a16:creationId xmlns:a16="http://schemas.microsoft.com/office/drawing/2014/main" id="{A8FC346E-0BC1-F828-C93F-5CB1E9BEBF63}"/>
              </a:ext>
            </a:extLst>
          </p:cNvPr>
          <p:cNvSpPr txBox="1">
            <a:spLocks/>
          </p:cNvSpPr>
          <p:nvPr/>
        </p:nvSpPr>
        <p:spPr>
          <a:xfrm>
            <a:off x="578166" y="1471021"/>
            <a:ext cx="6493929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I: Plumbing Plan</a:t>
            </a:r>
          </a:p>
          <a:p>
            <a:pPr marL="800100" lvl="1" indent="-342900">
              <a:spcAft>
                <a:spcPts val="600"/>
              </a:spcAft>
              <a:buClr>
                <a:schemeClr val="bg1"/>
              </a:buClr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Only complete cold-water system</a:t>
            </a:r>
          </a:p>
          <a:p>
            <a:pPr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II: Electrical Plan</a:t>
            </a:r>
          </a:p>
          <a:p>
            <a:pPr marL="800100" lvl="1" indent="-342900">
              <a:spcAft>
                <a:spcPts val="600"/>
              </a:spcAft>
              <a:buClr>
                <a:schemeClr val="bg1"/>
              </a:buClr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Panelboard, switches, outlets, and circuits</a:t>
            </a:r>
          </a:p>
          <a:p>
            <a:pPr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III: Complete the Architectural Plan</a:t>
            </a:r>
          </a:p>
          <a:p>
            <a:pPr marL="800100" lvl="1" indent="-342900">
              <a:spcAft>
                <a:spcPts val="600"/>
              </a:spcAft>
              <a:buClr>
                <a:schemeClr val="bg1"/>
              </a:buClr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Add a third floor, shafts, stairs, and a roof</a:t>
            </a:r>
          </a:p>
          <a:p>
            <a:pPr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Extra: Design the Third Floor</a:t>
            </a:r>
          </a:p>
          <a:p>
            <a:pPr marL="800100" lvl="1" indent="-342900">
              <a:buClr>
                <a:schemeClr val="bg1"/>
              </a:buClr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Import a component from a third-party website</a:t>
            </a:r>
          </a:p>
          <a:p>
            <a:pPr marL="800100" lvl="1" indent="-342900">
              <a:buClr>
                <a:schemeClr val="bg1"/>
              </a:buClr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Add rooms and furniture</a:t>
            </a:r>
          </a:p>
        </p:txBody>
      </p:sp>
      <p:pic>
        <p:nvPicPr>
          <p:cNvPr id="3" name="Google Shape;184;p8" descr="A picture containing indoor&#10;&#10;Description automatically generated">
            <a:extLst>
              <a:ext uri="{FF2B5EF4-FFF2-40B4-BE49-F238E27FC236}">
                <a16:creationId xmlns:a16="http://schemas.microsoft.com/office/drawing/2014/main" id="{448743F7-ABCD-5193-6D3D-DE12758690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9072" y="2005390"/>
            <a:ext cx="3836328" cy="3013453"/>
          </a:xfrm>
          <a:prstGeom prst="roundRect">
            <a:avLst/>
          </a:prstGeom>
          <a:noFill/>
          <a:ln w="76200">
            <a:solidFill>
              <a:srgbClr val="B9ADE5"/>
            </a:solidFill>
          </a:ln>
        </p:spPr>
      </p:pic>
      <p:sp>
        <p:nvSpPr>
          <p:cNvPr id="4" name="Google Shape;182;p8">
            <a:extLst>
              <a:ext uri="{FF2B5EF4-FFF2-40B4-BE49-F238E27FC236}">
                <a16:creationId xmlns:a16="http://schemas.microsoft.com/office/drawing/2014/main" id="{5E12F88A-4E99-6B19-04A9-53F7E2BE1EB9}"/>
              </a:ext>
            </a:extLst>
          </p:cNvPr>
          <p:cNvSpPr/>
          <p:nvPr/>
        </p:nvSpPr>
        <p:spPr>
          <a:xfrm>
            <a:off x="7145688" y="5206089"/>
            <a:ext cx="47830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6: Completed Architectural Plan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01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20514</TotalTime>
  <Words>545</Words>
  <Application>Microsoft Macintosh PowerPoint</Application>
  <PresentationFormat>Widescreen</PresentationFormat>
  <Paragraphs>100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Montserrat Black</vt:lpstr>
      <vt:lpstr>Calibri</vt:lpstr>
      <vt:lpstr>Montserrat</vt:lpstr>
      <vt:lpstr>Quattrocento Sans</vt:lpstr>
      <vt:lpstr>Arial</vt:lpstr>
      <vt:lpstr>Proxima Nova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LAZ &amp; MRR WORKSHOP</dc:title>
  <dc:creator>Minh Diep</dc:creator>
  <cp:lastModifiedBy>EG</cp:lastModifiedBy>
  <cp:revision>21</cp:revision>
  <dcterms:created xsi:type="dcterms:W3CDTF">2021-08-09T05:00:46Z</dcterms:created>
  <dcterms:modified xsi:type="dcterms:W3CDTF">2024-02-06T13:26:37Z</dcterms:modified>
</cp:coreProperties>
</file>