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4" r:id="rId10"/>
    <p:sldId id="265" r:id="rId11"/>
    <p:sldId id="267" r:id="rId12"/>
  </p:sldIdLst>
  <p:sldSz cx="12192000" cy="6858000"/>
  <p:notesSz cx="6858000" cy="9144000"/>
  <p:embeddedFontLst>
    <p:embeddedFont>
      <p:font typeface="Gotham Medium" pitchFamily="50" charset="0"/>
      <p:regular r:id="rId14"/>
      <p:italic r:id="rId15"/>
    </p:embeddedFont>
    <p:embeddedFont>
      <p:font typeface="Montserrat Medium" panose="020B0604020202020204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Proxima Nova" panose="020B060402020202020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hNAEQNcjzpXB6/nzXkHgmEd7Wf0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81" d="100"/>
          <a:sy n="81" d="100"/>
        </p:scale>
        <p:origin x="64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919737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496468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98" name="Google Shape;19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971800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11" name="Google Shape;21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89315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40455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57673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22" name="Google Shape;1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71424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35" name="Google Shape;13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566239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48" name="Google Shape;14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034165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61" name="Google Shape;1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656276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74" name="Google Shape;17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310730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87" name="Google Shape;18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36513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892629" y="1357497"/>
            <a:ext cx="10406742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buSzPts val="5400"/>
            </a:pPr>
            <a:r>
              <a:rPr lang="en-US" sz="5400" dirty="0">
                <a:latin typeface="Gotham Medium" pitchFamily="50" charset="0"/>
                <a:ea typeface="Montserrat Medium"/>
                <a:cs typeface="Montserrat Medium"/>
                <a:sym typeface="Montserrat Medium"/>
              </a:rPr>
              <a:t>HIR WORKSHOP</a:t>
            </a:r>
            <a:endParaRPr sz="5400" dirty="0">
              <a:latin typeface="Gotham Medium" pitchFamily="50" charset="0"/>
              <a:ea typeface="Montserrat Medium"/>
              <a:cs typeface="Montserrat Medium"/>
            </a:endParaRPr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EG1004  |  LAB 4C</a:t>
            </a:r>
            <a:endParaRPr dirty="0"/>
          </a:p>
        </p:txBody>
      </p:sp>
      <p:cxnSp>
        <p:nvCxnSpPr>
          <p:cNvPr id="90" name="Google Shape;90;p1"/>
          <p:cNvCxnSpPr/>
          <p:nvPr/>
        </p:nvCxnSpPr>
        <p:spPr>
          <a:xfrm>
            <a:off x="4193177" y="3937099"/>
            <a:ext cx="3762104" cy="0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1" name="Google Shape;91;p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0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buSzPts val="5400"/>
            </a:pPr>
            <a:r>
              <a:rPr lang="en-US" sz="5400" dirty="0">
                <a:latin typeface="Gotham Medium" pitchFamily="50" charset="0"/>
                <a:ea typeface="Montserrat Medium"/>
                <a:cs typeface="Montserrat Medium"/>
                <a:sym typeface="Montserrat Medium"/>
              </a:rPr>
              <a:t>CLOSING</a:t>
            </a:r>
            <a:endParaRPr sz="5400" dirty="0">
              <a:latin typeface="Gotham Medium" pitchFamily="50" charset="0"/>
              <a:ea typeface="Montserrat Medium"/>
              <a:cs typeface="Montserrat Medium"/>
            </a:endParaRPr>
          </a:p>
        </p:txBody>
      </p:sp>
      <p:sp>
        <p:nvSpPr>
          <p:cNvPr id="201" name="Google Shape;201;p10"/>
          <p:cNvSpPr txBox="1">
            <a:spLocks noGrp="1"/>
          </p:cNvSpPr>
          <p:nvPr>
            <p:ph type="subTitle" idx="1"/>
          </p:nvPr>
        </p:nvSpPr>
        <p:spPr>
          <a:xfrm>
            <a:off x="805218" y="1884976"/>
            <a:ext cx="5544782" cy="4125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Ask TAs for help if needed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Only finish the architectural plan if time allows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Revit is not backward compatible, only use Revit 2020 or newer!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Begin working on HIR project after the workshop</a:t>
            </a:r>
            <a:endParaRPr dirty="0"/>
          </a:p>
        </p:txBody>
      </p:sp>
      <p:sp>
        <p:nvSpPr>
          <p:cNvPr id="202" name="Google Shape;202;p10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0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4" name="Google Shape;204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0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9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6" name="Google Shape;206;p10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10"/>
          <p:cNvSpPr/>
          <p:nvPr/>
        </p:nvSpPr>
        <p:spPr>
          <a:xfrm>
            <a:off x="6563973" y="5411391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7: Jacobs Administrative Building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8" name="Google Shape;208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73144" y="2073416"/>
            <a:ext cx="4364755" cy="32735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buSzPts val="5400"/>
            </a:pPr>
            <a:r>
              <a:rPr lang="en-US" sz="5400" dirty="0">
                <a:latin typeface="Gotham Medium" pitchFamily="50" charset="0"/>
                <a:ea typeface="Montserrat Medium"/>
                <a:cs typeface="Montserrat Medium"/>
                <a:sym typeface="Montserrat Medium"/>
              </a:rPr>
              <a:t>NEXT STEPS</a:t>
            </a:r>
            <a:endParaRPr sz="5400" dirty="0">
              <a:latin typeface="Gotham Medium" pitchFamily="50" charset="0"/>
              <a:ea typeface="Montserrat Medium"/>
              <a:cs typeface="Montserrat Medium"/>
            </a:endParaRPr>
          </a:p>
        </p:txBody>
      </p:sp>
      <p:sp>
        <p:nvSpPr>
          <p:cNvPr id="214" name="Google Shape;214;p11"/>
          <p:cNvSpPr txBox="1">
            <a:spLocks noGrp="1"/>
          </p:cNvSpPr>
          <p:nvPr>
            <p:ph type="subTitle" idx="1"/>
          </p:nvPr>
        </p:nvSpPr>
        <p:spPr>
          <a:xfrm>
            <a:off x="805218" y="1884976"/>
            <a:ext cx="9470270" cy="4125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Draft the Preliminary Design Investigation (PDI) report</a:t>
            </a: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Begin working on the Milestone 1 Presentation</a:t>
            </a: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Begin working towards Benchmark A deliverables</a:t>
            </a: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One 40-student classroom </a:t>
            </a: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One 20-student classroom</a:t>
            </a: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One recreational space</a:t>
            </a: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Remember to create your designs in a single Revit Project (.</a:t>
            </a:r>
            <a:r>
              <a:rPr lang="en-US" dirty="0" err="1">
                <a:latin typeface="Proxima Nova"/>
                <a:ea typeface="Proxima Nova"/>
                <a:cs typeface="Proxima Nova"/>
                <a:sym typeface="Proxima Nova"/>
              </a:rPr>
              <a:t>rvt</a:t>
            </a: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) file!</a:t>
            </a: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endParaRPr lang="en-US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15" name="Google Shape;215;p1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7" name="Google Shape;217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11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10</a:t>
            </a:r>
            <a:endParaRPr/>
          </a:p>
        </p:txBody>
      </p:sp>
      <p:pic>
        <p:nvPicPr>
          <p:cNvPr id="219" name="Google Shape;219;p11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0805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buSzPts val="5400"/>
            </a:pPr>
            <a:r>
              <a:rPr lang="en-US" sz="5400" dirty="0">
                <a:latin typeface="Gotham Medium" pitchFamily="50" charset="0"/>
                <a:ea typeface="Montserrat Medium"/>
                <a:cs typeface="Montserrat Medium"/>
                <a:sym typeface="Montserrat Medium"/>
              </a:rPr>
              <a:t>OVERVIEW</a:t>
            </a:r>
            <a:endParaRPr sz="5400" dirty="0">
              <a:latin typeface="Gotham Medium" pitchFamily="50" charset="0"/>
              <a:ea typeface="Montserrat Medium"/>
              <a:cs typeface="Montserrat Medium"/>
            </a:endParaRPr>
          </a:p>
        </p:txBody>
      </p:sp>
      <p:sp>
        <p:nvSpPr>
          <p:cNvPr id="100" name="Google Shape;100;p2"/>
          <p:cNvSpPr txBox="1"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Objective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Background Information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Materials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Procedure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Assignment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Closing</a:t>
            </a:r>
            <a:endParaRPr/>
          </a:p>
        </p:txBody>
      </p:sp>
      <p:cxnSp>
        <p:nvCxnSpPr>
          <p:cNvPr id="101" name="Google Shape;101;p2"/>
          <p:cNvCxnSpPr/>
          <p:nvPr/>
        </p:nvCxnSpPr>
        <p:spPr>
          <a:xfrm>
            <a:off x="931362" y="2599509"/>
            <a:ext cx="0" cy="2757045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" name="Google Shape;102;p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2" descr="A picture containing clock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80097" y="2708777"/>
            <a:ext cx="2309223" cy="2309223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"/>
          <p:cNvSpPr/>
          <p:nvPr/>
        </p:nvSpPr>
        <p:spPr>
          <a:xfrm>
            <a:off x="6105425" y="5018000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1: Revit icon courtesy of Autodesk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Google Shape;108;p2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buSzPts val="5400"/>
            </a:pPr>
            <a:r>
              <a:rPr lang="en-US" sz="5400" dirty="0">
                <a:latin typeface="Gotham Medium" pitchFamily="50" charset="0"/>
                <a:ea typeface="Montserrat Medium"/>
                <a:cs typeface="Montserrat Medium"/>
                <a:sym typeface="Montserrat Medium"/>
              </a:rPr>
              <a:t>OBJECTIVE</a:t>
            </a:r>
            <a:endParaRPr sz="5400" dirty="0">
              <a:latin typeface="Gotham Medium" pitchFamily="50" charset="0"/>
              <a:ea typeface="Montserrat Medium"/>
              <a:cs typeface="Montserrat Medium"/>
            </a:endParaRPr>
          </a:p>
        </p:txBody>
      </p:sp>
      <p:sp>
        <p:nvSpPr>
          <p:cNvPr id="114" name="Google Shape;114;p3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Use BIM software, Revit, to visualize an incomplete building design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Design a plumbing plan and electrical plan for one floor 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Complete the incomplete building with a new floor, stairs, and a roof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Design the third floor of the incomplete building</a:t>
            </a:r>
            <a:endParaRPr/>
          </a:p>
        </p:txBody>
      </p:sp>
      <p:sp>
        <p:nvSpPr>
          <p:cNvPr id="115" name="Google Shape;115;p3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3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p3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buSzPts val="5400"/>
            </a:pPr>
            <a:r>
              <a:rPr lang="en-US" sz="5400" dirty="0">
                <a:latin typeface="Gotham Medium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sz="5400" dirty="0">
              <a:latin typeface="Gotham Medium" pitchFamily="50" charset="0"/>
              <a:ea typeface="Montserrat Medium"/>
              <a:cs typeface="Montserrat Medium"/>
            </a:endParaRPr>
          </a:p>
        </p:txBody>
      </p:sp>
      <p:sp>
        <p:nvSpPr>
          <p:cNvPr id="125" name="Google Shape;125;p4"/>
          <p:cNvSpPr txBox="1">
            <a:spLocks noGrp="1"/>
          </p:cNvSpPr>
          <p:nvPr>
            <p:ph type="subTitle" idx="1"/>
          </p:nvPr>
        </p:nvSpPr>
        <p:spPr>
          <a:xfrm>
            <a:off x="482410" y="1923350"/>
            <a:ext cx="6731465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Autodesk Revit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Introduced in “Introduction to Revit”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Building Information Modeling (BIM) software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Used by architects, structural engineers, mechanical engineers, electrical engineers, plumbing engineers, and construction professionals</a:t>
            </a:r>
            <a:endParaRPr/>
          </a:p>
        </p:txBody>
      </p:sp>
      <p:sp>
        <p:nvSpPr>
          <p:cNvPr id="126" name="Google Shape;126;p4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4"/>
          <p:cNvSpPr/>
          <p:nvPr/>
        </p:nvSpPr>
        <p:spPr>
          <a:xfrm>
            <a:off x="7050622" y="5020984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2: Revit in use courtesy of Autodesk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4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3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p4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4" descr="Learn Revit BIM with this Free Online Introductory Course | ArchDail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3875" y="2496064"/>
            <a:ext cx="4222436" cy="2375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buSzPts val="5400"/>
            </a:pPr>
            <a:r>
              <a:rPr lang="en-US" sz="5400" dirty="0">
                <a:latin typeface="Gotham Medium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sz="5400" dirty="0">
              <a:latin typeface="Gotham Medium" pitchFamily="50" charset="0"/>
              <a:ea typeface="Montserrat Medium"/>
              <a:cs typeface="Montserrat Medium"/>
            </a:endParaRPr>
          </a:p>
        </p:txBody>
      </p:sp>
      <p:sp>
        <p:nvSpPr>
          <p:cNvPr id="138" name="Google Shape;138;p5"/>
          <p:cNvSpPr txBox="1">
            <a:spLocks noGrp="1"/>
          </p:cNvSpPr>
          <p:nvPr>
            <p:ph type="subTitle" idx="1"/>
          </p:nvPr>
        </p:nvSpPr>
        <p:spPr>
          <a:xfrm>
            <a:off x="482410" y="1923350"/>
            <a:ext cx="7099490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Plumbing Plan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Accounts for plumbing fixtures (sinks, toilets, showers, etc.)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Hot water, cold water, sanitary water systems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Electrical Plan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Electrical circuits connected to centralized panelboard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Circuit breakers, fuses, and electrical outlets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Allow for efficient wiring of outlets and appliances</a:t>
            </a:r>
            <a:endParaRPr sz="2400"/>
          </a:p>
        </p:txBody>
      </p:sp>
      <p:sp>
        <p:nvSpPr>
          <p:cNvPr id="139" name="Google Shape;139;p5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5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5"/>
          <p:cNvSpPr/>
          <p:nvPr/>
        </p:nvSpPr>
        <p:spPr>
          <a:xfrm>
            <a:off x="7345515" y="4456466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3: Electrical Plan courtesy of CAD Notes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5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4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5"/>
          <p:cNvPicPr preferRelativeResize="0"/>
          <p:nvPr/>
        </p:nvPicPr>
        <p:blipFill rotWithShape="1">
          <a:blip r:embed="rId5">
            <a:alphaModFix/>
          </a:blip>
          <a:srcRect l="5269"/>
          <a:stretch/>
        </p:blipFill>
        <p:spPr>
          <a:xfrm>
            <a:off x="7581900" y="2452275"/>
            <a:ext cx="4310327" cy="1904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buSzPts val="5400"/>
            </a:pPr>
            <a:r>
              <a:rPr lang="en-US" sz="5400" dirty="0">
                <a:latin typeface="Gotham Medium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sz="5400" dirty="0">
              <a:latin typeface="Gotham Medium" pitchFamily="50" charset="0"/>
              <a:ea typeface="Montserrat Medium"/>
              <a:cs typeface="Montserrat Medium"/>
            </a:endParaRPr>
          </a:p>
        </p:txBody>
      </p:sp>
      <p:sp>
        <p:nvSpPr>
          <p:cNvPr id="151" name="Google Shape;151;p6"/>
          <p:cNvSpPr txBox="1">
            <a:spLocks noGrp="1"/>
          </p:cNvSpPr>
          <p:nvPr>
            <p:ph type="subTitle" idx="1"/>
          </p:nvPr>
        </p:nvSpPr>
        <p:spPr>
          <a:xfrm>
            <a:off x="482410" y="1923350"/>
            <a:ext cx="6731465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LEED Accreditation 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Location and Transportation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Sustainable Sites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Water Efficiency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Energy and Atmosphere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Materials and Resources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Indoor Environmental Quality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Innovation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Regional Priority</a:t>
            </a:r>
            <a:endParaRPr sz="2400"/>
          </a:p>
        </p:txBody>
      </p:sp>
      <p:sp>
        <p:nvSpPr>
          <p:cNvPr id="152" name="Google Shape;152;p6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6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Google Shape;15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6"/>
          <p:cNvSpPr/>
          <p:nvPr/>
        </p:nvSpPr>
        <p:spPr>
          <a:xfrm>
            <a:off x="6351795" y="4721781"/>
            <a:ext cx="478309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4: LEED Accreditation courtesy of Everblue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6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5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" name="Google Shape;157;p6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6" descr="How to Become a LEED Silver Certified Contractor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29118" y="2933278"/>
            <a:ext cx="6628451" cy="17235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buSzPts val="5400"/>
            </a:pPr>
            <a:r>
              <a:rPr lang="en-US" sz="5400" dirty="0">
                <a:latin typeface="Gotham Medium" pitchFamily="50" charset="0"/>
                <a:ea typeface="Montserrat Medium"/>
                <a:cs typeface="Montserrat Medium"/>
                <a:sym typeface="Montserrat Medium"/>
              </a:rPr>
              <a:t>MATERIALS</a:t>
            </a:r>
            <a:endParaRPr sz="5400" dirty="0">
              <a:latin typeface="Gotham Medium" pitchFamily="50" charset="0"/>
              <a:ea typeface="Montserrat Medium"/>
              <a:cs typeface="Montserrat Medium"/>
            </a:endParaRPr>
          </a:p>
        </p:txBody>
      </p:sp>
      <p:sp>
        <p:nvSpPr>
          <p:cNvPr id="164" name="Google Shape;164;p7"/>
          <p:cNvSpPr txBox="1">
            <a:spLocks noGrp="1"/>
          </p:cNvSpPr>
          <p:nvPr>
            <p:ph type="subTitle" idx="1"/>
          </p:nvPr>
        </p:nvSpPr>
        <p:spPr>
          <a:xfrm>
            <a:off x="1058091" y="1923350"/>
            <a:ext cx="10342340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A lab PC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Autodesk Revit 2020 or newer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Predesigned house template (download</a:t>
            </a:r>
            <a:br>
              <a:rPr lang="en-US" dirty="0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directly from the manual)</a:t>
            </a:r>
            <a:endParaRPr dirty="0"/>
          </a:p>
        </p:txBody>
      </p:sp>
      <p:sp>
        <p:nvSpPr>
          <p:cNvPr id="165" name="Google Shape;165;p7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7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7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6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7"/>
          <p:cNvSpPr/>
          <p:nvPr/>
        </p:nvSpPr>
        <p:spPr>
          <a:xfrm>
            <a:off x="6949765" y="5353592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5: Incomplete House Template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0" name="Google Shape;170;p7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7" descr="A model of a house&#10;&#10;Description automatically generated with medium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43780" y="2343091"/>
            <a:ext cx="4195067" cy="2929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8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buSzPts val="5400"/>
            </a:pPr>
            <a:r>
              <a:rPr lang="en-US" sz="5400">
                <a:latin typeface="Gotham Medium" pitchFamily="50" charset="0"/>
                <a:ea typeface="Montserrat Medium"/>
                <a:cs typeface="Montserrat Medium"/>
                <a:sym typeface="Montserrat Medium"/>
              </a:rPr>
              <a:t>PROCEDURE</a:t>
            </a:r>
            <a:endParaRPr sz="5400">
              <a:latin typeface="Gotham Medium" pitchFamily="50" charset="0"/>
              <a:ea typeface="Montserrat Medium"/>
              <a:cs typeface="Montserrat Medium"/>
            </a:endParaRPr>
          </a:p>
        </p:txBody>
      </p:sp>
      <p:sp>
        <p:nvSpPr>
          <p:cNvPr id="177" name="Google Shape;177;p8"/>
          <p:cNvSpPr txBox="1">
            <a:spLocks noGrp="1"/>
          </p:cNvSpPr>
          <p:nvPr>
            <p:ph type="subTitle" idx="1"/>
          </p:nvPr>
        </p:nvSpPr>
        <p:spPr>
          <a:xfrm>
            <a:off x="560014" y="1884160"/>
            <a:ext cx="6493929" cy="4125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b="1" dirty="0">
                <a:latin typeface="Proxima Nova"/>
                <a:ea typeface="Proxima Nova"/>
                <a:cs typeface="Proxima Nova"/>
                <a:sym typeface="Proxima Nova"/>
              </a:rPr>
              <a:t>Part I: Plumbing Plan</a:t>
            </a: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Only complete cold-water system</a:t>
            </a: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b="1" dirty="0">
                <a:latin typeface="Proxima Nova"/>
                <a:ea typeface="Proxima Nova"/>
                <a:cs typeface="Proxima Nova"/>
                <a:sym typeface="Proxima Nova"/>
              </a:rPr>
              <a:t>Part II: Electrical Plan</a:t>
            </a: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Panelboard, switches, outlets, and circuits</a:t>
            </a: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b="1" dirty="0">
                <a:latin typeface="Proxima Nova"/>
                <a:ea typeface="Proxima Nova"/>
                <a:cs typeface="Proxima Nova"/>
                <a:sym typeface="Proxima Nova"/>
              </a:rPr>
              <a:t>Part III: Complete the Architectural Plan</a:t>
            </a: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Add a third floor, shafts, stairs, and a roof</a:t>
            </a: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b="1" dirty="0">
                <a:latin typeface="Proxima Nova"/>
                <a:ea typeface="Proxima Nova"/>
                <a:cs typeface="Proxima Nova"/>
                <a:sym typeface="Proxima Nova"/>
              </a:rPr>
              <a:t>Extra: Design the Third Floor</a:t>
            </a: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Import a component from a third-party website</a:t>
            </a: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Add rooms and furniture</a:t>
            </a:r>
          </a:p>
        </p:txBody>
      </p:sp>
      <p:sp>
        <p:nvSpPr>
          <p:cNvPr id="178" name="Google Shape;178;p8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8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Google Shape;180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8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7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8"/>
          <p:cNvSpPr/>
          <p:nvPr/>
        </p:nvSpPr>
        <p:spPr>
          <a:xfrm>
            <a:off x="7145688" y="5080702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6: Completed Architectural Plan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3" name="Google Shape;183;p8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8" descr="A picture containing indoor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19072" y="2005390"/>
            <a:ext cx="3836328" cy="30134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0349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9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buSzPts val="5400"/>
            </a:pPr>
            <a:r>
              <a:rPr lang="en-US" sz="5400" dirty="0">
                <a:latin typeface="Gotham Medium" pitchFamily="50" charset="0"/>
                <a:ea typeface="Montserrat Medium"/>
                <a:cs typeface="Montserrat Medium"/>
                <a:sym typeface="Montserrat Medium"/>
              </a:rPr>
              <a:t>ASSIGNMENT</a:t>
            </a:r>
            <a:endParaRPr sz="5400" dirty="0">
              <a:latin typeface="Gotham Medium" pitchFamily="50" charset="0"/>
              <a:ea typeface="Montserrat Medium"/>
              <a:cs typeface="Montserrat Medium"/>
            </a:endParaRPr>
          </a:p>
        </p:txBody>
      </p:sp>
      <p:sp>
        <p:nvSpPr>
          <p:cNvPr id="190" name="Google Shape;190;p9"/>
          <p:cNvSpPr txBox="1">
            <a:spLocks noGrp="1"/>
          </p:cNvSpPr>
          <p:nvPr>
            <p:ph type="subTitle" idx="1"/>
          </p:nvPr>
        </p:nvSpPr>
        <p:spPr>
          <a:xfrm>
            <a:off x="805218" y="1884976"/>
            <a:ext cx="10581564" cy="4125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No lab report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No team presentation</a:t>
            </a:r>
            <a:endParaRPr dirty="0"/>
          </a:p>
        </p:txBody>
      </p:sp>
      <p:sp>
        <p:nvSpPr>
          <p:cNvPr id="191" name="Google Shape;191;p9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9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Google Shape;19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9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8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5" name="Google Shape;195;p9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395</Words>
  <Application>Microsoft Office PowerPoint</Application>
  <PresentationFormat>Widescreen</PresentationFormat>
  <Paragraphs>84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Gotham Medium</vt:lpstr>
      <vt:lpstr>Montserrat Medium</vt:lpstr>
      <vt:lpstr>Calibri</vt:lpstr>
      <vt:lpstr>Proxima Nova</vt:lpstr>
      <vt:lpstr>Arial</vt:lpstr>
      <vt:lpstr>Office Theme</vt:lpstr>
      <vt:lpstr>HIR WORKSHOP</vt:lpstr>
      <vt:lpstr>OVERVIEW</vt:lpstr>
      <vt:lpstr>OBJECTIVE</vt:lpstr>
      <vt:lpstr>BACKGROUND INFORMATION</vt:lpstr>
      <vt:lpstr>BACKGROUND INFORMATION</vt:lpstr>
      <vt:lpstr>BACKGROUND INFORMATION</vt:lpstr>
      <vt:lpstr>MATERIALS</vt:lpstr>
      <vt:lpstr>PROCEDURE</vt:lpstr>
      <vt:lpstr>ASSIGNMENT</vt:lpstr>
      <vt:lpstr>CLOSING</vt:lpstr>
      <vt:lpstr>NEXT STEPS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HIR WORKSHOP</dc:title>
  <dc:creator>Minh Diep</dc:creator>
  <cp:lastModifiedBy>User</cp:lastModifiedBy>
  <cp:revision>3</cp:revision>
  <dcterms:created xsi:type="dcterms:W3CDTF">2021-08-09T05:00:46Z</dcterms:created>
  <dcterms:modified xsi:type="dcterms:W3CDTF">2022-09-05T18:43:33Z</dcterms:modified>
</cp:coreProperties>
</file>