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9" r:id="rId2"/>
  </p:sldMasterIdLst>
  <p:notesMasterIdLst>
    <p:notesMasterId r:id="rId25"/>
  </p:notesMasterIdLst>
  <p:sldIdLst>
    <p:sldId id="289" r:id="rId3"/>
    <p:sldId id="290" r:id="rId4"/>
    <p:sldId id="291" r:id="rId5"/>
    <p:sldId id="310" r:id="rId6"/>
    <p:sldId id="311" r:id="rId7"/>
    <p:sldId id="312" r:id="rId8"/>
    <p:sldId id="313" r:id="rId9"/>
    <p:sldId id="314" r:id="rId10"/>
    <p:sldId id="315" r:id="rId11"/>
    <p:sldId id="324" r:id="rId12"/>
    <p:sldId id="325" r:id="rId13"/>
    <p:sldId id="326" r:id="rId14"/>
    <p:sldId id="327" r:id="rId15"/>
    <p:sldId id="328" r:id="rId16"/>
    <p:sldId id="323" r:id="rId17"/>
    <p:sldId id="322" r:id="rId18"/>
    <p:sldId id="320" r:id="rId19"/>
    <p:sldId id="321" r:id="rId20"/>
    <p:sldId id="316" r:id="rId21"/>
    <p:sldId id="317" r:id="rId22"/>
    <p:sldId id="319" r:id="rId23"/>
    <p:sldId id="31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Montserrat Black" panose="020B0604020202020204" charset="0"/>
      <p:bold r:id="rId37"/>
      <p:italic r:id="rId38"/>
      <p:boldItalic r:id="rId39"/>
    </p:embeddedFont>
    <p:embeddedFont>
      <p:font typeface="Proxima Nova" panose="020B0604020202020204" charset="0"/>
      <p:regular r:id="rId40"/>
      <p:bold r:id="rId41"/>
      <p:italic r:id="rId42"/>
      <p:boldItalic r:id="rId43"/>
    </p:embeddedFont>
    <p:embeddedFont>
      <p:font typeface="Quattrocento Sa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na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5"/>
    <a:srgbClr val="21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48"/>
    <p:restoredTop sz="94637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24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16B1CCCC-4DB2-EB35-24E8-E8672E95C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04E7B733-F11B-8161-6422-3C027B83C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E044B2D0-963D-3584-E423-8FBBA8DA09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8C49D94B-A75F-996A-CB5E-60866C8521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797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7230B9B4-AB0D-9158-7DAE-CAA8BD8E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F63746A2-D49C-A6F7-46DC-500BD5FCF2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E214C19C-7DD3-CB23-3260-89A4213B0A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A3CF4C20-EC76-DED5-7156-7B4D7668D8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805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A248D4E5-950D-FFEF-00BA-89E9DD2E6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FD9C3614-BB90-82AD-7A4C-3C7929A4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AD1E38D9-EF7E-CA7B-1307-3D28C33198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9BA05326-EC43-497D-2996-31BD465973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090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51B70F3E-886E-2FDB-2055-182956C6A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1979827F-3856-A7DE-DFCF-03674CBB4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EE3E2EAE-F5B1-74E8-98FE-DC0A1D104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194AAF3C-9FF5-5DFB-DC9F-7598554DA3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551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127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00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680DF8FF-0E38-A969-501D-048FE472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DDCE3C3E-E057-E1BA-4554-66F90CACB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49545343-67FF-044B-899F-381A9385B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642C0A62-075B-D88C-4EEA-C967394EA9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622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C1470D9D-6C1D-3AE6-2B40-F2293F2E5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298E7C62-7D1C-2541-97CA-449E408944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7A3E0B40-BFDA-2975-9BFE-C6EF715D2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3894626D-8D47-79CE-E2A8-CD6A6E4BD0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879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06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595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074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8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42" name="Google Shape;942;p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55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F7D68790-619B-2F2A-EF9E-8EDD2AEB9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CE0462FF-EC49-E145-9A6B-0E086FD55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5B978DAD-F801-CAD1-82E0-BF04792FA6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B69411A6-C9AF-EEAE-DC5E-E0866197EF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70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22CD4148-D95A-BC20-F16E-293550309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ED12D098-E7EF-6CB7-A7A4-8E66BA7C1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B934C48E-1934-CAED-AE75-F63E06584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AFE353C0-A61F-AB3E-65E5-C6233583A5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6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61E143DF-6402-B805-DF64-B09E28B5A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A1BDD4B0-35C1-A502-DB76-51A2AE25F1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B65B246B-9D2F-F064-7AC4-48E97A4CAE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1562AC99-459D-DAE8-07B5-7E8F24FB1C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9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3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6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2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8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3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0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1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597-F50A-1636-CFBE-1895992F2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1DE35-F181-BC21-65E4-F983013ED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FDB0-9C54-B660-1F42-8D459EF5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AAD1-35EF-4E4C-9711-3804244A8C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F420-0846-ED40-F790-EC59C45A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5CF8-4B17-53ED-40F8-00C7418E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AF50-E5A0-49C4-B288-B1D74707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934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9025141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PROCESSES &amp; WATER FILTERS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uLnTx/>
              <a:uFillTx/>
              <a:latin typeface="Montserrat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highlight>
                  <a:srgbClr val="725C8B"/>
                </a:highligh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LAB </a:t>
            </a:r>
            <a:r>
              <a:rPr lang="en-US" sz="4000" kern="1200" dirty="0"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highlight>
                  <a:srgbClr val="725C8B"/>
                </a:highlight>
                <a:latin typeface="Montserrat Black"/>
                <a:ea typeface="+mn-ea"/>
                <a:cs typeface="+mn-cs"/>
                <a:sym typeface="Montserrat Black"/>
              </a:rPr>
              <a:t>8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srgbClr val="FFFFFF"/>
                </a:outerShdw>
              </a:effectLst>
              <a:highlight>
                <a:srgbClr val="725C8B"/>
              </a:highligh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2400"/>
              <a:buFont typeface="Montserra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6;p15">
            <a:extLst>
              <a:ext uri="{FF2B5EF4-FFF2-40B4-BE49-F238E27FC236}">
                <a16:creationId xmlns:a16="http://schemas.microsoft.com/office/drawing/2014/main" id="{E46377DB-F358-09D6-255B-C2E8E7293B41}"/>
              </a:ext>
            </a:extLst>
          </p:cNvPr>
          <p:cNvSpPr/>
          <p:nvPr/>
        </p:nvSpPr>
        <p:spPr>
          <a:xfrm>
            <a:off x="8304109" y="1654797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0;p15">
            <a:extLst>
              <a:ext uri="{FF2B5EF4-FFF2-40B4-BE49-F238E27FC236}">
                <a16:creationId xmlns:a16="http://schemas.microsoft.com/office/drawing/2014/main" id="{A77F8E3F-6BA3-3039-79DC-1B7B4DF542CE}"/>
              </a:ext>
            </a:extLst>
          </p:cNvPr>
          <p:cNvSpPr/>
          <p:nvPr/>
        </p:nvSpPr>
        <p:spPr>
          <a:xfrm>
            <a:off x="5984595" y="1943929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CE63EE6-85E9-6B17-4028-E3EBD7D0667A}"/>
              </a:ext>
            </a:extLst>
          </p:cNvPr>
          <p:cNvSpPr txBox="1">
            <a:spLocks/>
          </p:cNvSpPr>
          <p:nvPr/>
        </p:nvSpPr>
        <p:spPr>
          <a:xfrm>
            <a:off x="489443" y="1556547"/>
            <a:ext cx="5464630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Mass balance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– the conservation of mass applied to a process</a:t>
            </a:r>
          </a:p>
          <a:p>
            <a:pPr>
              <a:buClr>
                <a:prstClr val="white"/>
              </a:buCl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Whatever comes in must come out</a:t>
            </a:r>
          </a:p>
          <a:p>
            <a:pPr>
              <a:buClr>
                <a:prstClr val="white"/>
              </a:buCl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Input + Generation = Output + Consumption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C62A3C-7239-210C-A4A7-E0C5DFD0DDD2}"/>
              </a:ext>
            </a:extLst>
          </p:cNvPr>
          <p:cNvSpPr/>
          <p:nvPr/>
        </p:nvSpPr>
        <p:spPr>
          <a:xfrm>
            <a:off x="5954073" y="4492564"/>
            <a:ext cx="649639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9: Simple Mass Balance Courtesy of NYU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" name="Google Shape;215;p8">
            <a:extLst>
              <a:ext uri="{FF2B5EF4-FFF2-40B4-BE49-F238E27FC236}">
                <a16:creationId xmlns:a16="http://schemas.microsoft.com/office/drawing/2014/main" id="{6AB2797A-C302-60E3-2692-D9F8A4D1E4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5436" y="2594368"/>
            <a:ext cx="5033672" cy="1669264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E3A32977-8C42-302F-5C8B-19C26D1A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2EAB69EA-9EE6-CAAC-C59E-595862DEA003}"/>
              </a:ext>
            </a:extLst>
          </p:cNvPr>
          <p:cNvSpPr/>
          <p:nvPr/>
        </p:nvSpPr>
        <p:spPr>
          <a:xfrm>
            <a:off x="2731532" y="2518392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882F72DE-1FA5-15AD-40B8-CD343DC793CE}"/>
              </a:ext>
            </a:extLst>
          </p:cNvPr>
          <p:cNvSpPr/>
          <p:nvPr/>
        </p:nvSpPr>
        <p:spPr>
          <a:xfrm>
            <a:off x="200550" y="14408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293C7D14-39D1-D6CA-C2E7-34332DC682D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9D5B67F5-4108-B216-E2B6-D2B45BB51B2D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4232A-8570-4587-143B-9173EC04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F96CB8-5CED-9E41-6368-CD1F71704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312A73E9-7BD3-197B-8448-2F35F8CA32EF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8F8C46F0-1AAE-EE0B-D692-9EFA92025A14}"/>
              </a:ext>
            </a:extLst>
          </p:cNvPr>
          <p:cNvSpPr txBox="1">
            <a:spLocks/>
          </p:cNvSpPr>
          <p:nvPr/>
        </p:nvSpPr>
        <p:spPr>
          <a:xfrm>
            <a:off x="6463007" y="1849620"/>
            <a:ext cx="5826010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Example process: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Three streams enter a mixer:</a:t>
            </a:r>
          </a:p>
          <a:p>
            <a:pPr lvl="1">
              <a:buClr>
                <a:prstClr val="white"/>
              </a:buClr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500 kg/s pineapple juice</a:t>
            </a:r>
          </a:p>
          <a:p>
            <a:pPr lvl="1">
              <a:buClr>
                <a:prstClr val="white"/>
              </a:buClr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100 kg/s frozen strawberries</a:t>
            </a:r>
          </a:p>
          <a:p>
            <a:pPr lvl="1">
              <a:buClr>
                <a:prstClr val="white"/>
              </a:buClr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75 kg/s fresh peaches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E54884-90CF-AD21-0AF7-F80ABC164F69}"/>
              </a:ext>
            </a:extLst>
          </p:cNvPr>
          <p:cNvSpPr/>
          <p:nvPr/>
        </p:nvSpPr>
        <p:spPr>
          <a:xfrm>
            <a:off x="996785" y="5339968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  <a:sym typeface="Arial"/>
              </a:rPr>
              <a:t>Figure 10: First Process Unit 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EE4F17-E051-ECAB-7833-9004E3C48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67" y="1845747"/>
            <a:ext cx="4935927" cy="338305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2765A3C8-469F-B3B4-0AB2-6D3C7903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46;p15">
            <a:extLst>
              <a:ext uri="{FF2B5EF4-FFF2-40B4-BE49-F238E27FC236}">
                <a16:creationId xmlns:a16="http://schemas.microsoft.com/office/drawing/2014/main" id="{7845F3E7-2511-BF9F-833C-14C61788CE3E}"/>
              </a:ext>
            </a:extLst>
          </p:cNvPr>
          <p:cNvSpPr/>
          <p:nvPr/>
        </p:nvSpPr>
        <p:spPr>
          <a:xfrm>
            <a:off x="5585664" y="2267704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60;p15">
            <a:extLst>
              <a:ext uri="{FF2B5EF4-FFF2-40B4-BE49-F238E27FC236}">
                <a16:creationId xmlns:a16="http://schemas.microsoft.com/office/drawing/2014/main" id="{A365546A-8323-46AB-CCA5-3FBE94416D4E}"/>
              </a:ext>
            </a:extLst>
          </p:cNvPr>
          <p:cNvSpPr/>
          <p:nvPr/>
        </p:nvSpPr>
        <p:spPr>
          <a:xfrm>
            <a:off x="9736110" y="1528392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99FB4257-6811-23AF-B117-D07C1CB730C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4B9C10AE-8629-737E-6E1B-810C8ADC1FA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29CE12C-1CA8-5F99-3072-FA6AB6466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3A7643-C5E9-0F3B-CEE6-9945F3FA0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19C02A59-2021-A3FC-EE85-C53F521FCEA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E2E6F2F6-AAD6-AD0F-55FE-2371CC047BE0}"/>
              </a:ext>
            </a:extLst>
          </p:cNvPr>
          <p:cNvSpPr txBox="1">
            <a:spLocks/>
          </p:cNvSpPr>
          <p:nvPr/>
        </p:nvSpPr>
        <p:spPr>
          <a:xfrm>
            <a:off x="489443" y="1556547"/>
            <a:ext cx="5464630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Next, product stream enters a strainer:</a:t>
            </a:r>
          </a:p>
          <a:p>
            <a:pPr>
              <a:buClr>
                <a:prstClr val="white"/>
              </a:buClr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20% exits as solid and goes into the trash</a:t>
            </a:r>
          </a:p>
          <a:p>
            <a:pPr>
              <a:buClr>
                <a:prstClr val="white"/>
              </a:buClr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80% exits as liquid extract</a:t>
            </a:r>
          </a:p>
        </p:txBody>
      </p:sp>
      <p:pic>
        <p:nvPicPr>
          <p:cNvPr id="6" name="Google Shape;244;p10">
            <a:extLst>
              <a:ext uri="{FF2B5EF4-FFF2-40B4-BE49-F238E27FC236}">
                <a16:creationId xmlns:a16="http://schemas.microsoft.com/office/drawing/2014/main" id="{1E4C532C-06C2-FF68-7C07-45FADBE045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71" b="2601"/>
          <a:stretch/>
        </p:blipFill>
        <p:spPr>
          <a:xfrm>
            <a:off x="6376946" y="1959330"/>
            <a:ext cx="4616120" cy="342370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" name="Google Shape;242;p10">
            <a:extLst>
              <a:ext uri="{FF2B5EF4-FFF2-40B4-BE49-F238E27FC236}">
                <a16:creationId xmlns:a16="http://schemas.microsoft.com/office/drawing/2014/main" id="{3BE24BD2-E9DE-8D19-5BA5-F40091601863}"/>
              </a:ext>
            </a:extLst>
          </p:cNvPr>
          <p:cNvSpPr/>
          <p:nvPr/>
        </p:nvSpPr>
        <p:spPr>
          <a:xfrm>
            <a:off x="6095999" y="559927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11: Second Process Unit Example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3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1084BCED-CA52-7F2A-952A-834641F5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1EAA32F0-9FBE-E39A-EED9-9A1ED89CD3C4}"/>
              </a:ext>
            </a:extLst>
          </p:cNvPr>
          <p:cNvSpPr/>
          <p:nvPr/>
        </p:nvSpPr>
        <p:spPr>
          <a:xfrm>
            <a:off x="3314456" y="2455500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4DBE6D90-BD3D-FBA8-8851-3BD23B926913}"/>
              </a:ext>
            </a:extLst>
          </p:cNvPr>
          <p:cNvSpPr/>
          <p:nvPr/>
        </p:nvSpPr>
        <p:spPr>
          <a:xfrm>
            <a:off x="200550" y="1742109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B0D5EFD5-9446-7836-DB92-EACA40CEC1DF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B2549857-743C-7DA0-3FD9-9C185AFD2F1D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1590E-0EB2-55D9-7A01-C13FCDD9C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F24291-5959-0FC5-1C7A-0D19671A8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C8DC4626-D23B-D6E1-78A2-2551342D44C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1D0E2554-1FD3-5AF3-423E-D10AFA950C6E}"/>
              </a:ext>
            </a:extLst>
          </p:cNvPr>
          <p:cNvSpPr txBox="1">
            <a:spLocks/>
          </p:cNvSpPr>
          <p:nvPr/>
        </p:nvSpPr>
        <p:spPr>
          <a:xfrm>
            <a:off x="7488700" y="1581188"/>
            <a:ext cx="4508903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Lastly, liquid extract enters another mixer with another stream: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700 kg/s club soda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Product stream then enters storage unit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3AD651-257A-A0BF-D68B-4977C07C5CD0}"/>
              </a:ext>
            </a:extLst>
          </p:cNvPr>
          <p:cNvSpPr/>
          <p:nvPr/>
        </p:nvSpPr>
        <p:spPr>
          <a:xfrm>
            <a:off x="1361521" y="5084827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  <a:sym typeface="Arial"/>
              </a:rPr>
              <a:t>Figure 12: Third Process Unit 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Arial"/>
              <a:sym typeface="Arial"/>
            </a:endParaRPr>
          </a:p>
        </p:txBody>
      </p:sp>
      <p:pic>
        <p:nvPicPr>
          <p:cNvPr id="3" name="Google Shape;256;p11">
            <a:extLst>
              <a:ext uri="{FF2B5EF4-FFF2-40B4-BE49-F238E27FC236}">
                <a16:creationId xmlns:a16="http://schemas.microsoft.com/office/drawing/2014/main" id="{244FA492-B2E9-06E7-7380-ED1D7A0E21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963" y="2299692"/>
            <a:ext cx="6085190" cy="251994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3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E4E9AE34-DD24-2FCA-AA22-5C3C3C7C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6;p15">
            <a:extLst>
              <a:ext uri="{FF2B5EF4-FFF2-40B4-BE49-F238E27FC236}">
                <a16:creationId xmlns:a16="http://schemas.microsoft.com/office/drawing/2014/main" id="{A089DC65-C99C-1AE5-1E7F-E055B4B5CB49}"/>
              </a:ext>
            </a:extLst>
          </p:cNvPr>
          <p:cNvSpPr/>
          <p:nvPr/>
        </p:nvSpPr>
        <p:spPr>
          <a:xfrm>
            <a:off x="4959784" y="2395478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0;p15">
            <a:extLst>
              <a:ext uri="{FF2B5EF4-FFF2-40B4-BE49-F238E27FC236}">
                <a16:creationId xmlns:a16="http://schemas.microsoft.com/office/drawing/2014/main" id="{0B9504F1-7CB9-FF12-EB0F-B587438ECCC7}"/>
              </a:ext>
            </a:extLst>
          </p:cNvPr>
          <p:cNvSpPr/>
          <p:nvPr/>
        </p:nvSpPr>
        <p:spPr>
          <a:xfrm>
            <a:off x="10020289" y="1233523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E8BBB90E-9E05-ED1D-6D76-3FD8E4D2C781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BC47D9F0-515B-7B01-26FA-26DF1796F363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7CD3CE0-8501-24A8-4B1D-3FF294003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74006A-896D-E658-06D0-F2E87B385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D2AC21A8-F31E-A3B8-7C42-E56424F4B5F9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47952F8-C940-3566-05C2-3C593A2A4F61}"/>
              </a:ext>
            </a:extLst>
          </p:cNvPr>
          <p:cNvSpPr txBox="1">
            <a:spLocks/>
          </p:cNvSpPr>
          <p:nvPr/>
        </p:nvSpPr>
        <p:spPr>
          <a:xfrm>
            <a:off x="562923" y="2483418"/>
            <a:ext cx="4807030" cy="24280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Combine all the parts to make the complete PFD</a:t>
            </a:r>
          </a:p>
          <a:p>
            <a:pPr marL="0" indent="0">
              <a:buClr>
                <a:prstClr val="white"/>
              </a:buClr>
              <a:buNone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Google Shape;242;p10">
            <a:extLst>
              <a:ext uri="{FF2B5EF4-FFF2-40B4-BE49-F238E27FC236}">
                <a16:creationId xmlns:a16="http://schemas.microsoft.com/office/drawing/2014/main" id="{68E275A1-5897-B2A3-45DF-579CDB42598D}"/>
              </a:ext>
            </a:extLst>
          </p:cNvPr>
          <p:cNvSpPr/>
          <p:nvPr/>
        </p:nvSpPr>
        <p:spPr>
          <a:xfrm>
            <a:off x="5608487" y="5528104"/>
            <a:ext cx="63394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13: Complete Process Flow Diagram Example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Google Shape;263;p12">
            <a:extLst>
              <a:ext uri="{FF2B5EF4-FFF2-40B4-BE49-F238E27FC236}">
                <a16:creationId xmlns:a16="http://schemas.microsoft.com/office/drawing/2014/main" id="{FE87ED45-E4A3-8058-973E-FA577BB9FE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6150" y="1660428"/>
            <a:ext cx="5155213" cy="3668133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3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A6C185C-9570-E9AB-BC37-3DAEB6420820}"/>
              </a:ext>
            </a:extLst>
          </p:cNvPr>
          <p:cNvSpPr txBox="1">
            <a:spLocks/>
          </p:cNvSpPr>
          <p:nvPr/>
        </p:nvSpPr>
        <p:spPr>
          <a:xfrm>
            <a:off x="443753" y="1577544"/>
            <a:ext cx="6843360" cy="3704821"/>
          </a:xfrm>
          <a:prstGeom prst="rect">
            <a:avLst/>
          </a:prstGeom>
        </p:spPr>
        <p:txBody>
          <a:bodyPr numCol="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Lab PC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pH strips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Contaminated water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Beaker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Funnel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Erlenmeyer flask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Scale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Alum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Sodium bicarbonate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Glass stirring rod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Gravel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Activated carbon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Turbidity Sensor </a:t>
            </a:r>
          </a:p>
        </p:txBody>
      </p:sp>
      <p:pic>
        <p:nvPicPr>
          <p:cNvPr id="2" name="Google Shape;283;p13">
            <a:extLst>
              <a:ext uri="{FF2B5EF4-FFF2-40B4-BE49-F238E27FC236}">
                <a16:creationId xmlns:a16="http://schemas.microsoft.com/office/drawing/2014/main" id="{DD596F51-EF7A-1DC3-70E2-B3F992AA371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7948" y="2055225"/>
            <a:ext cx="4212904" cy="274755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" name="Google Shape;284;p13">
            <a:extLst>
              <a:ext uri="{FF2B5EF4-FFF2-40B4-BE49-F238E27FC236}">
                <a16:creationId xmlns:a16="http://schemas.microsoft.com/office/drawing/2014/main" id="{713C16FE-7A2C-FD59-4A37-936A834B47B9}"/>
              </a:ext>
            </a:extLst>
          </p:cNvPr>
          <p:cNvSpPr/>
          <p:nvPr/>
        </p:nvSpPr>
        <p:spPr>
          <a:xfrm>
            <a:off x="7036800" y="4941756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14: 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Turbid Water Example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741541" y="1759685"/>
            <a:ext cx="108613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1: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Water filter design analysis- Excel exercise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2: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Initial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3: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Balance the pH of the contaminated 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4: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Flocculation and coagulation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5: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Water filter design and assembly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6: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Process flow diagram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454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102271B6-8747-DEEB-76DE-AA916DD8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31114380-D799-4E5A-4325-25078CAD7A86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DESIGN CONSIDERATIONS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CA039710-8F72-47CE-E390-8B49F33F1547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06607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BC58D59-ECC4-7495-B99F-BC34306E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474134-E02F-B5E7-F09F-88E846B13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FC1B25C2-FFB5-68B3-08BE-505CAC7F0A65}"/>
              </a:ext>
            </a:extLst>
          </p:cNvPr>
          <p:cNvCxnSpPr>
            <a:cxnSpLocks/>
          </p:cNvCxnSpPr>
          <p:nvPr/>
        </p:nvCxnSpPr>
        <p:spPr>
          <a:xfrm>
            <a:off x="10634817" y="741611"/>
            <a:ext cx="9112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231;p24">
            <a:extLst>
              <a:ext uri="{FF2B5EF4-FFF2-40B4-BE49-F238E27FC236}">
                <a16:creationId xmlns:a16="http://schemas.microsoft.com/office/drawing/2014/main" id="{F0073821-1876-61C4-388F-FD93CA7BA16C}"/>
              </a:ext>
            </a:extLst>
          </p:cNvPr>
          <p:cNvSpPr txBox="1">
            <a:spLocks/>
          </p:cNvSpPr>
          <p:nvPr/>
        </p:nvSpPr>
        <p:spPr>
          <a:xfrm>
            <a:off x="650710" y="1525008"/>
            <a:ext cx="10895388" cy="391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Water filter design is judged by a Competition Equation (CE):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Design must include at least 3 scoops but no more than 6 scoops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Design must include no more than 3 scoops of each material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Only 1 Trial is allowed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861353-29E6-CD34-8EDA-05AE4F375BF9}"/>
                  </a:ext>
                </a:extLst>
              </p:cNvPr>
              <p:cNvSpPr txBox="1"/>
              <p:nvPr/>
            </p:nvSpPr>
            <p:spPr>
              <a:xfrm>
                <a:off x="3163078" y="2578184"/>
                <a:ext cx="5193424" cy="617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𝐶𝐸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𝑇𝑢𝑟𝑏𝑖𝑑𝑖𝑡𝑦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𝐷𝑖𝑓𝑓𝑒𝑟𝑒𝑛𝑐𝑒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𝐹𝑙𝑜𝑤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861353-29E6-CD34-8EDA-05AE4F375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78" y="2578184"/>
                <a:ext cx="5193424" cy="61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2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5484AFA3-9245-46CF-C63B-0520043E0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48B50A62-8F99-EE4C-D3B6-05B7BBE247BA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DESIGN CONSIDERATIONS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FD4D869D-DBC7-838E-B879-C5D87EB487A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06607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E4AD7-5C11-9D23-CD12-19ABE20F3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3A6750-3573-9087-FF28-6139E3E77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376EC874-5FFA-D685-717A-7DDFA95B1519}"/>
              </a:ext>
            </a:extLst>
          </p:cNvPr>
          <p:cNvCxnSpPr>
            <a:cxnSpLocks/>
          </p:cNvCxnSpPr>
          <p:nvPr/>
        </p:nvCxnSpPr>
        <p:spPr>
          <a:xfrm>
            <a:off x="10634817" y="741611"/>
            <a:ext cx="9112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7" name="Google Shape;319;p16">
            <a:extLst>
              <a:ext uri="{FF2B5EF4-FFF2-40B4-BE49-F238E27FC236}">
                <a16:creationId xmlns:a16="http://schemas.microsoft.com/office/drawing/2014/main" id="{A298E222-DD2C-2348-47F2-5ACF4C9BC6B7}"/>
              </a:ext>
            </a:extLst>
          </p:cNvPr>
          <p:cNvGraphicFramePr/>
          <p:nvPr/>
        </p:nvGraphicFramePr>
        <p:xfrm>
          <a:off x="2151011" y="2904931"/>
          <a:ext cx="7889975" cy="1585000"/>
        </p:xfrm>
        <a:graphic>
          <a:graphicData uri="http://schemas.openxmlformats.org/drawingml/2006/table">
            <a:tbl>
              <a:tblPr firstRow="1" bandRow="1">
                <a:noFill/>
                <a:tableStyleId>{133AAFD5-5AD6-4BB0-B0FE-BBFB3B6F563F}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21005E"/>
                          </a:solidFill>
                        </a:rPr>
                        <a:t>Material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21005E"/>
                          </a:solidFill>
                        </a:rPr>
                        <a:t>Unit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21005E"/>
                          </a:solidFill>
                        </a:rPr>
                        <a:t>Cost Per Unit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Gravel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1 scoop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$0.25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Sand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1 scoop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$1.00</a:t>
                      </a:r>
                      <a:endParaRPr sz="2000" u="none" strike="noStrike" cap="none" dirty="0">
                        <a:solidFill>
                          <a:srgbClr val="21005E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1005E"/>
                          </a:solidFill>
                        </a:rPr>
                        <a:t>Activated Carbon</a:t>
                      </a:r>
                      <a:endParaRPr sz="1400" u="none" strike="noStrike" cap="none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1005E"/>
                          </a:solidFill>
                        </a:rPr>
                        <a:t>1 scoop</a:t>
                      </a:r>
                      <a:endParaRPr sz="1400" u="none" strike="noStrike" cap="none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$0.50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7628AE-5AEA-81D5-30C0-F45683727682}"/>
              </a:ext>
            </a:extLst>
          </p:cNvPr>
          <p:cNvSpPr txBox="1"/>
          <p:nvPr/>
        </p:nvSpPr>
        <p:spPr>
          <a:xfrm>
            <a:off x="2151011" y="2483826"/>
            <a:ext cx="6103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lang="en-US" sz="16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924468DE-1F98-D37F-F39C-D3389B7C7647}"/>
              </a:ext>
            </a:extLst>
          </p:cNvPr>
          <p:cNvCxnSpPr>
            <a:cxnSpLocks/>
          </p:cNvCxnSpPr>
          <p:nvPr/>
        </p:nvCxnSpPr>
        <p:spPr>
          <a:xfrm>
            <a:off x="10071641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231;p24">
            <a:extLst>
              <a:ext uri="{FF2B5EF4-FFF2-40B4-BE49-F238E27FC236}">
                <a16:creationId xmlns:a16="http://schemas.microsoft.com/office/drawing/2014/main" id="{58FC7FFF-3954-EB19-AF0A-524DC8EB631A}"/>
              </a:ext>
            </a:extLst>
          </p:cNvPr>
          <p:cNvSpPr txBox="1">
            <a:spLocks/>
          </p:cNvSpPr>
          <p:nvPr/>
        </p:nvSpPr>
        <p:spPr>
          <a:xfrm>
            <a:off x="650710" y="1525008"/>
            <a:ext cx="6172278" cy="391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Access to clean water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Necessary for survival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Privilege to some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Disproportionately affects marginalized groups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Public health crisis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Leads to other inequity issues: healthcare, education, property value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Case Study: Flint, Michigan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A city without clean water</a:t>
            </a:r>
          </a:p>
        </p:txBody>
      </p:sp>
      <p:sp>
        <p:nvSpPr>
          <p:cNvPr id="13" name="Google Shape;1466;p173">
            <a:extLst>
              <a:ext uri="{FF2B5EF4-FFF2-40B4-BE49-F238E27FC236}">
                <a16:creationId xmlns:a16="http://schemas.microsoft.com/office/drawing/2014/main" id="{FCA3A251-1378-11A6-3E3B-6686772BAE61}"/>
              </a:ext>
            </a:extLst>
          </p:cNvPr>
          <p:cNvSpPr/>
          <p:nvPr/>
        </p:nvSpPr>
        <p:spPr>
          <a:xfrm>
            <a:off x="9543576" y="280270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465;p173">
            <a:extLst>
              <a:ext uri="{FF2B5EF4-FFF2-40B4-BE49-F238E27FC236}">
                <a16:creationId xmlns:a16="http://schemas.microsoft.com/office/drawing/2014/main" id="{CA3E8DC1-AE58-096D-A7D1-F97A0B453A3D}"/>
              </a:ext>
            </a:extLst>
          </p:cNvPr>
          <p:cNvSpPr/>
          <p:nvPr/>
        </p:nvSpPr>
        <p:spPr>
          <a:xfrm>
            <a:off x="6879663" y="1460158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37;p24">
            <a:extLst>
              <a:ext uri="{FF2B5EF4-FFF2-40B4-BE49-F238E27FC236}">
                <a16:creationId xmlns:a16="http://schemas.microsoft.com/office/drawing/2014/main" id="{D3D33539-BC78-1836-0090-97E331E944E8}"/>
              </a:ext>
            </a:extLst>
          </p:cNvPr>
          <p:cNvSpPr/>
          <p:nvPr/>
        </p:nvSpPr>
        <p:spPr>
          <a:xfrm>
            <a:off x="7547498" y="4881742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Figure 15: Tap Water in Flint, Michigan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Google Shape;211;p22" descr="Expert says Michigan officials changed a Flint lead report to avoid federal  action">
            <a:extLst>
              <a:ext uri="{FF2B5EF4-FFF2-40B4-BE49-F238E27FC236}">
                <a16:creationId xmlns:a16="http://schemas.microsoft.com/office/drawing/2014/main" id="{37E5C843-0F0B-3C1F-D214-E1F1796130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7498" y="2006587"/>
            <a:ext cx="3538150" cy="2653612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8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/>
          <p:nvPr/>
        </p:nvSpPr>
        <p:spPr>
          <a:xfrm>
            <a:off x="5585664" y="2267704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9736110" y="1528392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0AE7D-548B-358F-F6F1-D869AC99AC50}"/>
              </a:ext>
            </a:extLst>
          </p:cNvPr>
          <p:cNvSpPr/>
          <p:nvPr/>
        </p:nvSpPr>
        <p:spPr>
          <a:xfrm>
            <a:off x="6447659" y="512821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lang="en-US"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A847B-C8A6-C244-75DE-A55AA2BB03E3}"/>
              </a:ext>
            </a:extLst>
          </p:cNvPr>
          <p:cNvSpPr txBox="1"/>
          <p:nvPr/>
        </p:nvSpPr>
        <p:spPr>
          <a:xfrm>
            <a:off x="829740" y="1893636"/>
            <a:ext cx="6096000" cy="338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Proxima Nova"/>
              </a:rPr>
              <a:t>IDBE Implementation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B7F070E3-A771-186F-D2B5-40FDBA9A01A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52A2D27A-A266-273A-1680-412A74EA2DB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B9CBAF9E-2158-8255-ACF9-A3B2AF01F0CE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107;p2" descr="Hudson River Foundation">
            <a:extLst>
              <a:ext uri="{FF2B5EF4-FFF2-40B4-BE49-F238E27FC236}">
                <a16:creationId xmlns:a16="http://schemas.microsoft.com/office/drawing/2014/main" id="{42DD4CB0-246D-3106-D811-3BECE0BDC1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9502" y="2402139"/>
            <a:ext cx="4988903" cy="256006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6307D351-EE55-6ECF-7063-791890AEAF67}"/>
              </a:ext>
            </a:extLst>
          </p:cNvPr>
          <p:cNvSpPr txBox="1">
            <a:spLocks/>
          </p:cNvSpPr>
          <p:nvPr/>
        </p:nvSpPr>
        <p:spPr>
          <a:xfrm>
            <a:off x="864853" y="4642144"/>
            <a:ext cx="10581564" cy="485502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DBF8554E-C860-2315-55AC-DCCE299400F1}"/>
              </a:ext>
            </a:extLst>
          </p:cNvPr>
          <p:cNvSpPr/>
          <p:nvPr/>
        </p:nvSpPr>
        <p:spPr>
          <a:xfrm>
            <a:off x="578166" y="1577339"/>
            <a:ext cx="5215491" cy="4337323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53;p153">
            <a:extLst>
              <a:ext uri="{FF2B5EF4-FFF2-40B4-BE49-F238E27FC236}">
                <a16:creationId xmlns:a16="http://schemas.microsoft.com/office/drawing/2014/main" id="{F86A50D7-D05C-B597-33DE-72E5EBA6E4CC}"/>
              </a:ext>
            </a:extLst>
          </p:cNvPr>
          <p:cNvSpPr/>
          <p:nvPr/>
        </p:nvSpPr>
        <p:spPr>
          <a:xfrm>
            <a:off x="6457978" y="1577338"/>
            <a:ext cx="5215491" cy="4337313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901E1-B57B-E468-0B5A-BB33D5341526}"/>
              </a:ext>
            </a:extLst>
          </p:cNvPr>
          <p:cNvSpPr txBox="1"/>
          <p:nvPr/>
        </p:nvSpPr>
        <p:spPr>
          <a:xfrm>
            <a:off x="578166" y="1820170"/>
            <a:ext cx="5215490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0067"/>
                </a:solidFill>
                <a:latin typeface="Montserrat" pitchFamily="2" charset="77"/>
              </a:rPr>
              <a:t>Individual Lab Report</a:t>
            </a:r>
          </a:p>
          <a:p>
            <a:pPr algn="ctr"/>
            <a:endParaRPr lang="en-US" sz="24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Answer discussion questions in manual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Excel datasheet with results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picture of complete process flow diagram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Due at 11:59 PM the night before Lab 9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endParaRPr lang="en-US" sz="2000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A89A9B2F-F9AA-225A-FD5E-DC58DA30DA8E}"/>
              </a:ext>
            </a:extLst>
          </p:cNvPr>
          <p:cNvCxnSpPr>
            <a:cxnSpLocks/>
          </p:cNvCxnSpPr>
          <p:nvPr/>
        </p:nvCxnSpPr>
        <p:spPr>
          <a:xfrm>
            <a:off x="949124" y="2391187"/>
            <a:ext cx="4560425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5EF2AA-593A-E761-5172-65A9F600DDDD}"/>
              </a:ext>
            </a:extLst>
          </p:cNvPr>
          <p:cNvSpPr txBox="1"/>
          <p:nvPr/>
        </p:nvSpPr>
        <p:spPr>
          <a:xfrm>
            <a:off x="6457977" y="1784086"/>
            <a:ext cx="5215490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0067"/>
                </a:solidFill>
                <a:latin typeface="Montserrat" pitchFamily="2" charset="77"/>
              </a:rPr>
              <a:t>Team Presentation</a:t>
            </a:r>
          </a:p>
          <a:p>
            <a:pPr algn="ctr"/>
            <a:endParaRPr lang="en-US" sz="24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Address discussion points in manual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cost of water filter designs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endParaRPr lang="en-US" sz="2000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52AE358F-6742-CDCA-FCBA-21262F27BBE3}"/>
              </a:ext>
            </a:extLst>
          </p:cNvPr>
          <p:cNvCxnSpPr>
            <a:cxnSpLocks/>
          </p:cNvCxnSpPr>
          <p:nvPr/>
        </p:nvCxnSpPr>
        <p:spPr>
          <a:xfrm>
            <a:off x="6828935" y="2355103"/>
            <a:ext cx="4560425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854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8E6D6545-8629-8384-8663-071D968B3D85}"/>
              </a:ext>
            </a:extLst>
          </p:cNvPr>
          <p:cNvSpPr txBox="1">
            <a:spLocks/>
          </p:cNvSpPr>
          <p:nvPr/>
        </p:nvSpPr>
        <p:spPr>
          <a:xfrm>
            <a:off x="864853" y="1640358"/>
            <a:ext cx="10581564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Record all data in Excel datasheet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Take pictures of the filter design, assembled water filter, contaminated water, filtered water, and process flow diagram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Submit all work electronically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Clean up workstations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Return all unused materials to the TA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6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oogle Shape;300;p9">
            <a:extLst>
              <a:ext uri="{FF2B5EF4-FFF2-40B4-BE49-F238E27FC236}">
                <a16:creationId xmlns:a16="http://schemas.microsoft.com/office/drawing/2014/main" id="{BCB2B7A6-FC2F-72E5-B5BA-3F6644A5D4E6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prstClr val="white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QUESTIONS?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prstClr val="white"/>
                </a:outerShdw>
              </a:effectLst>
              <a:highlight>
                <a:srgbClr val="725C8B"/>
              </a:highligh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3FABA7-7E4B-AC0A-61AC-BEDC0076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0B2DE-897F-7B1A-A514-F87A09AE1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56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OBJECTIVE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46" name="Google Shape;946;p156"/>
          <p:cNvCxnSpPr>
            <a:cxnSpLocks/>
          </p:cNvCxnSpPr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7" name="Google Shape;947;p156"/>
          <p:cNvCxnSpPr>
            <a:cxnSpLocks/>
          </p:cNvCxnSpPr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2" name="Google Shape;952;p156"/>
          <p:cNvSpPr txBox="1"/>
          <p:nvPr/>
        </p:nvSpPr>
        <p:spPr>
          <a:xfrm>
            <a:off x="900380" y="2598111"/>
            <a:ext cx="10391239" cy="199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To understand the processes behind a water treatment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To design and assemble an efficient water filter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To design a process flow diagram of an industrial-scale water filter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lt"/>
              <a:cs typeface="Arial"/>
              <a:sym typeface="Montserra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051ED2-8943-BA9B-F006-9A5F288C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B34D57-BC09-269A-A376-A3DD72A14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BCEEFC9-489C-DEF1-D78B-848D94C24CE0}"/>
              </a:ext>
            </a:extLst>
          </p:cNvPr>
          <p:cNvSpPr/>
          <p:nvPr/>
        </p:nvSpPr>
        <p:spPr>
          <a:xfrm>
            <a:off x="389659" y="1255039"/>
            <a:ext cx="4451468" cy="4451468"/>
          </a:xfrm>
          <a:prstGeom prst="ellipse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129;p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id="{696F2905-A3B8-4AE8-BC48-72D4BCECA8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159" y="1504281"/>
            <a:ext cx="3109831" cy="39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4">
            <a:extLst>
              <a:ext uri="{FF2B5EF4-FFF2-40B4-BE49-F238E27FC236}">
                <a16:creationId xmlns:a16="http://schemas.microsoft.com/office/drawing/2014/main" id="{3A4129D6-C1ED-3125-8EF6-0651DB5E5FEC}"/>
              </a:ext>
            </a:extLst>
          </p:cNvPr>
          <p:cNvSpPr txBox="1"/>
          <p:nvPr/>
        </p:nvSpPr>
        <p:spPr>
          <a:xfrm>
            <a:off x="5545541" y="1504281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Water treatment system: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Sedimentation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– flocs settle to bottom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– physical removal of flocs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0" i="0" u="none" strike="noStrike" cap="none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130;p4">
            <a:extLst>
              <a:ext uri="{FF2B5EF4-FFF2-40B4-BE49-F238E27FC236}">
                <a16:creationId xmlns:a16="http://schemas.microsoft.com/office/drawing/2014/main" id="{4E73AACD-C577-A2FF-1C55-B16CCAED6DD4}"/>
              </a:ext>
            </a:extLst>
          </p:cNvPr>
          <p:cNvSpPr/>
          <p:nvPr/>
        </p:nvSpPr>
        <p:spPr>
          <a:xfrm>
            <a:off x="568720" y="5719605"/>
            <a:ext cx="430270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EA15AC29-1E62-037F-06B5-8919ECE7A5E6}"/>
              </a:ext>
            </a:extLst>
          </p:cNvPr>
          <p:cNvSpPr/>
          <p:nvPr/>
        </p:nvSpPr>
        <p:spPr>
          <a:xfrm>
            <a:off x="2486756" y="2300486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396C2C7B-E8A4-AC01-FB08-C3D2F72C2BC0}"/>
              </a:ext>
            </a:extLst>
          </p:cNvPr>
          <p:cNvSpPr/>
          <p:nvPr/>
        </p:nvSpPr>
        <p:spPr>
          <a:xfrm>
            <a:off x="200550" y="14408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6227480" y="1849620"/>
            <a:ext cx="5826010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- measure of acidity and alkalinity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Logarithmic scale of concentration of hydrogen ions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Below 7 is acidic, 7 is neutral,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over 7 is basic (alkaline)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Ideal pH for drinking water is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6.5 – 8.5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720268" y="5252173"/>
            <a:ext cx="447607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3: Example of pH</a:t>
            </a:r>
          </a:p>
        </p:txBody>
      </p:sp>
      <p:pic>
        <p:nvPicPr>
          <p:cNvPr id="3" name="Google Shape;144;p5">
            <a:extLst>
              <a:ext uri="{FF2B5EF4-FFF2-40B4-BE49-F238E27FC236}">
                <a16:creationId xmlns:a16="http://schemas.microsoft.com/office/drawing/2014/main" id="{D91FEB97-9218-5837-B337-B9C7E4BBA8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35" r="2170"/>
          <a:stretch/>
        </p:blipFill>
        <p:spPr>
          <a:xfrm>
            <a:off x="585730" y="2087678"/>
            <a:ext cx="5334260" cy="2991413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1751F53E-2BD4-071D-A205-B2BFE611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AFBB6A-F353-F58F-CEA9-7731DB7C527C}"/>
              </a:ext>
            </a:extLst>
          </p:cNvPr>
          <p:cNvSpPr/>
          <p:nvPr/>
        </p:nvSpPr>
        <p:spPr>
          <a:xfrm>
            <a:off x="8824527" y="2270821"/>
            <a:ext cx="3123381" cy="293843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CCAC3F-4664-FF0D-37C7-75BB548A9554}"/>
              </a:ext>
            </a:extLst>
          </p:cNvPr>
          <p:cNvSpPr/>
          <p:nvPr/>
        </p:nvSpPr>
        <p:spPr>
          <a:xfrm>
            <a:off x="319883" y="2270821"/>
            <a:ext cx="8256902" cy="293843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E2F6E93C-C37A-193A-603C-4B126B571C5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1B17C55D-DD8B-FF22-49EE-92611D84A222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1D7EAEA-C888-4D74-4AAB-4092DD015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A08665-14DB-FD9C-B948-999189281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CE835FB8-88FA-74E0-28F9-DC9CE4497A8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952;p156">
            <a:extLst>
              <a:ext uri="{FF2B5EF4-FFF2-40B4-BE49-F238E27FC236}">
                <a16:creationId xmlns:a16="http://schemas.microsoft.com/office/drawing/2014/main" id="{8F954266-BF85-C07F-6DDE-F468A130BDC1}"/>
              </a:ext>
            </a:extLst>
          </p:cNvPr>
          <p:cNvSpPr txBox="1"/>
          <p:nvPr/>
        </p:nvSpPr>
        <p:spPr>
          <a:xfrm>
            <a:off x="411455" y="1290206"/>
            <a:ext cx="11536453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pH strip </a:t>
            </a:r>
            <a:r>
              <a:rPr lang="en-US" sz="2300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– strip of filter paper that changes color based of pH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01AF1F-5654-9D15-E56E-55C6BE90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8" y="2270821"/>
            <a:ext cx="7786255" cy="26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D21C0E-231C-ABDF-440C-2991C68F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28" y="2209742"/>
            <a:ext cx="2999509" cy="29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839292-DF6B-B2E3-2534-E236E5553A7A}"/>
              </a:ext>
            </a:extLst>
          </p:cNvPr>
          <p:cNvSpPr/>
          <p:nvPr/>
        </p:nvSpPr>
        <p:spPr>
          <a:xfrm>
            <a:off x="3543036" y="5398517"/>
            <a:ext cx="510592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</a:t>
            </a:r>
            <a:r>
              <a:rPr lang="en-US" sz="1600" kern="1200" dirty="0">
                <a:solidFill>
                  <a:prstClr val="white"/>
                </a:solidFill>
                <a:latin typeface="Montserrat" pitchFamily="2" charset="77"/>
                <a:ea typeface="+mn-ea"/>
                <a:cs typeface="+mn-cs"/>
              </a:rPr>
              <a:t>4: pH Scale (left) and pH Strips (Right)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4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6;p15">
            <a:extLst>
              <a:ext uri="{FF2B5EF4-FFF2-40B4-BE49-F238E27FC236}">
                <a16:creationId xmlns:a16="http://schemas.microsoft.com/office/drawing/2014/main" id="{4824FA5C-5E8E-0041-5C40-F5A295C14E99}"/>
              </a:ext>
            </a:extLst>
          </p:cNvPr>
          <p:cNvSpPr/>
          <p:nvPr/>
        </p:nvSpPr>
        <p:spPr>
          <a:xfrm>
            <a:off x="6183942" y="2169417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0;p15">
            <a:extLst>
              <a:ext uri="{FF2B5EF4-FFF2-40B4-BE49-F238E27FC236}">
                <a16:creationId xmlns:a16="http://schemas.microsoft.com/office/drawing/2014/main" id="{7D83E2CD-D353-77FF-BCE0-6289F4A5FE2B}"/>
              </a:ext>
            </a:extLst>
          </p:cNvPr>
          <p:cNvSpPr/>
          <p:nvPr/>
        </p:nvSpPr>
        <p:spPr>
          <a:xfrm>
            <a:off x="10002356" y="148344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19E896B-A8D9-CCA1-C698-77A8B26E298D}"/>
              </a:ext>
            </a:extLst>
          </p:cNvPr>
          <p:cNvSpPr txBox="1">
            <a:spLocks/>
          </p:cNvSpPr>
          <p:nvPr/>
        </p:nvSpPr>
        <p:spPr>
          <a:xfrm>
            <a:off x="421728" y="1738514"/>
            <a:ext cx="6003471" cy="39178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Turbidity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- Optical characteristic of water; measure of a liquid’s clarity</a:t>
            </a:r>
          </a:p>
          <a:p>
            <a:pPr lvl="1">
              <a:spcBef>
                <a:spcPts val="1000"/>
              </a:spcBef>
              <a:buClrTx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Found by measuring the amount of scattered light caused by various materials in water </a:t>
            </a:r>
          </a:p>
          <a:p>
            <a:pPr lvl="1">
              <a:spcBef>
                <a:spcPts val="1000"/>
              </a:spcBef>
              <a:buClrTx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The higher the intensity of scattered light, the higher the turbidity due to particles in the water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Importance to Drinking Water: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Microorganisms attached to particles are more likely to survive the disinfection process of water treatment systems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6726135" y="4979455"/>
            <a:ext cx="494326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5: Water Samples of Varying Turbidity</a:t>
            </a:r>
          </a:p>
        </p:txBody>
      </p:sp>
      <p:pic>
        <p:nvPicPr>
          <p:cNvPr id="3" name="Google Shape;171;g11a6490da29_0_0">
            <a:extLst>
              <a:ext uri="{FF2B5EF4-FFF2-40B4-BE49-F238E27FC236}">
                <a16:creationId xmlns:a16="http://schemas.microsoft.com/office/drawing/2014/main" id="{F6178759-A628-27A7-614E-B133AFF89B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118731" y="2034743"/>
            <a:ext cx="4153125" cy="2788514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8EEC8CB3-2217-1193-3A21-BEE798A8A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0BE1D78-7DD3-D4F5-345B-A16505241FCF}"/>
              </a:ext>
            </a:extLst>
          </p:cNvPr>
          <p:cNvSpPr/>
          <p:nvPr/>
        </p:nvSpPr>
        <p:spPr>
          <a:xfrm>
            <a:off x="6640009" y="2974420"/>
            <a:ext cx="3351115" cy="2783335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A04D83-DB93-F29B-1500-010033089941}"/>
              </a:ext>
            </a:extLst>
          </p:cNvPr>
          <p:cNvSpPr/>
          <p:nvPr/>
        </p:nvSpPr>
        <p:spPr>
          <a:xfrm>
            <a:off x="2145458" y="2974420"/>
            <a:ext cx="2967614" cy="2783335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41D23185-43E2-DF08-AE4D-AED3F0D4D478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A09C06B3-0400-FACA-62A7-F8EE56FD76C2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63EC9-DA9D-28D9-9997-16674C61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3D766F-1F1F-F1FF-9D27-70DB89C07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E9EF0BC9-72ED-8347-08BC-F8F01DED99D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776065-9CD6-A1EB-028F-68A03FA4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58" y="3300997"/>
            <a:ext cx="2967614" cy="20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AC1B76-1471-6C4D-8D3F-CF1CE4818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66" y="3136807"/>
            <a:ext cx="3022600" cy="2413000"/>
          </a:xfrm>
          <a:prstGeom prst="roundRect">
            <a:avLst/>
          </a:prstGeom>
        </p:spPr>
      </p:pic>
      <p:sp>
        <p:nvSpPr>
          <p:cNvPr id="16" name="Google Shape;182;g11a6490da29_0_15">
            <a:extLst>
              <a:ext uri="{FF2B5EF4-FFF2-40B4-BE49-F238E27FC236}">
                <a16:creationId xmlns:a16="http://schemas.microsoft.com/office/drawing/2014/main" id="{2B2497CD-9DBD-BD98-5E99-AB868A3A48BD}"/>
              </a:ext>
            </a:extLst>
          </p:cNvPr>
          <p:cNvSpPr txBox="1"/>
          <p:nvPr/>
        </p:nvSpPr>
        <p:spPr>
          <a:xfrm>
            <a:off x="650996" y="1419339"/>
            <a:ext cx="11172300" cy="130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200" b="1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Turbidity</a:t>
            </a:r>
            <a:r>
              <a:rPr lang="en-US" sz="22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Sensors</a:t>
            </a:r>
            <a:endParaRPr sz="2200" b="1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22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22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84;g11a6490da29_0_15">
            <a:extLst>
              <a:ext uri="{FF2B5EF4-FFF2-40B4-BE49-F238E27FC236}">
                <a16:creationId xmlns:a16="http://schemas.microsoft.com/office/drawing/2014/main" id="{A040C9A1-4EAF-3AFB-2C61-2649BA65E358}"/>
              </a:ext>
            </a:extLst>
          </p:cNvPr>
          <p:cNvSpPr/>
          <p:nvPr/>
        </p:nvSpPr>
        <p:spPr>
          <a:xfrm>
            <a:off x="1574387" y="5815832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6: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Turbidity Sensor</a:t>
            </a:r>
            <a:endParaRPr sz="1600" b="0" i="0" u="none" strike="noStrike" cap="none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190;g11a6490da29_0_15">
            <a:extLst>
              <a:ext uri="{FF2B5EF4-FFF2-40B4-BE49-F238E27FC236}">
                <a16:creationId xmlns:a16="http://schemas.microsoft.com/office/drawing/2014/main" id="{40FC0DA9-522B-9873-7971-94F394CBCA75}"/>
              </a:ext>
            </a:extLst>
          </p:cNvPr>
          <p:cNvSpPr/>
          <p:nvPr/>
        </p:nvSpPr>
        <p:spPr>
          <a:xfrm>
            <a:off x="6151516" y="5815832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 Voltage vs. Scattered Light</a:t>
            </a:r>
            <a:endParaRPr sz="1600" b="0" i="0" u="none" strike="noStrike" cap="none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014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DEC5E322-8E72-7EB0-8D2B-9052D78C4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5CE2230C-1420-5724-8BD0-A5F1AAB46FAB}"/>
              </a:ext>
            </a:extLst>
          </p:cNvPr>
          <p:cNvSpPr/>
          <p:nvPr/>
        </p:nvSpPr>
        <p:spPr>
          <a:xfrm>
            <a:off x="2486756" y="2300486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36965FDD-BF99-5A44-C054-0EA3FFCF8A6F}"/>
              </a:ext>
            </a:extLst>
          </p:cNvPr>
          <p:cNvSpPr/>
          <p:nvPr/>
        </p:nvSpPr>
        <p:spPr>
          <a:xfrm>
            <a:off x="200550" y="14408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EF20700F-5075-303A-F6BA-4C3DC71916D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32002CEF-3C8F-7A3A-F2CA-68FA7880C303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192F864-F0E9-3C90-CEDA-D1D6B1D6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50143-E9BA-697E-61F8-9F42A46AF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DFE0BEF3-C26D-862B-8C5D-E1925236634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0D99B6D3-88FD-A57F-15DE-C9D35D7128A0}"/>
              </a:ext>
            </a:extLst>
          </p:cNvPr>
          <p:cNvSpPr txBox="1">
            <a:spLocks/>
          </p:cNvSpPr>
          <p:nvPr/>
        </p:nvSpPr>
        <p:spPr>
          <a:xfrm>
            <a:off x="6463007" y="1849620"/>
            <a:ext cx="5826010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Process flow diagram (PFD)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– relays information about a process design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Process vessel &amp; equipment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Process and utility lines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Full energy and material balance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Composition of every stream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Bypass and recycle streams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6F72AA-90B0-8F9C-84DA-6D0EE4D5D519}"/>
              </a:ext>
            </a:extLst>
          </p:cNvPr>
          <p:cNvSpPr/>
          <p:nvPr/>
        </p:nvSpPr>
        <p:spPr>
          <a:xfrm>
            <a:off x="720268" y="5252173"/>
            <a:ext cx="447607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  <a:sym typeface="Arial"/>
              </a:rPr>
              <a:t>Figure 8: Simple PFD Courtesy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  <a:sym typeface="Arial"/>
              </a:rPr>
              <a:t>InformiT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6821E-98F3-B81B-4B33-AC2BC39A7F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" t="2814" r="5358"/>
          <a:stretch/>
        </p:blipFill>
        <p:spPr>
          <a:xfrm>
            <a:off x="744325" y="1987428"/>
            <a:ext cx="4571747" cy="31572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965</Words>
  <Application>Microsoft Office PowerPoint</Application>
  <PresentationFormat>Widescreen</PresentationFormat>
  <Paragraphs>234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Proxima Nova</vt:lpstr>
      <vt:lpstr>Cambria Math</vt:lpstr>
      <vt:lpstr>Calibri Light</vt:lpstr>
      <vt:lpstr>Montserrat Black</vt:lpstr>
      <vt:lpstr>Quattrocento Sans</vt:lpstr>
      <vt:lpstr>Montserrat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Hannah Becker</cp:lastModifiedBy>
  <cp:revision>10</cp:revision>
  <dcterms:created xsi:type="dcterms:W3CDTF">2019-06-25T23:10:16Z</dcterms:created>
  <dcterms:modified xsi:type="dcterms:W3CDTF">2024-03-05T17:54:43Z</dcterms:modified>
</cp:coreProperties>
</file>