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469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20" y="-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10/15/16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m/url?sa=i&amp;source=images&amp;cd=&amp;cad=rja&amp;uact=8&amp;docid=XTeW4VbexihaIM&amp;tbnid=RYnhZwdZ0JpyLM&amp;ved=0CAgQjRw&amp;url=http://4vector.com/free-vector/lemon-clip-art-112638&amp;ei=tyYaU_COLoeb1AGTq4GgBg&amp;psig=AFQjCNHK5WqnhJAKiEtkdhFshMOlfnDQJw&amp;ust=1394309175847198" TargetMode="Externa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Lemon Car Competition</a:t>
            </a:r>
            <a:endParaRPr lang="en-US" b="1" dirty="0"/>
          </a:p>
        </p:txBody>
      </p:sp>
      <p:pic>
        <p:nvPicPr>
          <p:cNvPr id="4" name="Picture 6" descr="http://t1.gstatic.com/images?q=tbn:ANd9GcRIhSin4pt65TqMHLYIMmcD3qhb2_7ez2r1g07g5ioJHJdMVZx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3439587"/>
            <a:ext cx="3759906" cy="272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Percentage Charged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Charge is logarithmic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It takes </a:t>
            </a:r>
            <a:r>
              <a:rPr kumimoji="1" lang="en-US" altLang="zh-CN" dirty="0" smtClean="0">
                <a:solidFill>
                  <a:srgbClr val="000000"/>
                </a:solidFill>
              </a:rPr>
              <a:t>approximately 4</a:t>
            </a:r>
            <a:r>
              <a:rPr lang="el-G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to charge the capacitor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Ex: </a:t>
            </a:r>
            <a:endParaRPr kumimoji="1" lang="zh-CN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14" y="2611131"/>
            <a:ext cx="6701252" cy="37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Designing of Citrus Cells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A citrus cell/battery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Uses two different electrodes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Citrus acid used as electrolyte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18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Electrolytic Solutions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851790" y="1533316"/>
            <a:ext cx="9340209" cy="4720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Non-metallic part of circuit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Electrolytes dissociate free ions to create an electrically conductive solution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Lemon juice used as electrolyte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2" y="1165953"/>
            <a:ext cx="1594537" cy="47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Materials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55328" y="914399"/>
            <a:ext cx="5368075" cy="5339751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Lemons</a:t>
            </a:r>
          </a:p>
          <a:p>
            <a:r>
              <a:rPr kumimoji="1" lang="en-US" altLang="zh-CN" sz="2400" dirty="0" smtClean="0"/>
              <a:t>Lemon Juice</a:t>
            </a:r>
          </a:p>
          <a:p>
            <a:r>
              <a:rPr kumimoji="1" lang="en-US" altLang="zh-CN" sz="2400" dirty="0" smtClean="0"/>
              <a:t>Magnesium</a:t>
            </a:r>
          </a:p>
          <a:p>
            <a:r>
              <a:rPr kumimoji="1" lang="en-US" altLang="zh-CN" sz="2400" dirty="0" smtClean="0"/>
              <a:t>Copper</a:t>
            </a:r>
          </a:p>
          <a:p>
            <a:r>
              <a:rPr kumimoji="1" lang="en-US" altLang="zh-CN" sz="2400" dirty="0" smtClean="0"/>
              <a:t>Zinc</a:t>
            </a:r>
          </a:p>
          <a:p>
            <a:r>
              <a:rPr kumimoji="1" lang="en-US" altLang="zh-CN" sz="2400" dirty="0" smtClean="0"/>
              <a:t>Nickel</a:t>
            </a:r>
          </a:p>
          <a:p>
            <a:r>
              <a:rPr kumimoji="1" lang="en-US" altLang="zh-CN" sz="2400" dirty="0" smtClean="0"/>
              <a:t>Aluminum</a:t>
            </a:r>
          </a:p>
          <a:p>
            <a:r>
              <a:rPr kumimoji="1" lang="en-US" altLang="zh-CN" sz="2400" dirty="0" smtClean="0"/>
              <a:t>3 Alligator Cable Sets</a:t>
            </a:r>
          </a:p>
          <a:p>
            <a:r>
              <a:rPr kumimoji="1" lang="en-US" altLang="zh-CN" sz="2400" dirty="0" smtClean="0"/>
              <a:t>1 Farad 5.5v Capacitor</a:t>
            </a:r>
          </a:p>
          <a:p>
            <a:r>
              <a:rPr kumimoji="1" lang="en-US" altLang="zh-CN" sz="2400" dirty="0" smtClean="0"/>
              <a:t>Standard Lego Car Chassis</a:t>
            </a:r>
          </a:p>
          <a:p>
            <a:r>
              <a:rPr kumimoji="1" lang="en-US" altLang="zh-CN" sz="2400" dirty="0" smtClean="0"/>
              <a:t>Lego to Alligator Cable Clip Connector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855980" y="899093"/>
            <a:ext cx="5368075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 smtClean="0"/>
              <a:t>Light Emitting Diode (LED)</a:t>
            </a:r>
          </a:p>
          <a:p>
            <a:r>
              <a:rPr kumimoji="1" lang="en-US" altLang="zh-CN" sz="2400" dirty="0" smtClean="0"/>
              <a:t>Small Cups</a:t>
            </a:r>
          </a:p>
          <a:p>
            <a:r>
              <a:rPr kumimoji="1" lang="en-US" altLang="zh-CN" sz="2400" dirty="0" smtClean="0"/>
              <a:t>Scissors</a:t>
            </a:r>
          </a:p>
          <a:p>
            <a:r>
              <a:rPr kumimoji="1" lang="en-US" altLang="zh-CN" sz="2400" dirty="0" smtClean="0"/>
              <a:t>Tape</a:t>
            </a:r>
          </a:p>
          <a:p>
            <a:r>
              <a:rPr kumimoji="1" lang="en-US" altLang="zh-CN" sz="2400" dirty="0" smtClean="0"/>
              <a:t>DMM (Digital Multi Meter)</a:t>
            </a:r>
          </a:p>
          <a:p>
            <a:r>
              <a:rPr kumimoji="1" lang="en-US" altLang="zh-CN" sz="2400" dirty="0" smtClean="0"/>
              <a:t>Large Plates </a:t>
            </a:r>
          </a:p>
          <a:p>
            <a:r>
              <a:rPr kumimoji="1" lang="en-US" altLang="zh-CN" sz="2400" dirty="0" smtClean="0"/>
              <a:t>Sandpaper</a:t>
            </a:r>
          </a:p>
        </p:txBody>
      </p:sp>
      <p:pic>
        <p:nvPicPr>
          <p:cNvPr id="5" name="Picture 3" descr="LCC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05" y="3808303"/>
            <a:ext cx="3050524" cy="228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2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794608"/>
            <a:ext cx="12192000" cy="53397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Part 1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Determine voltage potential of electrodes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Determine positive and negative poles</a:t>
            </a:r>
            <a:endParaRPr kumimoji="1" lang="en-US" altLang="zh-CN" sz="2800" dirty="0"/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Part </a:t>
            </a:r>
            <a:r>
              <a:rPr kumimoji="1" lang="en-US" altLang="zh-CN" sz="3200" dirty="0" smtClean="0"/>
              <a:t>2</a:t>
            </a:r>
            <a:endParaRPr kumimoji="1" lang="en-US" altLang="zh-CN" sz="3200" dirty="0"/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Light up LED using two lemon cells with most potent electrode pairs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Part </a:t>
            </a:r>
            <a:r>
              <a:rPr kumimoji="1" lang="en-US" altLang="zh-CN" sz="3200" dirty="0" smtClean="0"/>
              <a:t>3</a:t>
            </a:r>
            <a:endParaRPr kumimoji="1" lang="en-US" altLang="zh-CN" sz="3200" dirty="0"/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Decide on the power source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Chemical cell or capacitor</a:t>
            </a:r>
            <a:endParaRPr kumimoji="1" lang="en-US" altLang="zh-CN" sz="2800" dirty="0"/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Design/Build your car to accept power source</a:t>
            </a:r>
            <a:endParaRPr kumimoji="1" lang="en-US" altLang="zh-CN" sz="2800" dirty="0"/>
          </a:p>
          <a:p>
            <a:pPr marL="914400" lvl="1" indent="0">
              <a:buNone/>
            </a:pPr>
            <a:endParaRPr kumimoji="1" lang="en-US" altLang="zh-CN" dirty="0"/>
          </a:p>
          <a:p>
            <a:pPr lvl="1"/>
            <a:endParaRPr kumimoji="1" lang="en-US" altLang="zh-CN" dirty="0"/>
          </a:p>
          <a:p>
            <a:pPr marL="914400" lvl="1" indent="0">
              <a:buNone/>
            </a:pPr>
            <a:endParaRPr kumimoji="1" lang="en-US" altLang="zh-CN" dirty="0"/>
          </a:p>
          <a:p>
            <a:pPr marL="914400" lvl="1" indent="0">
              <a:buNone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4810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794609"/>
            <a:ext cx="6326659" cy="53397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Part 1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Acquire Material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Squeeze/roll lemon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Insert electrodes into lemon 0.5cm from each other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Connect electrodes to DMM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Record Voltage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Determine polarity of lemon cell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69" y="1877736"/>
            <a:ext cx="4108819" cy="34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0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Part 2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Create second citrus cell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Connect two citrus cells in series</a:t>
            </a:r>
          </a:p>
          <a:p>
            <a:pPr marL="1943100" lvl="3" indent="-3429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/>
              <a:t>Attach to LED</a:t>
            </a:r>
          </a:p>
          <a:p>
            <a:pPr marL="1943100" lvl="3" indent="-3429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/>
              <a:t>Is it lit?</a:t>
            </a:r>
          </a:p>
        </p:txBody>
      </p:sp>
    </p:spTree>
    <p:extLst>
      <p:ext uri="{BB962C8B-B14F-4D97-AF65-F5344CB8AC3E}">
        <p14:creationId xmlns:p14="http://schemas.microsoft.com/office/powerpoint/2010/main" val="343027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Part 3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  Choose your electrodes (remember cost)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  Design your power source</a:t>
            </a:r>
          </a:p>
          <a:p>
            <a:pPr marL="1943100" lvl="3" indent="-3429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800" dirty="0" smtClean="0"/>
              <a:t>Chemical or capacitor</a:t>
            </a:r>
          </a:p>
          <a:p>
            <a:pPr marL="1371600" lvl="2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/>
              <a:t>Design car for power source</a:t>
            </a:r>
          </a:p>
          <a:p>
            <a:pPr marL="2057400" lvl="3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800" dirty="0" smtClean="0"/>
              <a:t>Allow 15 min for capacitor to charge</a:t>
            </a:r>
          </a:p>
          <a:p>
            <a:pPr marL="1371600" lvl="2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/>
              <a:t>Create a sketch/pricelist</a:t>
            </a:r>
          </a:p>
          <a:p>
            <a:pPr marL="1371600" lvl="2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/>
              <a:t>TA must sign your work</a:t>
            </a:r>
          </a:p>
          <a:p>
            <a:pPr marL="1371600" lvl="2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/>
              <a:t>Enter competition</a:t>
            </a:r>
          </a:p>
        </p:txBody>
      </p:sp>
    </p:spTree>
    <p:extLst>
      <p:ext uri="{BB962C8B-B14F-4D97-AF65-F5344CB8AC3E}">
        <p14:creationId xmlns:p14="http://schemas.microsoft.com/office/powerpoint/2010/main" val="156386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Competition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792262"/>
            <a:ext cx="7448292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Factors that will effect the CR (Competition Ratio) are: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Distance (linear) traveled in a max of 60 seconds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Cost of components</a:t>
            </a:r>
            <a:endParaRPr kumimoji="1" lang="zh-CN" altLang="en-US" sz="28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3345"/>
              </p:ext>
            </p:extLst>
          </p:nvPr>
        </p:nvGraphicFramePr>
        <p:xfrm>
          <a:off x="7082121" y="1125594"/>
          <a:ext cx="4029266" cy="9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828800" imgH="419040" progId="Equation.3">
                  <p:embed/>
                </p:oleObj>
              </mc:Choice>
              <mc:Fallback>
                <p:oleObj name="Equation" r:id="rId3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121" y="1125594"/>
                        <a:ext cx="4029266" cy="91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4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23045"/>
              </p:ext>
            </p:extLst>
          </p:nvPr>
        </p:nvGraphicFramePr>
        <p:xfrm>
          <a:off x="7173926" y="3140445"/>
          <a:ext cx="4377031" cy="2673279"/>
        </p:xfrm>
        <a:graphic>
          <a:graphicData uri="http://schemas.openxmlformats.org/drawingml/2006/table">
            <a:tbl>
              <a:tblPr/>
              <a:tblGrid>
                <a:gridCol w="2945549"/>
                <a:gridCol w="1431482"/>
              </a:tblGrid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70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53" y="4421364"/>
            <a:ext cx="3500047" cy="195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457844" y="2519834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 List</a:t>
            </a:r>
          </a:p>
        </p:txBody>
      </p:sp>
    </p:spTree>
    <p:extLst>
      <p:ext uri="{BB962C8B-B14F-4D97-AF65-F5344CB8AC3E}">
        <p14:creationId xmlns:p14="http://schemas.microsoft.com/office/powerpoint/2010/main" val="83044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Assignment: Report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Team report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Title page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Scan in data and lab notes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(ask TA for assistance)</a:t>
            </a:r>
          </a:p>
        </p:txBody>
      </p:sp>
    </p:spTree>
    <p:extLst>
      <p:ext uri="{BB962C8B-B14F-4D97-AF65-F5344CB8AC3E}">
        <p14:creationId xmlns:p14="http://schemas.microsoft.com/office/powerpoint/2010/main" val="31188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71222" y="928510"/>
            <a:ext cx="9553222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Experimental Objective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Procedure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Assignment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Assignment: 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Team presentation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Include photos of the lemon car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Explain how the battery works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93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862197" cy="53397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Return all electrodes to TA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Clean up all materials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err="1" smtClean="0"/>
              <a:t>Tas</a:t>
            </a:r>
            <a:r>
              <a:rPr kumimoji="1" lang="en-US" altLang="zh-CN" dirty="0" smtClean="0"/>
              <a:t> will tabulate competition results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Extra credit awarded according to manual</a:t>
            </a:r>
            <a:endParaRPr kumimoji="1"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90" y="1066342"/>
            <a:ext cx="4039944" cy="49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1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96895"/>
            <a:ext cx="12192000" cy="51572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Determine potency of reducing agents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chemical cells to generate electricity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capacitors to store/release energy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 car powered by chemical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Background Information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Fundamental ideas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Redox (reduction/oxidation) reactions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Batteries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Designing citrus cell batteries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Capacitors</a:t>
            </a:r>
          </a:p>
          <a:p>
            <a:pPr>
              <a:lnSpc>
                <a:spcPct val="150000"/>
              </a:lnSpc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51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Fundamental Ideas</a:t>
            </a:r>
            <a:endParaRPr kumimoji="1" lang="zh-CN" altLang="en-US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2380"/>
          <a:stretch>
            <a:fillRect/>
          </a:stretch>
        </p:blipFill>
        <p:spPr bwMode="auto">
          <a:xfrm>
            <a:off x="752846" y="3186658"/>
            <a:ext cx="6647695" cy="29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0032" y="1200920"/>
            <a:ext cx="4550898" cy="17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800" b="1" dirty="0">
                <a:solidFill>
                  <a:srgbClr val="000066"/>
                </a:solidFill>
                <a:latin typeface="Arial"/>
                <a:cs typeface="Arial"/>
              </a:rPr>
              <a:t>Electronegativity: </a:t>
            </a:r>
            <a:r>
              <a:rPr lang="en-US" altLang="en-US" sz="2800" dirty="0">
                <a:solidFill>
                  <a:srgbClr val="000066"/>
                </a:solidFill>
                <a:latin typeface="Arial"/>
                <a:cs typeface="Arial"/>
              </a:rPr>
              <a:t>measure of element’s attractions of another’s electrons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26235" y="1134068"/>
            <a:ext cx="36210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Arial"/>
                <a:cs typeface="Arial"/>
              </a:rPr>
              <a:t>Ionization energy: </a:t>
            </a:r>
            <a:r>
              <a:rPr lang="en-US" altLang="en-US" sz="2800" dirty="0" smtClean="0">
                <a:solidFill>
                  <a:srgbClr val="000066"/>
                </a:solidFill>
                <a:latin typeface="Arial"/>
                <a:cs typeface="Arial"/>
              </a:rPr>
              <a:t>energy to remove electron from atom and form a </a:t>
            </a:r>
            <a:r>
              <a:rPr lang="en-US" altLang="en-US" sz="2800" dirty="0" err="1" smtClean="0">
                <a:solidFill>
                  <a:srgbClr val="000066"/>
                </a:solidFill>
                <a:latin typeface="Arial"/>
                <a:cs typeface="Arial"/>
              </a:rPr>
              <a:t>cation</a:t>
            </a:r>
            <a:endParaRPr lang="en-US" altLang="en-US" sz="280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800" dirty="0" smtClean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37740" y="3221810"/>
            <a:ext cx="356944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Arial"/>
                <a:cs typeface="Arial"/>
              </a:rPr>
              <a:t>Both properties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Arial"/>
                <a:cs typeface="Arial"/>
              </a:rPr>
              <a:t>Increase: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Arial"/>
                <a:cs typeface="Arial"/>
              </a:rPr>
              <a:t>left to right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Arial"/>
                <a:cs typeface="Arial"/>
              </a:rPr>
              <a:t>bottom to top</a:t>
            </a:r>
          </a:p>
        </p:txBody>
      </p:sp>
    </p:spTree>
    <p:extLst>
      <p:ext uri="{BB962C8B-B14F-4D97-AF65-F5344CB8AC3E}">
        <p14:creationId xmlns:p14="http://schemas.microsoft.com/office/powerpoint/2010/main" val="17919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Redox Reactions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>
                <a:latin typeface="Arial"/>
                <a:cs typeface="Arial"/>
              </a:rPr>
              <a:t>When a reaction can be separated into oxidation and reduction:</a:t>
            </a:r>
            <a:endParaRPr kumimoji="1" lang="en-US" altLang="zh-CN" sz="32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>
                <a:solidFill>
                  <a:srgbClr val="000000"/>
                </a:solidFill>
                <a:latin typeface="Arial"/>
                <a:cs typeface="Arial"/>
              </a:rPr>
              <a:t>Oxidation: electron loss</a:t>
            </a:r>
          </a:p>
          <a:p>
            <a:pPr marL="914400" lvl="1" indent="0">
              <a:lnSpc>
                <a:spcPct val="150000"/>
              </a:lnSpc>
              <a:buNone/>
            </a:pPr>
            <a:r>
              <a:rPr kumimoji="1" lang="en-US" altLang="zh-CN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altLang="en-US" i="1" dirty="0">
                <a:solidFill>
                  <a:srgbClr val="000000"/>
                </a:solidFill>
                <a:latin typeface="Arial"/>
                <a:cs typeface="Arial"/>
              </a:rPr>
              <a:t>ex: Mg </a:t>
            </a:r>
            <a:r>
              <a:rPr lang="en-US" altLang="en-US" i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Mg</a:t>
            </a:r>
            <a:r>
              <a:rPr lang="en-US" altLang="en-US" i="1" baseline="300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+2</a:t>
            </a:r>
            <a:r>
              <a:rPr lang="en-US" altLang="en-US" i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 + 2e</a:t>
            </a:r>
            <a:r>
              <a:rPr lang="en-US" altLang="en-US" i="1" baseline="300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-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>
                <a:solidFill>
                  <a:srgbClr val="000000"/>
                </a:solidFill>
                <a:latin typeface="Arial"/>
                <a:cs typeface="Arial"/>
              </a:rPr>
              <a:t>Reduction: electron gain</a:t>
            </a:r>
          </a:p>
          <a:p>
            <a:pPr lvl="2">
              <a:lnSpc>
                <a:spcPct val="150000"/>
              </a:lnSpc>
            </a:pPr>
            <a:r>
              <a:rPr lang="en-US" altLang="en-US" sz="3200" i="1" dirty="0" smtClean="0">
                <a:solidFill>
                  <a:srgbClr val="000000"/>
                </a:solidFill>
                <a:latin typeface="Arial"/>
                <a:cs typeface="Arial"/>
              </a:rPr>
              <a:t>	ex</a:t>
            </a:r>
            <a:r>
              <a:rPr lang="en-US" altLang="en-US" sz="3200" i="1" dirty="0">
                <a:solidFill>
                  <a:srgbClr val="000000"/>
                </a:solidFill>
                <a:latin typeface="Arial"/>
                <a:cs typeface="Arial"/>
              </a:rPr>
              <a:t>: O</a:t>
            </a:r>
            <a:r>
              <a:rPr lang="en-US" altLang="en-US" sz="3200" i="1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altLang="en-US" sz="3200" i="1" dirty="0">
                <a:solidFill>
                  <a:srgbClr val="000000"/>
                </a:solidFill>
                <a:latin typeface="Arial"/>
                <a:cs typeface="Arial"/>
              </a:rPr>
              <a:t> + 4e</a:t>
            </a:r>
            <a:r>
              <a:rPr lang="en-US" altLang="en-US" sz="3200" i="1" baseline="30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en-US" sz="32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3200" i="1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2O</a:t>
            </a:r>
            <a:r>
              <a:rPr lang="en-US" altLang="en-US" sz="3200" i="1" baseline="300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-2</a:t>
            </a:r>
            <a:endParaRPr lang="en-US" altLang="en-US" sz="3200" i="1" baseline="30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1" indent="0">
              <a:buNone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6927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Batteries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Battery arrangement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Series circuit increases voltage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Parallel circuit increases current</a:t>
            </a:r>
          </a:p>
          <a:p>
            <a:pPr marL="914400" lvl="1" indent="0">
              <a:buNone/>
            </a:pPr>
            <a:endParaRPr kumimoji="1" lang="en-US" altLang="zh-CN" dirty="0" smtClean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06" y="3885281"/>
            <a:ext cx="4409270" cy="253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19" y="4018986"/>
            <a:ext cx="4043795" cy="21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9691"/>
              </p:ext>
            </p:extLst>
          </p:nvPr>
        </p:nvGraphicFramePr>
        <p:xfrm>
          <a:off x="7159338" y="3305876"/>
          <a:ext cx="2375931" cy="62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863225" imgH="228501" progId="">
                  <p:embed/>
                </p:oleObj>
              </mc:Choice>
              <mc:Fallback>
                <p:oleObj name="Equation" r:id="rId5" imgW="863225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338" y="3305876"/>
                        <a:ext cx="2375931" cy="62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03911"/>
              </p:ext>
            </p:extLst>
          </p:nvPr>
        </p:nvGraphicFramePr>
        <p:xfrm>
          <a:off x="2299244" y="3318172"/>
          <a:ext cx="2602061" cy="61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公式" r:id="rId7" imgW="1079500" imgH="254000" progId="Equation.3">
                  <p:embed/>
                </p:oleObj>
              </mc:Choice>
              <mc:Fallback>
                <p:oleObj name="公式" r:id="rId7" imgW="1079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244" y="3318172"/>
                        <a:ext cx="2602061" cy="613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0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Capacitors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Store electrical energy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1F (Farad) Polarized Capacitor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61852"/>
              </p:ext>
            </p:extLst>
          </p:nvPr>
        </p:nvGraphicFramePr>
        <p:xfrm>
          <a:off x="7907642" y="241754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7642" y="241754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69" y="2857112"/>
            <a:ext cx="3052178" cy="34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648879" y="313667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99579" y="506866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825665" y="5195961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9780334" y="3298079"/>
            <a:ext cx="1112131" cy="18597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Capacitor Charging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Capacitor charge limit is restricted by charge voltage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Maximizing applied voltage maximizes energy stored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Capacitor is charged in time increments called the time constant (tau):</a:t>
            </a:r>
          </a:p>
          <a:p>
            <a:pPr marL="457200" indent="0">
              <a:buNone/>
            </a:pPr>
            <a:endParaRPr kumimoji="1"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21587" y="4238521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=RC</a:t>
            </a:r>
          </a:p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R=resistance C=capacitance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467</TotalTime>
  <Words>539</Words>
  <Application>Microsoft Macintosh PowerPoint</Application>
  <PresentationFormat>自定义</PresentationFormat>
  <Paragraphs>152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Master ppt</vt:lpstr>
      <vt:lpstr>Equation</vt:lpstr>
      <vt:lpstr>Microsoft 公式</vt:lpstr>
      <vt:lpstr>Bitmap Image</vt:lpstr>
      <vt:lpstr>Lemon Car Competition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General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Engineering General</cp:lastModifiedBy>
  <cp:revision>46</cp:revision>
  <dcterms:created xsi:type="dcterms:W3CDTF">2015-09-15T21:20:55Z</dcterms:created>
  <dcterms:modified xsi:type="dcterms:W3CDTF">2016-10-16T03:23:18Z</dcterms:modified>
</cp:coreProperties>
</file>