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301" r:id="rId2"/>
    <p:sldId id="287" r:id="rId3"/>
    <p:sldId id="297" r:id="rId4"/>
    <p:sldId id="296" r:id="rId5"/>
    <p:sldId id="309" r:id="rId6"/>
    <p:sldId id="310" r:id="rId7"/>
    <p:sldId id="311" r:id="rId8"/>
    <p:sldId id="312" r:id="rId9"/>
    <p:sldId id="313" r:id="rId10"/>
    <p:sldId id="314" r:id="rId11"/>
    <p:sldId id="289" r:id="rId12"/>
    <p:sldId id="302" r:id="rId13"/>
    <p:sldId id="304" r:id="rId14"/>
    <p:sldId id="306" r:id="rId15"/>
    <p:sldId id="308" r:id="rId16"/>
    <p:sldId id="299" r:id="rId17"/>
  </p:sldIdLst>
  <p:sldSz cx="12192000" cy="6858000"/>
  <p:notesSz cx="6858000" cy="9144000"/>
  <p:embeddedFontLst>
    <p:embeddedFont>
      <p:font typeface="Cambria Math" panose="02040503050406030204" pitchFamily="18" charset="0"/>
      <p:regular r:id="rId19"/>
    </p:embeddedFont>
    <p:embeddedFont>
      <p:font typeface="Montserrat" pitchFamily="2" charset="77"/>
      <p:regular r:id="rId20"/>
      <p:bold r:id="rId21"/>
      <p:italic r:id="rId22"/>
      <p:boldItalic r:id="rId23"/>
    </p:embeddedFont>
    <p:embeddedFont>
      <p:font typeface="Montserrat Black" pitchFamily="2" charset="77"/>
      <p:bold r:id="rId24"/>
      <p:italic r:id="rId25"/>
      <p:boldItalic r:id="rId26"/>
    </p:embeddedFont>
    <p:embeddedFont>
      <p:font typeface="Proxima Nova" panose="02000506030000020004" pitchFamily="2" charset="0"/>
      <p:regular r:id="rId27"/>
      <p:bold r:id="rId28"/>
      <p:italic r:id="rId29"/>
      <p:boldItalic r:id="rId30"/>
    </p:embeddedFont>
    <p:embeddedFont>
      <p:font typeface="Quattrocento Sans" panose="020B0502050000020003"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S2LehqvfC058X5ylyNPqOqViv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92"/>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00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82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842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13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723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672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479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09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49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video has NO AUDIO, so make sure to walk through and narrate what is happening. The first thing they do here is a loft, and then a sweep.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299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73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675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532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96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51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ov"/><Relationship Id="rId7" Type="http://schemas.openxmlformats.org/officeDocument/2006/relationships/image" Target="../media/image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emf"/><Relationship Id="rId5" Type="http://schemas.openxmlformats.org/officeDocument/2006/relationships/notesSlide" Target="../notesSlides/notesSlide4.xml"/><Relationship Id="rId4" Type="http://schemas.openxmlformats.org/officeDocument/2006/relationships/slideLayout" Target="../slideLayouts/slideLayout9.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43691" y="1541173"/>
            <a:ext cx="9519092" cy="2546400"/>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COMPUTER-AIDED DESIGN COMPETITION</a:t>
            </a:r>
            <a:endParaRPr lang="en-US" sz="7000" dirty="0">
              <a:solidFill>
                <a:srgbClr val="FFFFFF"/>
              </a:solidFill>
              <a:effectLst>
                <a:outerShdw sx="1000" sy="1000" algn="ctr" rotWithShape="0">
                  <a:srgbClr val="FFFFFF"/>
                </a:outerShdw>
              </a:effectLst>
              <a:latin typeface="Montserrat Black"/>
            </a:endParaRPr>
          </a:p>
          <a:p>
            <a:pPr>
              <a:lnSpc>
                <a:spcPct val="80000"/>
              </a:lnSpc>
              <a:buClr>
                <a:srgbClr val="57068C"/>
              </a:buClr>
              <a:buSzPts val="4200"/>
            </a:pPr>
            <a:r>
              <a:rPr lang="en-US" sz="4000" dirty="0">
                <a:solidFill>
                  <a:srgbClr val="FFFFFF"/>
                </a:solidFill>
                <a:effectLst>
                  <a:outerShdw sx="1000" sy="1000" algn="ctr" rotWithShape="0">
                    <a:schemeClr val="bg1"/>
                  </a:outerShdw>
                </a:effectLst>
                <a:highlight>
                  <a:srgbClr val="725C8B"/>
                </a:highlight>
                <a:latin typeface="Montserrat Black"/>
                <a:sym typeface="Montserrat Black"/>
              </a:rPr>
              <a:t>LAB 2</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sp>
        <p:nvSpPr>
          <p:cNvPr id="302" name="Google Shape;302;p9"/>
          <p:cNvSpPr txBox="1"/>
          <p:nvPr/>
        </p:nvSpPr>
        <p:spPr>
          <a:xfrm>
            <a:off x="444532" y="5247940"/>
            <a:ext cx="7853112"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2400"/>
              <a:buFont typeface="Montserrat"/>
              <a:buNone/>
            </a:pPr>
            <a:r>
              <a:rPr lang="en-US" sz="2400" b="0" i="0" u="none" strike="noStrike" cap="none" dirty="0">
                <a:solidFill>
                  <a:schemeClr val="lt2"/>
                </a:solidFill>
                <a:latin typeface="Montserrat"/>
                <a:ea typeface="Montserrat"/>
                <a:cs typeface="Montserrat"/>
                <a:sym typeface="Montserrat"/>
              </a:rPr>
              <a:t>EG 1004 Introduction to Engineering &amp; Design</a:t>
            </a:r>
            <a:endParaRPr sz="2400" b="0" i="0" u="none" strike="noStrike" cap="none" dirty="0">
              <a:solidFill>
                <a:schemeClr val="lt2"/>
              </a:solidFill>
              <a:latin typeface="Montserrat"/>
              <a:ea typeface="Montserrat"/>
              <a:cs typeface="Montserrat"/>
              <a:sym typeface="Montserrat"/>
            </a:endParaRPr>
          </a:p>
        </p:txBody>
      </p:sp>
      <p:grpSp>
        <p:nvGrpSpPr>
          <p:cNvPr id="303" name="Google Shape;303;p9"/>
          <p:cNvGrpSpPr/>
          <p:nvPr/>
        </p:nvGrpSpPr>
        <p:grpSpPr>
          <a:xfrm>
            <a:off x="444532" y="5030395"/>
            <a:ext cx="6995727" cy="98538"/>
            <a:chOff x="867230" y="5081962"/>
            <a:chExt cx="6995727" cy="98538"/>
          </a:xfrm>
        </p:grpSpPr>
        <p:sp>
          <p:nvSpPr>
            <p:cNvPr id="304" name="Google Shape;304;p9"/>
            <p:cNvSpPr/>
            <p:nvPr/>
          </p:nvSpPr>
          <p:spPr>
            <a:xfrm>
              <a:off x="867230" y="5081962"/>
              <a:ext cx="98539" cy="98538"/>
            </a:xfrm>
            <a:prstGeom prst="ellipse">
              <a:avLst/>
            </a:prstGeom>
            <a:solidFill>
              <a:srgbClr val="FF9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5" name="Google Shape;305;p9"/>
            <p:cNvSpPr/>
            <p:nvPr/>
          </p:nvSpPr>
          <p:spPr>
            <a:xfrm>
              <a:off x="1153887" y="5081962"/>
              <a:ext cx="98539" cy="98538"/>
            </a:xfrm>
            <a:prstGeom prst="ellipse">
              <a:avLst/>
            </a:prstGeom>
            <a:solidFill>
              <a:srgbClr val="1F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6" name="Google Shape;306;p9"/>
            <p:cNvSpPr/>
            <p:nvPr/>
          </p:nvSpPr>
          <p:spPr>
            <a:xfrm>
              <a:off x="1440544" y="5081962"/>
              <a:ext cx="98539" cy="98538"/>
            </a:xfrm>
            <a:prstGeom prst="ellipse">
              <a:avLst/>
            </a:prstGeom>
            <a:solidFill>
              <a:srgbClr val="FF1A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307" name="Google Shape;307;p9"/>
            <p:cNvCxnSpPr/>
            <p:nvPr/>
          </p:nvCxnSpPr>
          <p:spPr>
            <a:xfrm>
              <a:off x="1727200" y="5131231"/>
              <a:ext cx="6135757" cy="0"/>
            </a:xfrm>
            <a:prstGeom prst="straightConnector1">
              <a:avLst/>
            </a:prstGeom>
            <a:noFill/>
            <a:ln w="9525" cap="rnd" cmpd="sng">
              <a:solidFill>
                <a:schemeClr val="lt1"/>
              </a:solidFill>
              <a:prstDash val="solid"/>
              <a:round/>
              <a:headEnd type="none" w="sm" len="sm"/>
              <a:tailEnd type="none" w="sm" len="sm"/>
            </a:ln>
          </p:spPr>
        </p:cxnSp>
      </p:gr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1985208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25" name="Google Shape;1465;p173">
            <a:extLst>
              <a:ext uri="{FF2B5EF4-FFF2-40B4-BE49-F238E27FC236}">
                <a16:creationId xmlns:a16="http://schemas.microsoft.com/office/drawing/2014/main" id="{C9349B9E-042E-83F5-E4D4-432DD0FB1D81}"/>
              </a:ext>
            </a:extLst>
          </p:cNvPr>
          <p:cNvSpPr/>
          <p:nvPr/>
        </p:nvSpPr>
        <p:spPr>
          <a:xfrm>
            <a:off x="9335327" y="27412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COMPETITION RULES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023616" y="741611"/>
            <a:ext cx="134044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28D72B14-BFB1-9868-1860-13E8D53283E5}"/>
              </a:ext>
            </a:extLst>
          </p:cNvPr>
          <p:cNvCxnSpPr>
            <a:cxnSpLocks/>
          </p:cNvCxnSpPr>
          <p:nvPr/>
        </p:nvCxnSpPr>
        <p:spPr>
          <a:xfrm>
            <a:off x="9863512" y="676617"/>
            <a:ext cx="1340442" cy="0"/>
          </a:xfrm>
          <a:prstGeom prst="straightConnector1">
            <a:avLst/>
          </a:prstGeom>
          <a:noFill/>
          <a:ln w="38100" cap="flat" cmpd="sng">
            <a:solidFill>
              <a:srgbClr val="FFFFFF"/>
            </a:solidFill>
            <a:prstDash val="solid"/>
            <a:round/>
            <a:headEnd type="none" w="sm" len="sm"/>
            <a:tailEnd type="none" w="sm" len="sm"/>
          </a:ln>
        </p:spPr>
      </p:cxnSp>
      <p:sp>
        <p:nvSpPr>
          <p:cNvPr id="22" name="Google Shape;231;p12">
            <a:extLst>
              <a:ext uri="{FF2B5EF4-FFF2-40B4-BE49-F238E27FC236}">
                <a16:creationId xmlns:a16="http://schemas.microsoft.com/office/drawing/2014/main" id="{DB87CDAE-8FCE-34EE-5BD4-4F9CC9980076}"/>
              </a:ext>
            </a:extLst>
          </p:cNvPr>
          <p:cNvSpPr txBox="1">
            <a:spLocks/>
          </p:cNvSpPr>
          <p:nvPr/>
        </p:nvSpPr>
        <p:spPr>
          <a:xfrm>
            <a:off x="1023616" y="1733750"/>
            <a:ext cx="8311711"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bg1"/>
              </a:buClr>
              <a:buSzPct val="100000"/>
            </a:pPr>
            <a:r>
              <a:rPr lang="en-US" sz="2200" dirty="0">
                <a:solidFill>
                  <a:schemeClr val="bg1"/>
                </a:solidFill>
                <a:latin typeface="Montserrat" pitchFamily="2" charset="77"/>
                <a:ea typeface="Proxima Nova"/>
                <a:cs typeface="Proxima Nova"/>
                <a:sym typeface="Proxima Nova"/>
              </a:rPr>
              <a:t> </a:t>
            </a:r>
            <a:endParaRPr lang="en-US" sz="2200" dirty="0">
              <a:solidFill>
                <a:schemeClr val="bg1"/>
              </a:solidFill>
              <a:latin typeface="Montserrat" pitchFamily="2" charset="77"/>
            </a:endParaRPr>
          </a:p>
          <a:p>
            <a:pPr algn="ctr">
              <a:lnSpc>
                <a:spcPct val="90000"/>
              </a:lnSpc>
              <a:spcBef>
                <a:spcPts val="1000"/>
              </a:spcBef>
              <a:buClr>
                <a:schemeClr val="bg1"/>
              </a:buClr>
              <a:buSzPct val="100000"/>
            </a:pPr>
            <a:endParaRPr lang="en-US" sz="2200" dirty="0">
              <a:solidFill>
                <a:schemeClr val="bg1"/>
              </a:solidFill>
              <a:latin typeface="Montserrat" pitchFamily="2" charset="77"/>
              <a:ea typeface="Proxima Nova"/>
              <a:cs typeface="Proxima Nova"/>
              <a:sym typeface="Proxima Nova"/>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be less than double the initial volume</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have a safety factor of at least 3</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alter the applied loads or constraints</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remove the areas highlighted in red on the model</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 only use aluminum, steel, copper, or lead</a:t>
            </a:r>
          </a:p>
        </p:txBody>
      </p:sp>
      <p:pic>
        <p:nvPicPr>
          <p:cNvPr id="23" name="Google Shape;236;p12" descr="A picture containing building, window&#10;&#10;Description automatically generated">
            <a:extLst>
              <a:ext uri="{FF2B5EF4-FFF2-40B4-BE49-F238E27FC236}">
                <a16:creationId xmlns:a16="http://schemas.microsoft.com/office/drawing/2014/main" id="{F7D5CC43-2A66-B8C6-3680-9DD035DF491A}"/>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172" b="89941" l="5736" r="92768">
                        <a14:foregroundMark x1="90773" y1="42899" x2="90773" y2="42899"/>
                        <a14:foregroundMark x1="93017" y1="32249" x2="93017" y2="32249"/>
                        <a14:foregroundMark x1="5736" y1="74852" x2="5736" y2="74852"/>
                      </a14:backgroundRemoval>
                    </a14:imgEffect>
                  </a14:imgLayer>
                </a14:imgProps>
              </a:ext>
            </a:extLst>
          </a:blip>
          <a:srcRect/>
          <a:stretch/>
        </p:blipFill>
        <p:spPr>
          <a:xfrm>
            <a:off x="9465038" y="3073509"/>
            <a:ext cx="1976519" cy="1665994"/>
          </a:xfrm>
          <a:prstGeom prst="rect">
            <a:avLst/>
          </a:prstGeom>
          <a:noFill/>
          <a:ln>
            <a:noFill/>
          </a:ln>
        </p:spPr>
      </p:pic>
      <p:sp>
        <p:nvSpPr>
          <p:cNvPr id="24" name="Google Shape;237;p12">
            <a:extLst>
              <a:ext uri="{FF2B5EF4-FFF2-40B4-BE49-F238E27FC236}">
                <a16:creationId xmlns:a16="http://schemas.microsoft.com/office/drawing/2014/main" id="{58C9EC3D-6254-2625-506A-226AB4B985B2}"/>
              </a:ext>
            </a:extLst>
          </p:cNvPr>
          <p:cNvSpPr/>
          <p:nvPr/>
        </p:nvSpPr>
        <p:spPr>
          <a:xfrm>
            <a:off x="8061749" y="5143642"/>
            <a:ext cx="47830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7: Wire </a:t>
            </a:r>
            <a:br>
              <a:rPr lang="en-US" sz="1600" b="0" i="0" u="none" strike="noStrike" cap="none" dirty="0">
                <a:solidFill>
                  <a:schemeClr val="bg1"/>
                </a:solidFill>
                <a:latin typeface="Montserrat" pitchFamily="2" charset="77"/>
                <a:ea typeface="Proxima Nova"/>
                <a:cs typeface="Proxima Nova"/>
                <a:sym typeface="Proxima Nova"/>
              </a:rPr>
            </a:br>
            <a:r>
              <a:rPr lang="en-US" sz="1600" b="0" i="0" u="none" strike="noStrike" cap="none" dirty="0">
                <a:solidFill>
                  <a:schemeClr val="bg1"/>
                </a:solidFill>
                <a:latin typeface="Montserrat" pitchFamily="2" charset="77"/>
                <a:ea typeface="Proxima Nova"/>
                <a:cs typeface="Proxima Nova"/>
                <a:sym typeface="Proxima Nova"/>
              </a:rPr>
              <a:t>Supported Shelf</a:t>
            </a:r>
            <a:endParaRPr dirty="0">
              <a:solidFill>
                <a:schemeClr val="bg1"/>
              </a:solidFill>
              <a:latin typeface="Montserrat" pitchFamily="2" charset="77"/>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8149141-A46A-AF2E-0E2E-7C088CA5C523}"/>
                  </a:ext>
                </a:extLst>
              </p:cNvPr>
              <p:cNvSpPr txBox="1"/>
              <p:nvPr/>
            </p:nvSpPr>
            <p:spPr>
              <a:xfrm>
                <a:off x="1669610" y="1500790"/>
                <a:ext cx="8783687" cy="593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𝐶𝑜𝑚𝑝𝑒𝑡𝑖𝑡𝑖𝑜𝑛</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𝐸𝑞𝑢𝑎𝑡𝑖𝑜𝑛</m:t>
                      </m:r>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e>
                      </m:d>
                      <m:r>
                        <a:rPr lang="en-US" sz="2000" b="0" i="1" smtClean="0">
                          <a:solidFill>
                            <a:schemeClr val="bg1"/>
                          </a:solidFill>
                          <a:latin typeface="Cambria Math" panose="02040503050406030204" pitchFamily="18" charset="0"/>
                        </a:rPr>
                        <m:t>𝑥</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10</m:t>
                          </m:r>
                        </m:e>
                        <m:sup>
                          <m:r>
                            <a:rPr lang="en-US" sz="2000" b="0" i="1" smtClean="0">
                              <a:solidFill>
                                <a:schemeClr val="bg1"/>
                              </a:solidFill>
                              <a:latin typeface="Cambria Math" panose="02040503050406030204" pitchFamily="18" charset="0"/>
                            </a:rPr>
                            <m:t>4</m:t>
                          </m:r>
                        </m:sup>
                      </m:sSup>
                    </m:oMath>
                  </m:oMathPara>
                </a14:m>
                <a:endParaRPr lang="en-US" sz="2000" dirty="0">
                  <a:solidFill>
                    <a:schemeClr val="bg1"/>
                  </a:solidFill>
                </a:endParaRPr>
              </a:p>
            </p:txBody>
          </p:sp>
        </mc:Choice>
        <mc:Fallback xmlns="">
          <p:sp>
            <p:nvSpPr>
              <p:cNvPr id="3" name="TextBox 2">
                <a:extLst>
                  <a:ext uri="{FF2B5EF4-FFF2-40B4-BE49-F238E27FC236}">
                    <a16:creationId xmlns:a16="http://schemas.microsoft.com/office/drawing/2014/main" id="{58149141-A46A-AF2E-0E2E-7C088CA5C523}"/>
                  </a:ext>
                </a:extLst>
              </p:cNvPr>
              <p:cNvSpPr txBox="1">
                <a:spLocks noRot="1" noChangeAspect="1" noMove="1" noResize="1" noEditPoints="1" noAdjustHandles="1" noChangeArrowheads="1" noChangeShapeType="1" noTextEdit="1"/>
              </p:cNvSpPr>
              <p:nvPr/>
            </p:nvSpPr>
            <p:spPr>
              <a:xfrm>
                <a:off x="1669610" y="1500790"/>
                <a:ext cx="8783687" cy="593368"/>
              </a:xfrm>
              <a:prstGeom prst="rect">
                <a:avLst/>
              </a:prstGeom>
              <a:blipFill>
                <a:blip r:embed="rId7"/>
                <a:stretch>
                  <a:fillRect l="-433" t="-8333" b="-27083"/>
                </a:stretch>
              </a:blipFill>
            </p:spPr>
            <p:txBody>
              <a:bodyPr/>
              <a:lstStyle/>
              <a:p>
                <a:r>
                  <a:rPr lang="en-US">
                    <a:noFill/>
                  </a:rPr>
                  <a:t> </a:t>
                </a:r>
              </a:p>
            </p:txBody>
          </p:sp>
        </mc:Fallback>
      </mc:AlternateContent>
    </p:spTree>
    <p:extLst>
      <p:ext uri="{BB962C8B-B14F-4D97-AF65-F5344CB8AC3E}">
        <p14:creationId xmlns:p14="http://schemas.microsoft.com/office/powerpoint/2010/main" val="2539385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6;p173">
            <a:extLst>
              <a:ext uri="{FF2B5EF4-FFF2-40B4-BE49-F238E27FC236}">
                <a16:creationId xmlns:a16="http://schemas.microsoft.com/office/drawing/2014/main" id="{4077FDB2-3182-9AE9-6EC7-9E51F467530E}"/>
              </a:ext>
            </a:extLst>
          </p:cNvPr>
          <p:cNvSpPr/>
          <p:nvPr/>
        </p:nvSpPr>
        <p:spPr>
          <a:xfrm>
            <a:off x="7290488" y="3428999"/>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3"/>
          <p:cNvSpPr/>
          <p:nvPr/>
        </p:nvSpPr>
        <p:spPr>
          <a:xfrm>
            <a:off x="7710294" y="1485832"/>
            <a:ext cx="3939042" cy="3939042"/>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401349" y="1942154"/>
            <a:ext cx="7008609" cy="39180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30200" algn="l" rtl="0">
              <a:spcBef>
                <a:spcPts val="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Inclusive Leadership</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Effective and inclusive leaders work to identify their peers’ strengths and support their weaknesses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Our social identities play an important role in how we lead and the ways we can relate to others</a:t>
            </a:r>
          </a:p>
          <a:p>
            <a:pPr marL="342900" lvl="0" indent="-330200" algn="l" rtl="0">
              <a:spcBef>
                <a:spcPts val="10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Conflict Resolution</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How do you approach an interpersonal conflict?</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What expectations do you have for your team members? Are these realistic expectations?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How can we make our emotions </a:t>
            </a:r>
            <a:r>
              <a:rPr lang="en-US" sz="2000" i="1" dirty="0">
                <a:solidFill>
                  <a:schemeClr val="bg1"/>
                </a:solidFill>
                <a:latin typeface="Montserrat" pitchFamily="2" charset="77"/>
                <a:ea typeface="Proxima Nova"/>
                <a:cs typeface="Proxima Nova"/>
                <a:sym typeface="Proxima Nova"/>
              </a:rPr>
              <a:t>and</a:t>
            </a:r>
            <a:r>
              <a:rPr lang="en-US" sz="2000" dirty="0">
                <a:solidFill>
                  <a:schemeClr val="bg1"/>
                </a:solidFill>
                <a:latin typeface="Montserrat" pitchFamily="2" charset="77"/>
                <a:ea typeface="Proxima Nova"/>
                <a:cs typeface="Proxima Nova"/>
                <a:sym typeface="Proxima Nova"/>
              </a:rPr>
              <a:t> the emotions of others heard?</a:t>
            </a:r>
          </a:p>
        </p:txBody>
      </p:sp>
      <p:sp>
        <p:nvSpPr>
          <p:cNvPr id="3" name="Google Shape;105;p14">
            <a:extLst>
              <a:ext uri="{FF2B5EF4-FFF2-40B4-BE49-F238E27FC236}">
                <a16:creationId xmlns:a16="http://schemas.microsoft.com/office/drawing/2014/main" id="{FEAD9622-827B-F8E7-874C-2D83526F30AA}"/>
              </a:ext>
            </a:extLst>
          </p:cNvPr>
          <p:cNvSpPr/>
          <p:nvPr/>
        </p:nvSpPr>
        <p:spPr>
          <a:xfrm>
            <a:off x="7568978" y="5456273"/>
            <a:ext cx="4221673" cy="2507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chemeClr val="bg1"/>
                </a:solidFill>
                <a:latin typeface="Montserrat" pitchFamily="2" charset="77"/>
                <a:ea typeface="Proxima Nova"/>
                <a:cs typeface="Proxima Nova"/>
                <a:sym typeface="Proxima Nova"/>
              </a:rPr>
              <a:t>Figure </a:t>
            </a:r>
            <a:r>
              <a:rPr lang="en-US" sz="1600" b="0" i="0" u="none" strike="noStrike" cap="none" dirty="0">
                <a:solidFill>
                  <a:schemeClr val="bg1"/>
                </a:solidFill>
                <a:latin typeface="Montserrat" pitchFamily="2" charset="77"/>
                <a:ea typeface="Proxima Nova"/>
                <a:cs typeface="Proxima Nova"/>
                <a:sym typeface="Proxima Nova"/>
              </a:rPr>
              <a:t>8</a:t>
            </a:r>
            <a:r>
              <a:rPr lang="en-US" sz="1600" b="0" i="0" u="none" strike="noStrike" cap="none">
                <a:solidFill>
                  <a:schemeClr val="bg1"/>
                </a:solidFill>
                <a:latin typeface="Montserrat" pitchFamily="2" charset="77"/>
                <a:ea typeface="Proxima Nova"/>
                <a:cs typeface="Proxima Nova"/>
                <a:sym typeface="Proxima Nova"/>
              </a:rPr>
              <a:t>: </a:t>
            </a:r>
            <a:r>
              <a:rPr lang="en-US" sz="1600" dirty="0">
                <a:solidFill>
                  <a:schemeClr val="bg1"/>
                </a:solidFill>
                <a:latin typeface="Montserrat" pitchFamily="2" charset="77"/>
                <a:ea typeface="Proxima Nova"/>
                <a:cs typeface="Proxima Nova"/>
                <a:sym typeface="Proxima Nova"/>
              </a:rPr>
              <a:t>Inclusive</a:t>
            </a:r>
            <a:r>
              <a:rPr lang="en-US" sz="1600" b="0" i="0" u="none" strike="noStrike" cap="none" dirty="0">
                <a:solidFill>
                  <a:schemeClr val="bg1"/>
                </a:solidFill>
                <a:latin typeface="Montserrat" pitchFamily="2" charset="77"/>
                <a:ea typeface="Proxima Nova"/>
                <a:cs typeface="Proxima Nova"/>
                <a:sym typeface="Proxima Nova"/>
              </a:rPr>
              <a:t> Leadership from Deloitte</a:t>
            </a:r>
            <a:endParaRPr lang="en-US" sz="16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13" name="Picture 12" descr="A diagram of the inclusive leadership traits&#10;&#10;Description automatically generated">
            <a:extLst>
              <a:ext uri="{FF2B5EF4-FFF2-40B4-BE49-F238E27FC236}">
                <a16:creationId xmlns:a16="http://schemas.microsoft.com/office/drawing/2014/main" id="{9CE1DD4B-6921-8218-9D5E-56EA8B045014}"/>
              </a:ext>
            </a:extLst>
          </p:cNvPr>
          <p:cNvPicPr>
            <a:picLocks noChangeAspect="1"/>
          </p:cNvPicPr>
          <p:nvPr/>
        </p:nvPicPr>
        <p:blipFill rotWithShape="1">
          <a:blip r:embed="rId5"/>
          <a:srcRect l="104" t="1281" r="2458" b="8171"/>
          <a:stretch/>
        </p:blipFill>
        <p:spPr>
          <a:xfrm>
            <a:off x="8086813" y="1960086"/>
            <a:ext cx="3190666" cy="2937827"/>
          </a:xfrm>
          <a:prstGeom prst="ellipse">
            <a:avLst/>
          </a:prstGeom>
        </p:spPr>
      </p:pic>
      <p:sp>
        <p:nvSpPr>
          <p:cNvPr id="5" name="Google Shape;1469;p173">
            <a:extLst>
              <a:ext uri="{FF2B5EF4-FFF2-40B4-BE49-F238E27FC236}">
                <a16:creationId xmlns:a16="http://schemas.microsoft.com/office/drawing/2014/main" id="{3FBD3C08-31CA-090E-EBAC-AAD4B90E1E86}"/>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IDBE IMPLEMENTATION</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3BA9C9F2-D175-311B-AD9D-C66B0F24AC22}"/>
              </a:ext>
            </a:extLst>
          </p:cNvPr>
          <p:cNvCxnSpPr>
            <a:cxnSpLocks/>
          </p:cNvCxnSpPr>
          <p:nvPr/>
        </p:nvCxnSpPr>
        <p:spPr>
          <a:xfrm>
            <a:off x="443753" y="741611"/>
            <a:ext cx="1629976"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7781D6DC-F4EA-D20A-AD40-33919966804C}"/>
              </a:ext>
            </a:extLst>
          </p:cNvPr>
          <p:cNvCxnSpPr>
            <a:cxnSpLocks/>
          </p:cNvCxnSpPr>
          <p:nvPr/>
        </p:nvCxnSpPr>
        <p:spPr>
          <a:xfrm>
            <a:off x="10071641" y="741611"/>
            <a:ext cx="162997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04781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Individual lab report: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Answer discussion questions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screenshots of at least two simulations</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Lab 3</a:t>
            </a:r>
            <a:endParaRPr lang="en-US" sz="2200"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Team presentation:</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Address discussion points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drawings (top, front, most detailed side, isometric) of </a:t>
            </a:r>
            <a:br>
              <a:rPr lang="en-US" sz="2200" dirty="0">
                <a:solidFill>
                  <a:schemeClr val="bg1"/>
                </a:solidFill>
                <a:latin typeface="Montserrat" pitchFamily="2" charset="77"/>
                <a:ea typeface="Proxima Nova"/>
                <a:cs typeface="Proxima Nova"/>
                <a:sym typeface="Proxima Nova"/>
              </a:rPr>
            </a:br>
            <a:r>
              <a:rPr lang="en-US" sz="2200" dirty="0">
                <a:solidFill>
                  <a:schemeClr val="bg1"/>
                </a:solidFill>
                <a:latin typeface="Montserrat" pitchFamily="2" charset="77"/>
                <a:ea typeface="Proxima Nova"/>
                <a:cs typeface="Proxima Nova"/>
                <a:sym typeface="Proxima Nova"/>
              </a:rPr>
              <a:t>unmodified and modified part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Recitation 3</a:t>
            </a:r>
            <a:endParaRPr lang="en-US" sz="22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273015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None/>
            </a:pPr>
            <a:r>
              <a:rPr lang="en-US" sz="24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CONTRIBUTION STATEMENTS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a:p>
            <a:pPr marL="0" marR="0" lvl="0" indent="0" algn="l" rtl="0">
              <a:spcBef>
                <a:spcPts val="0"/>
              </a:spcBef>
              <a:spcAft>
                <a:spcPts val="0"/>
              </a:spcAft>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Paragraph at the end of Conclusion </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Discuss the parts of the lab that you completed</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b="1" dirty="0">
                <a:solidFill>
                  <a:schemeClr val="bg1"/>
                </a:solidFill>
                <a:latin typeface="Montserrat" pitchFamily="2" charset="77"/>
                <a:ea typeface="Proxima Nova"/>
                <a:cs typeface="Proxima Nova"/>
                <a:sym typeface="Proxima Nova"/>
              </a:rPr>
              <a:t>State the importance of these parts to the overall experiment</a:t>
            </a:r>
            <a:endParaRPr lang="en-US" sz="2400" dirty="0">
              <a:solidFill>
                <a:schemeClr val="bg1"/>
              </a:solidFill>
              <a:latin typeface="Montserrat" pitchFamily="2" charset="77"/>
            </a:endParaRPr>
          </a:p>
          <a:p>
            <a:pPr marL="457200" indent="-457200">
              <a:lnSpc>
                <a:spcPct val="150000"/>
              </a:lnSpc>
              <a:spcBef>
                <a:spcPts val="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Refer to the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Sample Lab Report</a:t>
            </a:r>
            <a:r>
              <a:rPr lang="en-US" sz="2400" b="1" dirty="0">
                <a:solidFill>
                  <a:srgbClr val="FFFFFF"/>
                </a:solidFill>
                <a:effectLst>
                  <a:outerShdw sx="1000" sy="1000" algn="ctr" rotWithShape="0">
                    <a:schemeClr val="bg1"/>
                  </a:outerShdw>
                </a:effectLst>
                <a:latin typeface="Montserrat" pitchFamily="2" charset="77"/>
                <a:ea typeface="Proxima Nova"/>
                <a:cs typeface="Proxima Nova"/>
                <a:sym typeface="Montserrat Black"/>
              </a:rPr>
              <a:t> </a:t>
            </a:r>
            <a:r>
              <a:rPr lang="en-US" sz="2400" dirty="0">
                <a:solidFill>
                  <a:schemeClr val="bg1"/>
                </a:solidFill>
                <a:latin typeface="Montserrat" pitchFamily="2" charset="77"/>
                <a:ea typeface="Proxima Nova"/>
                <a:cs typeface="Proxima Nova"/>
                <a:sym typeface="Proxima Nova"/>
              </a:rPr>
              <a:t>manual page under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Writing Resources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656842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1466;p173">
            <a:extLst>
              <a:ext uri="{FF2B5EF4-FFF2-40B4-BE49-F238E27FC236}">
                <a16:creationId xmlns:a16="http://schemas.microsoft.com/office/drawing/2014/main" id="{A4E9E42D-1A44-134B-E3D4-DA6BC8AADFDF}"/>
              </a:ext>
            </a:extLst>
          </p:cNvPr>
          <p:cNvSpPr/>
          <p:nvPr/>
        </p:nvSpPr>
        <p:spPr>
          <a:xfrm>
            <a:off x="9539215" y="3664776"/>
            <a:ext cx="1186676" cy="1186676"/>
          </a:xfrm>
          <a:prstGeom prst="ellipse">
            <a:avLst/>
          </a:prstGeom>
          <a:solidFill>
            <a:srgbClr val="725C8B">
              <a:alpha val="4600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65;p173">
            <a:extLst>
              <a:ext uri="{FF2B5EF4-FFF2-40B4-BE49-F238E27FC236}">
                <a16:creationId xmlns:a16="http://schemas.microsoft.com/office/drawing/2014/main" id="{3D7065C9-15A4-B6F6-26F2-5A0B3A73EB8D}"/>
              </a:ext>
            </a:extLst>
          </p:cNvPr>
          <p:cNvSpPr/>
          <p:nvPr/>
        </p:nvSpPr>
        <p:spPr>
          <a:xfrm>
            <a:off x="8939466" y="4523035"/>
            <a:ext cx="2351897" cy="2351897"/>
          </a:xfrm>
          <a:prstGeom prst="ellipse">
            <a:avLst/>
          </a:prstGeom>
          <a:solidFill>
            <a:srgbClr val="DAD3FF">
              <a:alpha val="38305"/>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65;p173">
            <a:extLst>
              <a:ext uri="{FF2B5EF4-FFF2-40B4-BE49-F238E27FC236}">
                <a16:creationId xmlns:a16="http://schemas.microsoft.com/office/drawing/2014/main" id="{ECB2B4DE-C657-5853-BA3D-7815F676DB27}"/>
              </a:ext>
            </a:extLst>
          </p:cNvPr>
          <p:cNvSpPr/>
          <p:nvPr/>
        </p:nvSpPr>
        <p:spPr>
          <a:xfrm>
            <a:off x="1145561" y="31833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66;p173">
            <a:extLst>
              <a:ext uri="{FF2B5EF4-FFF2-40B4-BE49-F238E27FC236}">
                <a16:creationId xmlns:a16="http://schemas.microsoft.com/office/drawing/2014/main" id="{B3F17A2C-98DD-D7D6-5228-92FB3E1A1A4F}"/>
              </a:ext>
            </a:extLst>
          </p:cNvPr>
          <p:cNvSpPr/>
          <p:nvPr/>
        </p:nvSpPr>
        <p:spPr>
          <a:xfrm>
            <a:off x="773244" y="1139615"/>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8" y="1602190"/>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3894148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gn="ctr">
              <a:lnSpc>
                <a:spcPct val="90000"/>
              </a:lnSpc>
              <a:buClr>
                <a:schemeClr val="bg1"/>
              </a:buClr>
              <a:buSzPts val="5400"/>
            </a:pPr>
            <a:r>
              <a:rPr lang="en-US" sz="4800" b="1" dirty="0">
                <a:solidFill>
                  <a:srgbClr val="FFFFFF"/>
                </a:solidFill>
                <a:latin typeface="Montserrat"/>
                <a:ea typeface="Montserrat"/>
                <a:cs typeface="Montserrat"/>
                <a:sym typeface="Montserrat"/>
              </a:rPr>
              <a:t>CLOSING</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Have all original data signed by a TA</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Submit all work electronically</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Take screenshots of mechanical part before and after modification</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7925036" y="969564"/>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1251934" y="967394"/>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053065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817944" y="2817773"/>
            <a:ext cx="6556112" cy="1222453"/>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QUESTIONS?</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3404801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345"/>
        <p:cNvGrpSpPr/>
        <p:nvPr/>
      </p:nvGrpSpPr>
      <p:grpSpPr>
        <a:xfrm>
          <a:off x="0" y="0"/>
          <a:ext cx="0" cy="0"/>
          <a:chOff x="0" y="0"/>
          <a:chExt cx="0" cy="0"/>
        </a:xfrm>
      </p:grpSpPr>
      <p:pic>
        <p:nvPicPr>
          <p:cNvPr id="6" name="Picture 5">
            <a:extLst>
              <a:ext uri="{FF2B5EF4-FFF2-40B4-BE49-F238E27FC236}">
                <a16:creationId xmlns:a16="http://schemas.microsoft.com/office/drawing/2014/main" id="{7A064E57-BAD5-4A0D-5104-99ACBA66102B}"/>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A6F7E06-748F-A795-5FC8-8015C7913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4" name="TextBox 3">
            <a:extLst>
              <a:ext uri="{FF2B5EF4-FFF2-40B4-BE49-F238E27FC236}">
                <a16:creationId xmlns:a16="http://schemas.microsoft.com/office/drawing/2014/main" id="{3568FDF3-9E76-2821-0320-043AFC514758}"/>
              </a:ext>
            </a:extLst>
          </p:cNvPr>
          <p:cNvSpPr txBox="1"/>
          <p:nvPr/>
        </p:nvSpPr>
        <p:spPr>
          <a:xfrm>
            <a:off x="885875" y="1825101"/>
            <a:ext cx="6096000" cy="3870803"/>
          </a:xfrm>
          <a:prstGeom prst="rect">
            <a:avLst/>
          </a:prstGeom>
          <a:noFill/>
        </p:spPr>
        <p:txBody>
          <a:bodyPr wrap="square">
            <a:spAutoFit/>
          </a:bodyPr>
          <a:lstStyle/>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Objective</a:t>
            </a: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Background Information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Materials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Procedure</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Competition Rules</a:t>
            </a:r>
          </a:p>
          <a:p>
            <a:pPr marL="457200" indent="-457200">
              <a:lnSpc>
                <a:spcPct val="90000"/>
              </a:lnSpc>
              <a:spcBef>
                <a:spcPts val="1000"/>
              </a:spcBef>
              <a:buClr>
                <a:schemeClr val="bg1"/>
              </a:buClr>
              <a:buSzPct val="100000"/>
              <a:buFont typeface="Arial" panose="020B0604020202020204" pitchFamily="34" charset="0"/>
              <a:buChar char="•"/>
            </a:pPr>
            <a:r>
              <a:rPr lang="en-US" sz="2600">
                <a:solidFill>
                  <a:schemeClr val="bg1"/>
                </a:solidFill>
                <a:latin typeface="Montserrat" pitchFamily="2" charset="77"/>
                <a:sym typeface="Proxima Nova"/>
              </a:rPr>
              <a:t>IDBE Implementation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Assignment</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Closing</a:t>
            </a:r>
            <a:endParaRPr lang="en-US" sz="2600" dirty="0">
              <a:solidFill>
                <a:schemeClr val="bg1"/>
              </a:solidFill>
              <a:latin typeface="Montserrat" pitchFamily="2" charset="77"/>
            </a:endParaRPr>
          </a:p>
        </p:txBody>
      </p:sp>
      <p:sp>
        <p:nvSpPr>
          <p:cNvPr id="9" name="Google Shape;1465;p173">
            <a:extLst>
              <a:ext uri="{FF2B5EF4-FFF2-40B4-BE49-F238E27FC236}">
                <a16:creationId xmlns:a16="http://schemas.microsoft.com/office/drawing/2014/main" id="{9EAC5CBA-61F9-F534-19EB-22A1531EC21D}"/>
              </a:ext>
            </a:extLst>
          </p:cNvPr>
          <p:cNvSpPr/>
          <p:nvPr/>
        </p:nvSpPr>
        <p:spPr>
          <a:xfrm>
            <a:off x="7258050" y="2229159"/>
            <a:ext cx="2705099" cy="2705099"/>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6;p2" descr="A close up of a logo&#10;&#10;Description automatically generated">
            <a:extLst>
              <a:ext uri="{FF2B5EF4-FFF2-40B4-BE49-F238E27FC236}">
                <a16:creationId xmlns:a16="http://schemas.microsoft.com/office/drawing/2014/main" id="{42422058-E4D9-06B1-53DE-D3938EAEC4BC}"/>
              </a:ext>
            </a:extLst>
          </p:cNvPr>
          <p:cNvPicPr preferRelativeResize="0"/>
          <p:nvPr/>
        </p:nvPicPr>
        <p:blipFill rotWithShape="1">
          <a:blip r:embed="rId5">
            <a:alphaModFix/>
          </a:blip>
          <a:srcRect/>
          <a:stretch/>
        </p:blipFill>
        <p:spPr>
          <a:xfrm>
            <a:off x="7885880" y="2856988"/>
            <a:ext cx="1449440" cy="1449440"/>
          </a:xfrm>
          <a:prstGeom prst="roundRect">
            <a:avLst/>
          </a:prstGeom>
          <a:noFill/>
          <a:ln>
            <a:noFill/>
          </a:ln>
        </p:spPr>
      </p:pic>
      <p:sp>
        <p:nvSpPr>
          <p:cNvPr id="12" name="Google Shape;109;p2">
            <a:extLst>
              <a:ext uri="{FF2B5EF4-FFF2-40B4-BE49-F238E27FC236}">
                <a16:creationId xmlns:a16="http://schemas.microsoft.com/office/drawing/2014/main" id="{5F43446E-4ACF-CAB3-D57D-9B0381C64F42}"/>
              </a:ext>
            </a:extLst>
          </p:cNvPr>
          <p:cNvSpPr/>
          <p:nvPr/>
        </p:nvSpPr>
        <p:spPr>
          <a:xfrm>
            <a:off x="6199679" y="5240474"/>
            <a:ext cx="48218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1: Fusion 360 Courtesy of </a:t>
            </a:r>
            <a:r>
              <a:rPr lang="en-US" sz="1600" b="0" i="0" u="none" strike="noStrike" cap="none" dirty="0" err="1">
                <a:solidFill>
                  <a:schemeClr val="bg1"/>
                </a:solidFill>
                <a:latin typeface="Montserrat" pitchFamily="2" charset="77"/>
                <a:ea typeface="Proxima Nova"/>
                <a:cs typeface="Proxima Nova"/>
                <a:sym typeface="Proxima Nova"/>
              </a:rPr>
              <a:t>AppRecs</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FDD1F966-243D-4402-94E7-0A5686F23AEA}"/>
              </a:ext>
            </a:extLst>
          </p:cNvPr>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OVERVIEW</a:t>
            </a:r>
            <a:endParaRPr sz="4800" b="1" i="0" u="none" strike="noStrike" cap="none" dirty="0">
              <a:solidFill>
                <a:srgbClr val="FFFFFF"/>
              </a:solidFill>
              <a:latin typeface="Montserrat"/>
              <a:ea typeface="Montserrat"/>
              <a:cs typeface="Montserrat"/>
              <a:sym typeface="Montserrat"/>
            </a:endParaRPr>
          </a:p>
        </p:txBody>
      </p:sp>
      <p:cxnSp>
        <p:nvCxnSpPr>
          <p:cNvPr id="5" name="Google Shape;1444;p171">
            <a:extLst>
              <a:ext uri="{FF2B5EF4-FFF2-40B4-BE49-F238E27FC236}">
                <a16:creationId xmlns:a16="http://schemas.microsoft.com/office/drawing/2014/main" id="{108A2CF3-2A8A-C872-2CC8-8E4D749E22BD}"/>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25D4BF2-DE31-2FAF-0503-685E3D1C67EE}"/>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53860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OBJECTIVE</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740707"/>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Use CAD software, Fusion 360, to modify a design</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Analyze and modify a poorly-designed part in Fusion 360</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Enter the modified part in a competition against other redesigns</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24106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853;p153">
            <a:extLst>
              <a:ext uri="{FF2B5EF4-FFF2-40B4-BE49-F238E27FC236}">
                <a16:creationId xmlns:a16="http://schemas.microsoft.com/office/drawing/2014/main" id="{AAF2AC7F-4762-AEE7-4FD8-F7A89E7B41CE}"/>
              </a:ext>
            </a:extLst>
          </p:cNvPr>
          <p:cNvSpPr/>
          <p:nvPr/>
        </p:nvSpPr>
        <p:spPr>
          <a:xfrm>
            <a:off x="578166" y="1577339"/>
            <a:ext cx="5215491" cy="453903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53;p153">
            <a:extLst>
              <a:ext uri="{FF2B5EF4-FFF2-40B4-BE49-F238E27FC236}">
                <a16:creationId xmlns:a16="http://schemas.microsoft.com/office/drawing/2014/main" id="{74B61EEC-79BE-A689-8B0B-D8A68369C8B5}"/>
              </a:ext>
            </a:extLst>
          </p:cNvPr>
          <p:cNvSpPr/>
          <p:nvPr/>
        </p:nvSpPr>
        <p:spPr>
          <a:xfrm>
            <a:off x="6457978" y="1577338"/>
            <a:ext cx="5215491" cy="4539037"/>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6"/>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3" name="Screen Recording 2023-09-12 at 1.58.29 PM">
            <a:hlinkClick r:id="" action="ppaction://media"/>
            <a:extLst>
              <a:ext uri="{FF2B5EF4-FFF2-40B4-BE49-F238E27FC236}">
                <a16:creationId xmlns:a16="http://schemas.microsoft.com/office/drawing/2014/main" id="{272E9FDE-F1FC-DE8C-B25C-58DC802B9760}"/>
              </a:ext>
            </a:extLst>
          </p:cNvPr>
          <p:cNvPicPr>
            <a:picLocks noChangeAspect="1"/>
          </p:cNvPicPr>
          <p:nvPr>
            <a:videoFile r:link="rId1"/>
            <p:extLst>
              <p:ext uri="{DAA4B4D4-6D71-4841-9C94-3DE7FCFB9230}">
                <p14:media xmlns:p14="http://schemas.microsoft.com/office/powerpoint/2010/main" r:embed="rId2">
                  <p14:trim st="7198.2571" end="7424.4678"/>
                </p14:media>
              </p:ext>
            </p:extLst>
          </p:nvPr>
        </p:nvPicPr>
        <p:blipFill>
          <a:blip r:embed="rId8"/>
          <a:stretch>
            <a:fillRect/>
          </a:stretch>
        </p:blipFill>
        <p:spPr>
          <a:xfrm>
            <a:off x="1572907" y="2478125"/>
            <a:ext cx="3207523" cy="2461190"/>
          </a:xfrm>
          <a:prstGeom prst="roundRect">
            <a:avLst/>
          </a:prstGeom>
          <a:ln w="38100">
            <a:solidFill>
              <a:srgbClr val="230063"/>
            </a:solidFill>
          </a:ln>
        </p:spPr>
      </p:pic>
      <p:pic>
        <p:nvPicPr>
          <p:cNvPr id="6" name="Screen Recording 2023-09-13 at 7.17.59 AM">
            <a:hlinkClick r:id="" action="ppaction://media"/>
            <a:extLst>
              <a:ext uri="{FF2B5EF4-FFF2-40B4-BE49-F238E27FC236}">
                <a16:creationId xmlns:a16="http://schemas.microsoft.com/office/drawing/2014/main" id="{36581F0D-3E99-4E9E-4A85-918D01401F68}"/>
              </a:ext>
            </a:extLst>
          </p:cNvPr>
          <p:cNvPicPr>
            <a:picLocks noChangeAspect="1"/>
          </p:cNvPicPr>
          <p:nvPr>
            <a:videoFile r:link="rId1"/>
            <p:extLst>
              <p:ext uri="{DAA4B4D4-6D71-4841-9C94-3DE7FCFB9230}">
                <p14:media xmlns:p14="http://schemas.microsoft.com/office/powerpoint/2010/main" r:embed="rId3">
                  <p14:trim st="19045.178" end="3180.362"/>
                </p14:media>
              </p:ext>
            </p:extLst>
          </p:nvPr>
        </p:nvPicPr>
        <p:blipFill>
          <a:blip r:embed="rId9"/>
          <a:stretch>
            <a:fillRect/>
          </a:stretch>
        </p:blipFill>
        <p:spPr>
          <a:xfrm>
            <a:off x="7552122" y="2502681"/>
            <a:ext cx="3207523" cy="2461190"/>
          </a:xfrm>
          <a:prstGeom prst="roundRect">
            <a:avLst/>
          </a:prstGeom>
          <a:ln w="38100">
            <a:solidFill>
              <a:srgbClr val="230063"/>
            </a:solidFill>
          </a:ln>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19" name="TextBox 18">
            <a:extLst>
              <a:ext uri="{FF2B5EF4-FFF2-40B4-BE49-F238E27FC236}">
                <a16:creationId xmlns:a16="http://schemas.microsoft.com/office/drawing/2014/main" id="{11FA2078-01CE-E41A-4187-12FE8164C22A}"/>
              </a:ext>
            </a:extLst>
          </p:cNvPr>
          <p:cNvSpPr txBox="1"/>
          <p:nvPr/>
        </p:nvSpPr>
        <p:spPr>
          <a:xfrm>
            <a:off x="7076187" y="17390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Sweep</a:t>
            </a:r>
            <a:endParaRPr lang="en-US" sz="2400" dirty="0">
              <a:solidFill>
                <a:srgbClr val="230063"/>
              </a:solidFill>
              <a:latin typeface="Montserrat" pitchFamily="2" charset="77"/>
            </a:endParaRPr>
          </a:p>
        </p:txBody>
      </p:sp>
      <p:sp>
        <p:nvSpPr>
          <p:cNvPr id="21" name="TextBox 20">
            <a:extLst>
              <a:ext uri="{FF2B5EF4-FFF2-40B4-BE49-F238E27FC236}">
                <a16:creationId xmlns:a16="http://schemas.microsoft.com/office/drawing/2014/main" id="{A730673C-8745-62FB-EF42-2CB740C0DAE9}"/>
              </a:ext>
            </a:extLst>
          </p:cNvPr>
          <p:cNvSpPr txBox="1"/>
          <p:nvPr/>
        </p:nvSpPr>
        <p:spPr>
          <a:xfrm>
            <a:off x="6398345" y="5153266"/>
            <a:ext cx="5275124"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model of a surface (profile) along a specific path</a:t>
            </a:r>
            <a:endParaRPr lang="en-US" sz="2000" dirty="0">
              <a:solidFill>
                <a:srgbClr val="230063"/>
              </a:solidFill>
              <a:latin typeface="Montserrat" pitchFamily="2" charset="77"/>
            </a:endParaRPr>
          </a:p>
        </p:txBody>
      </p:sp>
      <p:cxnSp>
        <p:nvCxnSpPr>
          <p:cNvPr id="22" name="Google Shape;1444;p171">
            <a:extLst>
              <a:ext uri="{FF2B5EF4-FFF2-40B4-BE49-F238E27FC236}">
                <a16:creationId xmlns:a16="http://schemas.microsoft.com/office/drawing/2014/main" id="{7405EE9B-89EB-C0AA-C001-389955A48ADE}"/>
              </a:ext>
            </a:extLst>
          </p:cNvPr>
          <p:cNvCxnSpPr>
            <a:cxnSpLocks/>
          </p:cNvCxnSpPr>
          <p:nvPr/>
        </p:nvCxnSpPr>
        <p:spPr>
          <a:xfrm>
            <a:off x="6875672" y="2257168"/>
            <a:ext cx="4560425" cy="0"/>
          </a:xfrm>
          <a:prstGeom prst="straightConnector1">
            <a:avLst/>
          </a:prstGeom>
          <a:noFill/>
          <a:ln w="38100" cap="flat" cmpd="sng">
            <a:solidFill>
              <a:srgbClr val="240067"/>
            </a:solidFill>
            <a:prstDash val="solid"/>
            <a:round/>
            <a:headEnd type="none" w="sm" len="sm"/>
            <a:tailEnd type="none" w="sm" len="sm"/>
          </a:ln>
        </p:spPr>
      </p:cxnSp>
      <p:sp>
        <p:nvSpPr>
          <p:cNvPr id="24" name="TextBox 23">
            <a:extLst>
              <a:ext uri="{FF2B5EF4-FFF2-40B4-BE49-F238E27FC236}">
                <a16:creationId xmlns:a16="http://schemas.microsoft.com/office/drawing/2014/main" id="{6361D770-A7FB-E475-0E26-DAA3063A16FF}"/>
              </a:ext>
            </a:extLst>
          </p:cNvPr>
          <p:cNvSpPr txBox="1"/>
          <p:nvPr/>
        </p:nvSpPr>
        <p:spPr>
          <a:xfrm>
            <a:off x="518531" y="5152901"/>
            <a:ext cx="5215491"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extrusion to connect two profiles </a:t>
            </a:r>
            <a:endParaRPr lang="en-US" sz="2000" b="1" dirty="0">
              <a:solidFill>
                <a:srgbClr val="230063"/>
              </a:solidFill>
              <a:latin typeface="Montserrat" pitchFamily="2" charset="77"/>
              <a:ea typeface="Proxima Nova"/>
              <a:cs typeface="Proxima Nova"/>
              <a:sym typeface="Proxima Nova"/>
            </a:endParaRPr>
          </a:p>
        </p:txBody>
      </p:sp>
      <p:sp>
        <p:nvSpPr>
          <p:cNvPr id="25" name="TextBox 24">
            <a:extLst>
              <a:ext uri="{FF2B5EF4-FFF2-40B4-BE49-F238E27FC236}">
                <a16:creationId xmlns:a16="http://schemas.microsoft.com/office/drawing/2014/main" id="{B9A7E3FD-1CE8-BFDA-2D62-1FB9FE91D485}"/>
              </a:ext>
            </a:extLst>
          </p:cNvPr>
          <p:cNvSpPr txBox="1"/>
          <p:nvPr/>
        </p:nvSpPr>
        <p:spPr>
          <a:xfrm>
            <a:off x="1136744" y="17573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Loft</a:t>
            </a:r>
            <a:endParaRPr lang="en-US" sz="2400" dirty="0">
              <a:solidFill>
                <a:srgbClr val="230063"/>
              </a:solidFill>
              <a:latin typeface="Montserrat" pitchFamily="2" charset="77"/>
            </a:endParaRPr>
          </a:p>
        </p:txBody>
      </p:sp>
      <p:cxnSp>
        <p:nvCxnSpPr>
          <p:cNvPr id="26" name="Google Shape;1444;p171">
            <a:extLst>
              <a:ext uri="{FF2B5EF4-FFF2-40B4-BE49-F238E27FC236}">
                <a16:creationId xmlns:a16="http://schemas.microsoft.com/office/drawing/2014/main" id="{FF8C99B4-BD56-0ABD-C2F6-DA32717E7380}"/>
              </a:ext>
            </a:extLst>
          </p:cNvPr>
          <p:cNvCxnSpPr>
            <a:cxnSpLocks/>
          </p:cNvCxnSpPr>
          <p:nvPr/>
        </p:nvCxnSpPr>
        <p:spPr>
          <a:xfrm>
            <a:off x="936229" y="2257168"/>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600916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0" fill="hold"/>
                                        <p:tgtEl>
                                          <p:spTgt spid="3"/>
                                        </p:tgtEl>
                                      </p:cBhvr>
                                    </p:cmd>
                                  </p:childTnLst>
                                </p:cTn>
                              </p:par>
                              <p:par>
                                <p:cTn id="7" presetID="1" presetClass="mediacall" presetSubtype="0" fill="hold" nodeType="withEffect">
                                  <p:stCondLst>
                                    <p:cond delay="0"/>
                                  </p:stCondLst>
                                  <p:childTnLst>
                                    <p:cmd type="call" cmd="playFrom(0.0)">
                                      <p:cBhvr>
                                        <p:cTn id="8"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4" name="Google Shape;165;p7" descr="A screenshot of a video game&#10;&#10;Description automatically generated">
            <a:extLst>
              <a:ext uri="{FF2B5EF4-FFF2-40B4-BE49-F238E27FC236}">
                <a16:creationId xmlns:a16="http://schemas.microsoft.com/office/drawing/2014/main" id="{DBDE0F14-918F-3D92-1E40-2BA64A4DD740}"/>
              </a:ext>
            </a:extLst>
          </p:cNvPr>
          <p:cNvPicPr preferRelativeResize="0"/>
          <p:nvPr/>
        </p:nvPicPr>
        <p:blipFill rotWithShape="1">
          <a:blip r:embed="rId5">
            <a:alphaModFix/>
          </a:blip>
          <a:srcRect/>
          <a:stretch/>
        </p:blipFill>
        <p:spPr>
          <a:xfrm>
            <a:off x="908898" y="2237194"/>
            <a:ext cx="4242602" cy="2383612"/>
          </a:xfrm>
          <a:prstGeom prst="rect">
            <a:avLst/>
          </a:prstGeom>
          <a:noFill/>
          <a:ln>
            <a:noFill/>
          </a:ln>
        </p:spPr>
      </p:pic>
      <p:sp>
        <p:nvSpPr>
          <p:cNvPr id="5" name="Google Shape;167;p7">
            <a:extLst>
              <a:ext uri="{FF2B5EF4-FFF2-40B4-BE49-F238E27FC236}">
                <a16:creationId xmlns:a16="http://schemas.microsoft.com/office/drawing/2014/main" id="{4B259CF9-1A38-6C7A-551D-5F4E51781CD3}"/>
              </a:ext>
            </a:extLst>
          </p:cNvPr>
          <p:cNvSpPr txBox="1">
            <a:spLocks/>
          </p:cNvSpPr>
          <p:nvPr/>
        </p:nvSpPr>
        <p:spPr>
          <a:xfrm>
            <a:off x="6095999" y="1673898"/>
            <a:ext cx="5688650"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ts val="24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Used to run structural analysis on model under real-world conditions</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Define the constraints (boundary conditions) on the model</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Apply a load to simulate real-world force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Generate a mesh, an array of polygons making up the body of the model</a:t>
            </a:r>
            <a:endParaRPr lang="en-US" sz="2000" dirty="0">
              <a:solidFill>
                <a:schemeClr val="bg1"/>
              </a:solidFill>
              <a:latin typeface="Montserrat" pitchFamily="2" charset="77"/>
            </a:endParaRPr>
          </a:p>
        </p:txBody>
      </p:sp>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2: Fusion 360 mesh courtesy of O’Reilly</a:t>
            </a:r>
            <a:endParaRPr dirty="0">
              <a:solidFill>
                <a:schemeClr val="bg1"/>
              </a:solidFill>
              <a:latin typeface="Montserrat" pitchFamily="2" charset="77"/>
            </a:endParaRPr>
          </a:p>
        </p:txBody>
      </p:sp>
    </p:spTree>
    <p:extLst>
      <p:ext uri="{BB962C8B-B14F-4D97-AF65-F5344CB8AC3E}">
        <p14:creationId xmlns:p14="http://schemas.microsoft.com/office/powerpoint/2010/main" val="4042733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9194201" y="151350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5902353" y="252509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7" name="Google Shape;171;p7">
            <a:extLst>
              <a:ext uri="{FF2B5EF4-FFF2-40B4-BE49-F238E27FC236}">
                <a16:creationId xmlns:a16="http://schemas.microsoft.com/office/drawing/2014/main" id="{ABE9BC18-1393-CBD5-B56A-01354B5FB603}"/>
              </a:ext>
            </a:extLst>
          </p:cNvPr>
          <p:cNvSpPr/>
          <p:nvPr/>
        </p:nvSpPr>
        <p:spPr>
          <a:xfrm>
            <a:off x="6048741" y="4858624"/>
            <a:ext cx="5155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3</a:t>
            </a:r>
            <a:r>
              <a:rPr lang="en-US" sz="1600" dirty="0">
                <a:solidFill>
                  <a:schemeClr val="bg1"/>
                </a:solidFill>
                <a:latin typeface="Montserrat" pitchFamily="2" charset="77"/>
                <a:ea typeface="Proxima Nova"/>
                <a:cs typeface="Proxima Nova"/>
                <a:sym typeface="Proxima Nova"/>
              </a:rPr>
              <a:t>:</a:t>
            </a:r>
            <a:r>
              <a:rPr lang="en-US" sz="1600" b="0" i="0" u="none" strike="noStrike" cap="none" dirty="0">
                <a:solidFill>
                  <a:schemeClr val="bg1"/>
                </a:solidFill>
                <a:latin typeface="Montserrat" pitchFamily="2" charset="77"/>
                <a:ea typeface="Proxima Nova"/>
                <a:cs typeface="Proxima Nova"/>
                <a:sym typeface="Proxima Nova"/>
              </a:rPr>
              <a:t> Fusion 360 simulation courtesy of </a:t>
            </a:r>
            <a:r>
              <a:rPr lang="en-US" sz="1600" b="0" i="0" u="none" strike="noStrike" cap="none" dirty="0" err="1">
                <a:solidFill>
                  <a:schemeClr val="bg1"/>
                </a:solidFill>
                <a:latin typeface="Montserrat" pitchFamily="2" charset="77"/>
                <a:ea typeface="Proxima Nova"/>
                <a:cs typeface="Proxima Nova"/>
                <a:sym typeface="Proxima Nova"/>
              </a:rPr>
              <a:t>Engineering.com</a:t>
            </a:r>
            <a:endParaRPr lang="en-US" sz="1600" dirty="0">
              <a:solidFill>
                <a:schemeClr val="bg1"/>
              </a:solidFill>
              <a:latin typeface="Montserrat" pitchFamily="2" charset="77"/>
            </a:endParaRPr>
          </a:p>
        </p:txBody>
      </p:sp>
      <p:pic>
        <p:nvPicPr>
          <p:cNvPr id="6" name="Google Shape;185;p8">
            <a:extLst>
              <a:ext uri="{FF2B5EF4-FFF2-40B4-BE49-F238E27FC236}">
                <a16:creationId xmlns:a16="http://schemas.microsoft.com/office/drawing/2014/main" id="{9E39C696-2545-AADE-5D72-7EB0FFAE7D91}"/>
              </a:ext>
            </a:extLst>
          </p:cNvPr>
          <p:cNvPicPr preferRelativeResize="0"/>
          <p:nvPr/>
        </p:nvPicPr>
        <p:blipFill rotWithShape="1">
          <a:blip r:embed="rId5">
            <a:alphaModFix/>
          </a:blip>
          <a:srcRect/>
          <a:stretch/>
        </p:blipFill>
        <p:spPr>
          <a:xfrm>
            <a:off x="6551204" y="2126981"/>
            <a:ext cx="4242602" cy="2326802"/>
          </a:xfrm>
          <a:prstGeom prst="rect">
            <a:avLst/>
          </a:prstGeom>
          <a:noFill/>
          <a:ln>
            <a:noFill/>
          </a:ln>
        </p:spPr>
      </p:pic>
      <p:sp>
        <p:nvSpPr>
          <p:cNvPr id="13" name="Google Shape;179;p8">
            <a:extLst>
              <a:ext uri="{FF2B5EF4-FFF2-40B4-BE49-F238E27FC236}">
                <a16:creationId xmlns:a16="http://schemas.microsoft.com/office/drawing/2014/main" id="{14737B34-9C72-4A81-FD58-28A0276FDD99}"/>
              </a:ext>
            </a:extLst>
          </p:cNvPr>
          <p:cNvSpPr txBox="1">
            <a:spLocks/>
          </p:cNvSpPr>
          <p:nvPr/>
        </p:nvSpPr>
        <p:spPr>
          <a:xfrm>
            <a:off x="443753" y="1513505"/>
            <a:ext cx="5216094"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Run simulation to obtain safety factor, a value used to describe how much stronger a system is than the expected load</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Can determine if an object is ready to sustain real-world loads or needs to be remodified</a:t>
            </a:r>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74315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1230315" y="1527630"/>
            <a:ext cx="3599768" cy="359976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MATERIALS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C41B1995-F13C-C8E9-CEC0-B6943B70492F}"/>
              </a:ext>
            </a:extLst>
          </p:cNvPr>
          <p:cNvCxnSpPr>
            <a:cxnSpLocks/>
          </p:cNvCxnSpPr>
          <p:nvPr/>
        </p:nvCxnSpPr>
        <p:spPr>
          <a:xfrm>
            <a:off x="8184579"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5" name="Google Shape;197;p9" descr="A picture containing building, tower, clock, bridge&#10;&#10;Description automatically generated">
            <a:extLst>
              <a:ext uri="{FF2B5EF4-FFF2-40B4-BE49-F238E27FC236}">
                <a16:creationId xmlns:a16="http://schemas.microsoft.com/office/drawing/2014/main" id="{9DA71B10-4E7A-7645-2790-709EE302CED1}"/>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8580" b="92012" l="8479" r="90274">
                        <a14:foregroundMark x1="49377" y1="8580" x2="49377" y2="8580"/>
                        <a14:foregroundMark x1="48130" y1="92012" x2="48130" y2="92012"/>
                        <a14:foregroundMark x1="8479" y1="65976" x2="8728" y2="63314"/>
                        <a14:foregroundMark x1="90274" y1="66568" x2="90025" y2="62722"/>
                        <a14:foregroundMark x1="42145" y1="22781" x2="44389" y2="21598"/>
                        <a14:foregroundMark x1="52369" y1="17456" x2="55611" y2="21598"/>
                        <a14:foregroundMark x1="41646" y1="37278" x2="45387" y2="34615"/>
                        <a14:foregroundMark x1="20948" y1="53254" x2="25187" y2="47929"/>
                        <a14:foregroundMark x1="35411" y1="35503" x2="36908" y2="34320"/>
                        <a14:foregroundMark x1="52618" y1="33136" x2="55112" y2="37278"/>
                        <a14:foregroundMark x1="61097" y1="34024" x2="62344" y2="35503"/>
                        <a14:foregroundMark x1="72319" y1="48225" x2="75312" y2="50296"/>
                      </a14:backgroundRemoval>
                    </a14:imgEffect>
                  </a14:imgLayer>
                </a14:imgProps>
              </a:ext>
            </a:extLst>
          </a:blip>
          <a:srcRect l="5856" r="5515"/>
          <a:stretch/>
        </p:blipFill>
        <p:spPr>
          <a:xfrm>
            <a:off x="1198933" y="1508502"/>
            <a:ext cx="3759645" cy="3575583"/>
          </a:xfrm>
          <a:prstGeom prst="rect">
            <a:avLst/>
          </a:prstGeom>
          <a:noFill/>
          <a:ln>
            <a:noFill/>
          </a:ln>
        </p:spPr>
      </p:pic>
      <p:sp>
        <p:nvSpPr>
          <p:cNvPr id="16" name="Google Shape;192;p9">
            <a:extLst>
              <a:ext uri="{FF2B5EF4-FFF2-40B4-BE49-F238E27FC236}">
                <a16:creationId xmlns:a16="http://schemas.microsoft.com/office/drawing/2014/main" id="{18770870-A091-3A84-3733-EE0ED2E38C34}"/>
              </a:ext>
            </a:extLst>
          </p:cNvPr>
          <p:cNvSpPr txBox="1">
            <a:spLocks/>
          </p:cNvSpPr>
          <p:nvPr/>
        </p:nvSpPr>
        <p:spPr>
          <a:xfrm>
            <a:off x="5852159" y="1923350"/>
            <a:ext cx="5687569"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A lab PC</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Fusion 360</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Predesigned part files (download</a:t>
            </a:r>
            <a:br>
              <a:rPr lang="en-US" sz="2400" dirty="0">
                <a:solidFill>
                  <a:schemeClr val="bg1"/>
                </a:solidFill>
                <a:latin typeface="Montserrat" pitchFamily="2" charset="77"/>
                <a:ea typeface="Proxima Nova"/>
                <a:cs typeface="Proxima Nova"/>
                <a:sym typeface="Proxima Nova"/>
              </a:rPr>
            </a:br>
            <a:r>
              <a:rPr lang="en-US" sz="2400" dirty="0">
                <a:solidFill>
                  <a:schemeClr val="bg1"/>
                </a:solidFill>
                <a:latin typeface="Montserrat" pitchFamily="2" charset="77"/>
                <a:ea typeface="Proxima Nova"/>
                <a:cs typeface="Proxima Nova"/>
                <a:sym typeface="Proxima Nova"/>
              </a:rPr>
              <a:t>directly from the manual)</a:t>
            </a:r>
            <a:endParaRPr lang="en-US" sz="2400" dirty="0">
              <a:solidFill>
                <a:schemeClr val="bg1"/>
              </a:solidFill>
              <a:latin typeface="Montserrat" pitchFamily="2" charset="77"/>
            </a:endParaRPr>
          </a:p>
        </p:txBody>
      </p:sp>
      <p:sp>
        <p:nvSpPr>
          <p:cNvPr id="17" name="Google Shape;171;p7">
            <a:extLst>
              <a:ext uri="{FF2B5EF4-FFF2-40B4-BE49-F238E27FC236}">
                <a16:creationId xmlns:a16="http://schemas.microsoft.com/office/drawing/2014/main" id="{020FB4D1-E8F5-2C89-AB9D-9B46D461193E}"/>
              </a:ext>
            </a:extLst>
          </p:cNvPr>
          <p:cNvSpPr/>
          <p:nvPr/>
        </p:nvSpPr>
        <p:spPr>
          <a:xfrm>
            <a:off x="696946" y="5297496"/>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4: Truss Pyramid</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431923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7259918" y="1639108"/>
            <a:ext cx="3699718" cy="369971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6" name="Google Shape;1444;p171">
            <a:extLst>
              <a:ext uri="{FF2B5EF4-FFF2-40B4-BE49-F238E27FC236}">
                <a16:creationId xmlns:a16="http://schemas.microsoft.com/office/drawing/2014/main" id="{4A93DDE5-D8E8-2600-F92F-1E1CCDD1414C}"/>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7" name="Google Shape;212;p10">
            <a:extLst>
              <a:ext uri="{FF2B5EF4-FFF2-40B4-BE49-F238E27FC236}">
                <a16:creationId xmlns:a16="http://schemas.microsoft.com/office/drawing/2014/main" id="{403B5595-0B67-61E9-EFC0-B813DC569D57}"/>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6702" b="91270" l="2745" r="93511">
                        <a14:foregroundMark x1="15890" y1="10670" x2="15890" y2="10670"/>
                        <a14:foregroundMark x1="23211" y1="7760" x2="23211" y2="7760"/>
                        <a14:foregroundMark x1="31780" y1="6702" x2="31780" y2="6702"/>
                        <a14:foregroundMark x1="73960" y1="73280" x2="73960" y2="73280"/>
                        <a14:foregroundMark x1="88020" y1="68166" x2="88020" y2="68166"/>
                        <a14:foregroundMark x1="93594" y1="69841" x2="93594" y2="69841"/>
                        <a14:foregroundMark x1="63561" y1="91446" x2="63561" y2="91446"/>
                        <a14:foregroundMark x1="7072" y1="54321" x2="7072" y2="54321"/>
                        <a14:foregroundMark x1="2745" y1="54321" x2="2745" y2="54321"/>
                        <a14:foregroundMark x1="10316" y1="42504" x2="10316" y2="42504"/>
                      </a14:backgroundRemoval>
                    </a14:imgEffect>
                  </a14:imgLayer>
                </a14:imgProps>
              </a:ext>
            </a:extLst>
          </a:blip>
          <a:srcRect/>
          <a:stretch/>
        </p:blipFill>
        <p:spPr>
          <a:xfrm>
            <a:off x="7639010" y="2015836"/>
            <a:ext cx="2995807" cy="2826327"/>
          </a:xfrm>
          <a:prstGeom prst="rect">
            <a:avLst/>
          </a:prstGeom>
          <a:noFill/>
          <a:ln>
            <a:noFill/>
          </a:ln>
        </p:spPr>
      </p:pic>
      <p:sp>
        <p:nvSpPr>
          <p:cNvPr id="8" name="Google Shape;205;p10">
            <a:extLst>
              <a:ext uri="{FF2B5EF4-FFF2-40B4-BE49-F238E27FC236}">
                <a16:creationId xmlns:a16="http://schemas.microsoft.com/office/drawing/2014/main" id="{B36ED6E8-66F4-5CDC-5B7E-9723B4AFC4D4}"/>
              </a:ext>
            </a:extLst>
          </p:cNvPr>
          <p:cNvSpPr txBox="1">
            <a:spLocks/>
          </p:cNvSpPr>
          <p:nvPr/>
        </p:nvSpPr>
        <p:spPr>
          <a:xfrm>
            <a:off x="576007" y="1426195"/>
            <a:ext cx="6738184" cy="41255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1: Set up Fusion360 Accounts</a:t>
            </a:r>
            <a:endParaRPr lang="en-US" sz="24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2: Learning Exercise</a:t>
            </a:r>
            <a:endParaRPr lang="en-US" sz="2400" dirty="0">
              <a:solidFill>
                <a:schemeClr val="bg1"/>
              </a:solidFill>
              <a:latin typeface="Montserrat" pitchFamily="2" charset="77"/>
            </a:endParaRPr>
          </a:p>
        </p:txBody>
      </p:sp>
      <p:sp>
        <p:nvSpPr>
          <p:cNvPr id="9" name="Google Shape;171;p7">
            <a:extLst>
              <a:ext uri="{FF2B5EF4-FFF2-40B4-BE49-F238E27FC236}">
                <a16:creationId xmlns:a16="http://schemas.microsoft.com/office/drawing/2014/main" id="{1B0A884E-72C2-63D9-10CC-4F88EA38D1CE}"/>
              </a:ext>
            </a:extLst>
          </p:cNvPr>
          <p:cNvSpPr/>
          <p:nvPr/>
        </p:nvSpPr>
        <p:spPr>
          <a:xfrm>
            <a:off x="6569300" y="5473068"/>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a:t>
            </a:r>
            <a:r>
              <a:rPr lang="en-US" sz="1600" dirty="0">
                <a:solidFill>
                  <a:schemeClr val="bg1"/>
                </a:solidFill>
                <a:latin typeface="Montserrat" pitchFamily="2" charset="77"/>
                <a:ea typeface="Proxima Nova"/>
                <a:cs typeface="Proxima Nova"/>
                <a:sym typeface="Proxima Nova"/>
              </a:rPr>
              <a:t>5</a:t>
            </a:r>
            <a:r>
              <a:rPr lang="en-US" sz="1600" b="0" i="0" u="none" strike="noStrike" cap="none" dirty="0">
                <a:solidFill>
                  <a:schemeClr val="bg1"/>
                </a:solidFill>
                <a:latin typeface="Montserrat" pitchFamily="2" charset="77"/>
                <a:ea typeface="Proxima Nova"/>
                <a:cs typeface="Proxima Nova"/>
                <a:sym typeface="Proxima Nova"/>
              </a:rPr>
              <a:t>: Redesigned Part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3802774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6: Fusion 360 mesh courtesy of O’Reilly</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E8A20539-2C03-ED8F-AE8D-418D8C284319}"/>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6" name="Google Shape;1444;p171">
            <a:extLst>
              <a:ext uri="{FF2B5EF4-FFF2-40B4-BE49-F238E27FC236}">
                <a16:creationId xmlns:a16="http://schemas.microsoft.com/office/drawing/2014/main" id="{56954155-B8C9-DF61-D7A4-5D4FD45020EE}"/>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686101D-9D2C-EB47-A884-CFD190DEE71A}"/>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4" name="Google Shape;223;p11" descr="A screenshot of a computer&#10;&#10;Description automatically generated">
            <a:extLst>
              <a:ext uri="{FF2B5EF4-FFF2-40B4-BE49-F238E27FC236}">
                <a16:creationId xmlns:a16="http://schemas.microsoft.com/office/drawing/2014/main" id="{7ED2BF3D-837B-502A-F3C8-4672D2504041}"/>
              </a:ext>
            </a:extLst>
          </p:cNvPr>
          <p:cNvPicPr preferRelativeResize="0"/>
          <p:nvPr/>
        </p:nvPicPr>
        <p:blipFill rotWithShape="1">
          <a:blip r:embed="rId5">
            <a:alphaModFix/>
          </a:blip>
          <a:srcRect/>
          <a:stretch/>
        </p:blipFill>
        <p:spPr>
          <a:xfrm>
            <a:off x="923782" y="2161739"/>
            <a:ext cx="4461514" cy="2517515"/>
          </a:xfrm>
          <a:prstGeom prst="rect">
            <a:avLst/>
          </a:prstGeom>
          <a:noFill/>
          <a:ln>
            <a:noFill/>
          </a:ln>
        </p:spPr>
      </p:pic>
      <p:sp>
        <p:nvSpPr>
          <p:cNvPr id="15" name="Google Shape;218;p11">
            <a:extLst>
              <a:ext uri="{FF2B5EF4-FFF2-40B4-BE49-F238E27FC236}">
                <a16:creationId xmlns:a16="http://schemas.microsoft.com/office/drawing/2014/main" id="{1C8F3A17-146C-6472-CBBD-F7810C7DF920}"/>
              </a:ext>
            </a:extLst>
          </p:cNvPr>
          <p:cNvSpPr txBox="1">
            <a:spLocks/>
          </p:cNvSpPr>
          <p:nvPr/>
        </p:nvSpPr>
        <p:spPr>
          <a:xfrm>
            <a:off x="6096000" y="1770388"/>
            <a:ext cx="5627463"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200" dirty="0">
                <a:solidFill>
                  <a:schemeClr val="bg1"/>
                </a:solidFill>
                <a:latin typeface="Proxima Nova"/>
                <a:ea typeface="Proxima Nova"/>
                <a:cs typeface="Proxima Nova"/>
                <a:sym typeface="Proxima Nova"/>
              </a:rPr>
              <a:t>Part 3: CAD Competition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Find the load, material, and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constraints on the model</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Run a static stress simulation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Review the initial factor of safety</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Modify the model in the Design workspace within the limits of the competition rules</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Rerun simulations and remodify until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the part has safety factor of at least 3</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Save and store the F3D file for later use</a:t>
            </a:r>
            <a:endParaRPr lang="en-US" sz="2200" dirty="0">
              <a:solidFill>
                <a:schemeClr val="bg1"/>
              </a:solidFill>
            </a:endParaRPr>
          </a:p>
        </p:txBody>
      </p:sp>
    </p:spTree>
    <p:extLst>
      <p:ext uri="{BB962C8B-B14F-4D97-AF65-F5344CB8AC3E}">
        <p14:creationId xmlns:p14="http://schemas.microsoft.com/office/powerpoint/2010/main" val="3994758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5090</TotalTime>
  <Words>851</Words>
  <Application>Microsoft Macintosh PowerPoint</Application>
  <PresentationFormat>Widescreen</PresentationFormat>
  <Paragraphs>152</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Proxima Nova</vt:lpstr>
      <vt:lpstr>Montserrat Black</vt:lpstr>
      <vt:lpstr>Montserrat</vt:lpstr>
      <vt:lpstr>Cambria Math</vt:lpstr>
      <vt:lpstr>Calibri</vt:lpstr>
      <vt:lpstr>Quattrocento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COMPUTER-AIDED DESIGN (CAD) COMPETITION</dc:title>
  <dc:creator>Diya</dc:creator>
  <cp:lastModifiedBy>EG</cp:lastModifiedBy>
  <cp:revision>13</cp:revision>
  <dcterms:created xsi:type="dcterms:W3CDTF">2019-06-25T23:10:16Z</dcterms:created>
  <dcterms:modified xsi:type="dcterms:W3CDTF">2024-01-30T18:15:57Z</dcterms:modified>
</cp:coreProperties>
</file>