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8" r:id="rId9"/>
    <p:sldId id="261" r:id="rId10"/>
    <p:sldId id="289" r:id="rId11"/>
    <p:sldId id="290" r:id="rId12"/>
    <p:sldId id="291" r:id="rId13"/>
    <p:sldId id="269" r:id="rId14"/>
    <p:sldId id="279" r:id="rId15"/>
    <p:sldId id="280" r:id="rId16"/>
    <p:sldId id="278" r:id="rId17"/>
    <p:sldId id="281" r:id="rId18"/>
    <p:sldId id="283" r:id="rId19"/>
    <p:sldId id="284" r:id="rId20"/>
  </p:sldIdLst>
  <p:sldSz cx="12192000" cy="6858000"/>
  <p:notesSz cx="6858000" cy="9144000"/>
  <p:embeddedFontLst>
    <p:embeddedFont>
      <p:font typeface="Proxima Nova Lt" panose="02000506030000020004" charset="0"/>
      <p:bold r:id="rId21"/>
    </p:embeddedFont>
    <p:embeddedFont>
      <p:font typeface="Cambria Math" panose="02040503050406030204" pitchFamily="18" charset="0"/>
      <p:regular r:id="rId22"/>
    </p:embeddedFont>
    <p:embeddedFont>
      <p:font typeface="Gotham Medium" panose="02000604030000020004" pitchFamily="50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 Rg" panose="02000506030000020004" pitchFamily="2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PROCESSES &amp;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WATER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819D42-78E0-4505-85A5-EC622AFCF3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Next, product stream enters a strainer: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20% exits as solid and goes into the trash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80% exits as liquid extract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Second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6849E-AB26-4BD5-9B14-7DF64372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08" y="1996661"/>
            <a:ext cx="4689824" cy="351510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EA7E83-B501-4191-B7DE-BDB151C8E3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Third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E7335-B146-4F66-9BED-0503F7AEF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84" y="2444063"/>
            <a:ext cx="6085190" cy="251994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Lastly, liquid extract enters another mixer with another stream: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700 kg/s club soda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Product stream then enters storage unit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2A9B3B-BB00-4C76-83BF-A9F212E4F7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1F22EC7-9215-4151-98BB-4A894F95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24" y="1609423"/>
            <a:ext cx="6046866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Complete Process Flow Diagram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6D5FC1-4ED0-48C6-B2BF-33E094BCD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Combine all the parts to make the complete PFD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7D5B1-2D78-4AC8-97E8-531061ABEF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Lab PC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pH strips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Contaminated water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Proxima Nova Rg" panose="02000506030000020004" pitchFamily="2" charset="0"/>
              </a:rPr>
              <a:t>Funnel</a:t>
            </a:r>
            <a:endParaRPr lang="en-US" altLang="en-US" dirty="0" smtClean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Proxima Nova Rg" panose="02000506030000020004" pitchFamily="2" charset="0"/>
              </a:rPr>
              <a:t>Erlenmeyer flask</a:t>
            </a:r>
            <a:endParaRPr lang="en-US" alt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Scale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Alum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Sodium bicarbonate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Glass stirring </a:t>
            </a:r>
            <a:r>
              <a:rPr lang="en-US" altLang="en-US" dirty="0" smtClean="0">
                <a:latin typeface="Proxima Nova Rg" panose="02000506030000020004" pitchFamily="2" charset="0"/>
              </a:rPr>
              <a:t>rod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Proxima Nova Rg" panose="02000506030000020004" pitchFamily="2" charset="0"/>
              </a:rPr>
              <a:t>Gravel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Proxima Nova Rg" panose="02000506030000020004" pitchFamily="2" charset="0"/>
              </a:rPr>
              <a:t>Sand 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Proxima Nova Rg" panose="02000506030000020004" pitchFamily="2" charset="0"/>
              </a:rPr>
              <a:t>Activated carbon</a:t>
            </a:r>
            <a:endParaRPr lang="en-US" altLang="en-US" dirty="0" smtClean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picture containing cup, table, indoor, glass&#10;&#10;Description automatically generated">
            <a:extLst>
              <a:ext uri="{FF2B5EF4-FFF2-40B4-BE49-F238E27FC236}">
                <a16:creationId xmlns:a16="http://schemas.microsoft.com/office/drawing/2014/main" id="{D39ED956-AFA4-410F-BF5B-50C46443C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65" y="2770645"/>
            <a:ext cx="2707225" cy="2707225"/>
          </a:xfrm>
          <a:prstGeom prst="rect">
            <a:avLst/>
          </a:prstGeom>
        </p:spPr>
      </p:pic>
      <p:pic>
        <p:nvPicPr>
          <p:cNvPr id="10" name="Picture 9" descr="A picture containing food, rock, snow&#10;&#10;Description automatically generated">
            <a:extLst>
              <a:ext uri="{FF2B5EF4-FFF2-40B4-BE49-F238E27FC236}">
                <a16:creationId xmlns:a16="http://schemas.microsoft.com/office/drawing/2014/main" id="{5E4AB529-3A78-40EA-8A9C-CDF80E5048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63" y="3752988"/>
            <a:ext cx="2193321" cy="219332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CE6A95-6918-49B1-975C-BD8C06BE2E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Balance the pH of the contaminated solution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Design and test </a:t>
            </a:r>
            <a:r>
              <a:rPr lang="en-US" altLang="en-US" dirty="0" smtClean="0">
                <a:latin typeface="Proxima Nova Rg" panose="02000506030000020004" pitchFamily="2" charset="0"/>
              </a:rPr>
              <a:t>assembled </a:t>
            </a:r>
            <a:r>
              <a:rPr lang="en-US" altLang="en-US" dirty="0" smtClean="0">
                <a:latin typeface="Proxima Nova Rg" panose="02000506030000020004" pitchFamily="2" charset="0"/>
              </a:rPr>
              <a:t>water filter </a:t>
            </a:r>
            <a:endParaRPr lang="en-US" alt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Record data on Excel datasheet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Lt" panose="02000506030000020004" pitchFamily="50" charset="0"/>
              </a:rPr>
              <a:t>Part</a:t>
            </a:r>
            <a:r>
              <a:rPr lang="en-US" altLang="en-US" b="1" dirty="0">
                <a:latin typeface="Proxima Nova Lt" panose="02000506030000020004" pitchFamily="50" charset="0"/>
              </a:rPr>
              <a:t>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process flow diagram based on the </a:t>
            </a:r>
            <a:r>
              <a:rPr lang="en-US" altLang="en-US" dirty="0" smtClean="0">
                <a:latin typeface="Proxima Nova Rg" panose="02000506030000020004" pitchFamily="2" charset="0"/>
              </a:rPr>
              <a:t>water </a:t>
            </a:r>
            <a:r>
              <a:rPr lang="en-US" altLang="en-US" dirty="0">
                <a:latin typeface="Proxima Nova Rg" panose="02000506030000020004" pitchFamily="2" charset="0"/>
              </a:rPr>
              <a:t>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767E4F-406A-4D61-B929-28BE1FDF4A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Proxima Nova Rg" panose="02000506030000020004" pitchFamily="2" charset="0"/>
                  </a:rPr>
                  <a:t>Water filter design is judged by an </a:t>
                </a:r>
                <a:r>
                  <a:rPr lang="en-US" dirty="0" smtClean="0">
                    <a:latin typeface="Proxima Nova Lt" panose="02000506030000020004" pitchFamily="50" charset="0"/>
                  </a:rPr>
                  <a:t>competition</a:t>
                </a:r>
                <a:r>
                  <a:rPr lang="en-US" dirty="0" smtClean="0">
                    <a:latin typeface="Proxima Nova Lt" panose="02000506030000020004" pitchFamily="50" charset="0"/>
                  </a:rPr>
                  <a:t> </a:t>
                </a:r>
                <a:r>
                  <a:rPr lang="en-US" dirty="0">
                    <a:latin typeface="Proxima Nova Lt" panose="02000506030000020004" pitchFamily="50" charset="0"/>
                  </a:rPr>
                  <a:t>ratio </a:t>
                </a:r>
                <a:r>
                  <a:rPr lang="en-US" dirty="0" smtClean="0">
                    <a:latin typeface="Proxima Nova Lt" panose="02000506030000020004" pitchFamily="50" charset="0"/>
                  </a:rPr>
                  <a:t>(</a:t>
                </a:r>
                <a:r>
                  <a:rPr lang="en-US" dirty="0">
                    <a:latin typeface="Proxima Nova Lt" panose="02000506030000020004" pitchFamily="50" charset="0"/>
                  </a:rPr>
                  <a:t>C</a:t>
                </a:r>
                <a:r>
                  <a:rPr lang="en-US" dirty="0" smtClean="0">
                    <a:latin typeface="Proxima Nova Lt" panose="02000506030000020004" pitchFamily="50" charset="0"/>
                  </a:rPr>
                  <a:t>R</a:t>
                </a:r>
                <a:r>
                  <a:rPr lang="en-US" dirty="0">
                    <a:latin typeface="Proxima Nova Lt" panose="02000506030000020004" pitchFamily="50" charset="0"/>
                  </a:rPr>
                  <a:t>)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must include at least three materials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Design may include at most three of each material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 smtClean="0">
                    <a:latin typeface="Proxima Nova Rg" panose="02000506030000020004" pitchFamily="2" charset="0"/>
                  </a:rPr>
                  <a:t>The </a:t>
                </a:r>
                <a:r>
                  <a:rPr lang="en-US" altLang="en-US" dirty="0" smtClean="0">
                    <a:latin typeface="Proxima Nova Rg" panose="02000506030000020004" pitchFamily="2" charset="0"/>
                  </a:rPr>
                  <a:t>design </a:t>
                </a:r>
                <a:r>
                  <a:rPr lang="en-US" altLang="en-US" dirty="0">
                    <a:latin typeface="Proxima Nova Rg" panose="02000506030000020004" pitchFamily="2" charset="0"/>
                  </a:rPr>
                  <a:t>will only be allowed one trial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84574-7149-4CE4-B75E-E042717AB8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DESIGN CONSIDERATIONS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03702"/>
              </p:ext>
            </p:extLst>
          </p:nvPr>
        </p:nvGraphicFramePr>
        <p:xfrm>
          <a:off x="2151017" y="3073386"/>
          <a:ext cx="788996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3500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09647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Gravel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$1.00</a:t>
                      </a:r>
                      <a:endParaRPr lang="en-US" sz="20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Activated Carbon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scoop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Table 1: Cost List for Water Filter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99DD9-D8C3-4C75-84F8-D1D48595D4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water filter </a:t>
            </a:r>
            <a:r>
              <a:rPr lang="en-US" sz="2400" dirty="0" smtClean="0">
                <a:latin typeface="Proxima Nova Rg" panose="02000506030000020004" pitchFamily="2" charset="0"/>
              </a:rPr>
              <a:t>design &amp; assembled water filter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Excel datasheet with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of complete process flow diagram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water filter designs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42A013-CAC1-491D-A5D3-31E2453703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charset="0"/>
              </a:rPr>
              <a:t>Record all data in Excel datasheet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Take pictures of the filter </a:t>
            </a:r>
            <a:r>
              <a:rPr lang="en-US" altLang="en-US" dirty="0" smtClean="0">
                <a:latin typeface="Proxima Nova Lt" panose="02000506030000020004" pitchFamily="50" charset="0"/>
              </a:rPr>
              <a:t>design, assembled water filter, </a:t>
            </a:r>
            <a:r>
              <a:rPr lang="en-US" altLang="en-US" dirty="0">
                <a:latin typeface="Proxima Nova Lt" panose="02000506030000020004" pitchFamily="50" charset="0"/>
              </a:rPr>
              <a:t>contaminated water, filtered water, and process flow diagram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8AF8DB-CE52-4595-8BB8-9AF920D508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67D07-A45A-40EA-8A6B-47A4E0BB42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31814"/>
            <a:ext cx="0" cy="22806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Hudson River Courtesy of Hudson River Foundations</a:t>
            </a:r>
          </a:p>
        </p:txBody>
      </p:sp>
      <p:pic>
        <p:nvPicPr>
          <p:cNvPr id="3076" name="Picture 4" descr="Hudson River Foundation">
            <a:extLst>
              <a:ext uri="{FF2B5EF4-FFF2-40B4-BE49-F238E27FC236}">
                <a16:creationId xmlns:a16="http://schemas.microsoft.com/office/drawing/2014/main" id="{7F5F4310-FC54-48CF-BDCC-632E19D5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54" y="2569015"/>
            <a:ext cx="4988903" cy="256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9F4BF1-1A70-43DB-9527-97C1EB8EFA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understand the processes behind a water treatment system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</a:t>
            </a:r>
            <a:r>
              <a:rPr lang="en-US" altLang="en-US" dirty="0" smtClean="0">
                <a:latin typeface="Proxima Nova Rg" panose="02000506030000020004" pitchFamily="2" charset="0"/>
              </a:rPr>
              <a:t>design and assemble </a:t>
            </a:r>
            <a:r>
              <a:rPr lang="en-US" altLang="en-US" dirty="0">
                <a:latin typeface="Proxima Nova Rg" panose="02000506030000020004" pitchFamily="2" charset="0"/>
              </a:rPr>
              <a:t>an efficient water filter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process flow diagram of an industrial-scale water filter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56BE1A-9C0C-4D45-A326-00C54A4529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4100" name="Picture 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EBD4F8FD-AC35-414E-BAF8-6FD519E0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89" y="2013950"/>
            <a:ext cx="2538059" cy="32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A94C51-DAAD-4C93-AD74-686EEE68C551}"/>
              </a:ext>
            </a:extLst>
          </p:cNvPr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Water Treatment System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the CDC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3C0662-87DE-4944-8EF3-156B331E9027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625684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Water treatment system: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Coagulation &amp; flocculation </a:t>
            </a:r>
            <a:r>
              <a:rPr lang="en-US" dirty="0">
                <a:latin typeface="Proxima Nova Rg" panose="02000506030000020004" pitchFamily="2" charset="0"/>
              </a:rPr>
              <a:t>–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addition of chemicals to create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Sedimentation </a:t>
            </a:r>
            <a:r>
              <a:rPr lang="en-US" dirty="0">
                <a:latin typeface="Proxima Nova Rg" panose="02000506030000020004" pitchFamily="2" charset="0"/>
              </a:rPr>
              <a:t>– flocs settle to bottom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b="1" dirty="0">
                <a:latin typeface="Proxima Nova Lt" panose="02000506030000020004" pitchFamily="50" charset="0"/>
              </a:rPr>
              <a:t>Filtration </a:t>
            </a:r>
            <a:r>
              <a:rPr lang="en-US" dirty="0">
                <a:latin typeface="Proxima Nova Rg" panose="02000506030000020004" pitchFamily="2" charset="0"/>
              </a:rPr>
              <a:t>– physical removal of flocs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Disinfection</a:t>
            </a:r>
            <a:r>
              <a:rPr lang="en-US" dirty="0">
                <a:latin typeface="Proxima Nova Rg" panose="02000506030000020004" pitchFamily="2" charset="0"/>
              </a:rPr>
              <a:t> – kills bacteria, viruses, and parasites</a:t>
            </a: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Proxima Nova Lt" panose="02000506030000020004" pitchFamily="50" charset="0"/>
              </a:rPr>
              <a:t>Storage </a:t>
            </a:r>
            <a:r>
              <a:rPr lang="en-US" dirty="0">
                <a:latin typeface="Proxima Nova Rg" panose="02000506030000020004" pitchFamily="2" charset="0"/>
              </a:rPr>
              <a:t>– store in water tank</a:t>
            </a:r>
            <a:endParaRPr lang="en-US" b="1" dirty="0">
              <a:latin typeface="Proxima Nova Rg" panose="02000506030000020004" pitchFamily="2" charset="0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E0ADFA-3E7E-4ABD-8A77-831190E568B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pH </a:t>
            </a:r>
            <a:r>
              <a:rPr lang="en-US" dirty="0">
                <a:latin typeface="Proxima Nova Rg" panose="02000506030000020004" pitchFamily="2" charset="0"/>
              </a:rPr>
              <a:t>– measure of acidity and alkalinity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Logarithmic scale of concentration of hydrogen ions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Below 7 is acidic, 7 is neutral,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over 7 is basic (alkaline)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Ideal pH for drinking water is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6.5 – 8.5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Examples of pH Courtesy of </a:t>
            </a:r>
            <a:r>
              <a:rPr lang="en-US" sz="1600" dirty="0" err="1">
                <a:latin typeface="Proxima Nova Rg" panose="02000506030000020004" pitchFamily="2" charset="0"/>
              </a:rPr>
              <a:t>Vecteezy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DA7086-9907-4E71-90A6-9390C9362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r="2170"/>
          <a:stretch/>
        </p:blipFill>
        <p:spPr bwMode="auto">
          <a:xfrm>
            <a:off x="6340667" y="2251449"/>
            <a:ext cx="5334260" cy="29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7A5A62-FB01-43C7-BBBF-754BB37835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pH Scale (Left) and pH Strips (Right) Courtesy of Bradford </a:t>
            </a:r>
            <a:r>
              <a:rPr lang="en-US" sz="1600" dirty="0" err="1">
                <a:latin typeface="Proxima Nova Rg" panose="02000506030000020004" pitchFamily="2" charset="0"/>
              </a:rPr>
              <a:t>Derustit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6148" name="Picture 4" descr="pH test strips | easy, accurate, immediate response | Bradford ...">
            <a:extLst>
              <a:ext uri="{FF2B5EF4-FFF2-40B4-BE49-F238E27FC236}">
                <a16:creationId xmlns:a16="http://schemas.microsoft.com/office/drawing/2014/main" id="{143A7736-828D-41E5-9803-178D7C50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7" y="2785264"/>
            <a:ext cx="7228130" cy="24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26173897-02FE-4713-8322-25215841DB5C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pH strip </a:t>
            </a:r>
            <a:r>
              <a:rPr lang="en-US" dirty="0">
                <a:latin typeface="Proxima Nova Lt" panose="02000506030000020004" pitchFamily="50" charset="0"/>
              </a:rPr>
              <a:t>– </a:t>
            </a:r>
            <a:r>
              <a:rPr lang="en-US" dirty="0">
                <a:latin typeface="Proxima Nova Rg" panose="02000506030000020004" charset="0"/>
              </a:rPr>
              <a:t>strip of filter paper that changes color based on pH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8E45915-FB30-40EA-9190-50A77FD3D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50" y="2680400"/>
            <a:ext cx="2403793" cy="240379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2F31AF-288E-4A5D-97F2-75D5767AE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Process flow diagram (PFD) </a:t>
            </a:r>
            <a:r>
              <a:rPr lang="en-US" dirty="0">
                <a:latin typeface="Proxima Nova Rg" panose="02000506030000020004" pitchFamily="2" charset="0"/>
              </a:rPr>
              <a:t>– relays information about a process design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vessel &amp; equipment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Process and utility lines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Full energy and material balance</a:t>
            </a:r>
            <a:endParaRPr lang="en-US" sz="2200" dirty="0">
              <a:latin typeface="Proxima Nova Rg" panose="02000506030000020004" pitchFamily="2" charset="0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Composition of every stream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Bypass and recycle streams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55216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Simple PFD Courtesy of </a:t>
            </a:r>
            <a:r>
              <a:rPr lang="en-US" sz="1600" dirty="0" err="1">
                <a:latin typeface="Proxima Nova Rg" panose="02000506030000020004" pitchFamily="2" charset="0"/>
              </a:rPr>
              <a:t>InformIT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2075" name="Picture 27" descr="Diagrams for Understanding Chemical Processes | 1.1 Block Flow ...">
            <a:extLst>
              <a:ext uri="{FF2B5EF4-FFF2-40B4-BE49-F238E27FC236}">
                <a16:creationId xmlns:a16="http://schemas.microsoft.com/office/drawing/2014/main" id="{AA6BAC64-3BFE-4466-B660-3BC38F49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6" y="2035042"/>
            <a:ext cx="4890949" cy="34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4F7F0E-320C-4C89-B589-5BAF967B14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Mass balance </a:t>
            </a:r>
            <a:r>
              <a:rPr lang="en-US" dirty="0">
                <a:latin typeface="Proxima Nova Rg" panose="02000506030000020004" pitchFamily="2" charset="0"/>
              </a:rPr>
              <a:t>– the conservation of mass applied to a process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Whatever comes in must come out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Input + Generation =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Output + Consumption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Simple Mass Balance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46D2D08-C862-4320-98DD-8139C25B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8" y="2973116"/>
            <a:ext cx="5033672" cy="16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1CFFAA-9840-493C-93A2-AE55F6B61C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Rg" panose="02000506030000020004" pitchFamily="50" charset="0"/>
              </a:rPr>
              <a:t>Example process: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Three streams enter a mixer: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500 kg/s pineapple juice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100 kg/s frozen strawberries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75 kg/s fresh peaches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First Process Unit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146EE-220C-4037-BAB9-4007E9D0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071" y="2781587"/>
            <a:ext cx="4428965" cy="2767064"/>
          </a:xfrm>
          <a:prstGeom prst="rect">
            <a:avLst/>
          </a:prstGeom>
        </p:spPr>
      </p:pic>
      <p:pic>
        <p:nvPicPr>
          <p:cNvPr id="6" name="Picture 5" descr="A glass of orange juice&#10;&#10;Description automatically generated">
            <a:extLst>
              <a:ext uri="{FF2B5EF4-FFF2-40B4-BE49-F238E27FC236}">
                <a16:creationId xmlns:a16="http://schemas.microsoft.com/office/drawing/2014/main" id="{D795E71B-6B9F-485D-B50C-213A45FE98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20" y="3666291"/>
            <a:ext cx="1206795" cy="1087766"/>
          </a:xfrm>
          <a:prstGeom prst="rect">
            <a:avLst/>
          </a:prstGeom>
        </p:spPr>
      </p:pic>
      <p:pic>
        <p:nvPicPr>
          <p:cNvPr id="14" name="Picture 13" descr="A group of fruit on display&#10;&#10;Description automatically generated">
            <a:extLst>
              <a:ext uri="{FF2B5EF4-FFF2-40B4-BE49-F238E27FC236}">
                <a16:creationId xmlns:a16="http://schemas.microsoft.com/office/drawing/2014/main" id="{953CB09D-D6A6-40A5-B42E-934C790472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23" y="4714696"/>
            <a:ext cx="1040187" cy="1040187"/>
          </a:xfrm>
          <a:prstGeom prst="rect">
            <a:avLst/>
          </a:prstGeom>
        </p:spPr>
      </p:pic>
      <p:pic>
        <p:nvPicPr>
          <p:cNvPr id="16" name="Picture 15" descr="A sliced apple on a table&#10;&#10;Description automatically generated">
            <a:extLst>
              <a:ext uri="{FF2B5EF4-FFF2-40B4-BE49-F238E27FC236}">
                <a16:creationId xmlns:a16="http://schemas.microsoft.com/office/drawing/2014/main" id="{17E2882C-A5BB-4AF7-9095-91376624DC6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732" y="1867754"/>
            <a:ext cx="1187967" cy="971163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C3A804-37EA-48FC-B091-C574A72DA2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586</Words>
  <Application>Microsoft Office PowerPoint</Application>
  <PresentationFormat>Widescreen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Proxima Nova Lt</vt:lpstr>
      <vt:lpstr>Cambria Math</vt:lpstr>
      <vt:lpstr>Gotham Medium</vt:lpstr>
      <vt:lpstr>Calibri</vt:lpstr>
      <vt:lpstr>Proxima Nova Rg</vt:lpstr>
      <vt:lpstr>Calibri Light</vt:lpstr>
      <vt:lpstr>Arial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Diya Mulay</cp:lastModifiedBy>
  <cp:revision>83</cp:revision>
  <dcterms:created xsi:type="dcterms:W3CDTF">2019-06-25T23:10:16Z</dcterms:created>
  <dcterms:modified xsi:type="dcterms:W3CDTF">2020-08-21T05:36:11Z</dcterms:modified>
</cp:coreProperties>
</file>