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58" r:id="rId3"/>
    <p:sldId id="288" r:id="rId4"/>
    <p:sldId id="286" r:id="rId5"/>
    <p:sldId id="284" r:id="rId6"/>
    <p:sldId id="289" r:id="rId7"/>
    <p:sldId id="296" r:id="rId8"/>
    <p:sldId id="292" r:id="rId9"/>
    <p:sldId id="294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6" r:id="rId18"/>
    <p:sldId id="305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29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1D3DFCF-A3A3-7075-9943-B97338B26701}" name="Seizan Arai" initials="SA" userId="S::sa7697@nyu.edu::5beed5c2-ec34-4046-bf09-f6351d92184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ngled photograph of a building">
            <a:extLst>
              <a:ext uri="{FF2B5EF4-FFF2-40B4-BE49-F238E27FC236}">
                <a16:creationId xmlns:a16="http://schemas.microsoft.com/office/drawing/2014/main" id="{660D5BD4-941C-71CD-40CF-232A4690F1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5924" r="-2" b="9678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7592" y="-2189"/>
            <a:ext cx="10612581" cy="875688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 </a:t>
            </a:r>
            <a:r>
              <a:rPr lang="en-US" sz="4000">
                <a:latin typeface="Arial"/>
                <a:cs typeface="Arial"/>
              </a:rPr>
              <a:t>Jacobs academic building ²  (JAB ²)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033296"/>
            <a:ext cx="12255500" cy="58200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 err="1">
                <a:latin typeface="Arial"/>
                <a:cs typeface="Times New Roman"/>
              </a:rPr>
              <a:t>CaZan</a:t>
            </a:r>
            <a:r>
              <a:rPr lang="en-US" sz="3000">
                <a:latin typeface="Arial"/>
                <a:cs typeface="Times New Roman"/>
              </a:rPr>
              <a:t> Buildings     </a:t>
            </a:r>
            <a:endParaRPr lang="en-US" sz="3000"/>
          </a:p>
          <a:p>
            <a:endParaRPr lang="en-US" sz="2000">
              <a:latin typeface="Arial"/>
              <a:cs typeface="Times New Roman"/>
            </a:endParaRPr>
          </a:p>
          <a:p>
            <a:endParaRPr lang="en-US" sz="2000">
              <a:latin typeface="Arial"/>
              <a:cs typeface="Times New Roman"/>
            </a:endParaRPr>
          </a:p>
          <a:p>
            <a:endParaRPr lang="en-US">
              <a:latin typeface="Arial"/>
              <a:cs typeface="Times New Roman"/>
            </a:endParaRPr>
          </a:p>
          <a:p>
            <a:r>
              <a:rPr lang="en-US">
                <a:latin typeface="Arial"/>
                <a:cs typeface="Times New Roman"/>
              </a:rPr>
              <a:t>Head of Design: </a:t>
            </a:r>
            <a:r>
              <a:rPr lang="en-US" err="1">
                <a:latin typeface="Arial"/>
                <a:cs typeface="Times New Roman"/>
              </a:rPr>
              <a:t>Seizan</a:t>
            </a:r>
            <a:r>
              <a:rPr lang="en-US">
                <a:latin typeface="Arial"/>
                <a:cs typeface="Times New Roman"/>
              </a:rPr>
              <a:t> Arai</a:t>
            </a:r>
            <a:endParaRPr lang="en-US"/>
          </a:p>
          <a:p>
            <a:endParaRPr lang="en-US">
              <a:latin typeface="Arial"/>
              <a:cs typeface="Times New Roman"/>
            </a:endParaRPr>
          </a:p>
          <a:p>
            <a:endParaRPr lang="en-US">
              <a:latin typeface="Arial"/>
              <a:cs typeface="Times New Roman"/>
            </a:endParaRPr>
          </a:p>
          <a:p>
            <a:r>
              <a:rPr lang="en-US">
                <a:latin typeface="Arial"/>
                <a:cs typeface="Times New Roman"/>
              </a:rPr>
              <a:t>Head of Management and Production: Carlos Alexandre Vieira Saddy Torres Medeiros</a:t>
            </a:r>
          </a:p>
          <a:p>
            <a:endParaRPr lang="en-US" sz="2000">
              <a:latin typeface="Arial"/>
              <a:cs typeface="Times New Roman"/>
            </a:endParaRPr>
          </a:p>
          <a:p>
            <a:endParaRPr lang="en-US" sz="2000">
              <a:latin typeface="Arial"/>
              <a:cs typeface="Times New Roman"/>
            </a:endParaRPr>
          </a:p>
          <a:p>
            <a:r>
              <a:rPr lang="en-US" sz="2500">
                <a:latin typeface="Arial"/>
                <a:cs typeface="Times New Roman"/>
              </a:rPr>
              <a:t>EG 1004 G2  Final Presentation   April 24th, 2024</a:t>
            </a:r>
            <a:endParaRPr lang="en-US" sz="25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8645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Rectangle 33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2C7787-E01A-765C-1FE1-D66D5B9D1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latin typeface="Arial"/>
                <a:cs typeface="Arial"/>
              </a:rPr>
              <a:t>Project Description</a:t>
            </a:r>
          </a:p>
        </p:txBody>
      </p:sp>
      <p:pic>
        <p:nvPicPr>
          <p:cNvPr id="6" name="Picture 5" descr="A room with a door and windows&#10;&#10;Description automatically generated">
            <a:extLst>
              <a:ext uri="{FF2B5EF4-FFF2-40B4-BE49-F238E27FC236}">
                <a16:creationId xmlns:a16="http://schemas.microsoft.com/office/drawing/2014/main" id="{4F3ABD08-340C-6349-1A8F-85CF4EA8E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16" y="2614821"/>
            <a:ext cx="3758184" cy="3166270"/>
          </a:xfrm>
          <a:prstGeom prst="rect">
            <a:avLst/>
          </a:prstGeom>
        </p:spPr>
      </p:pic>
      <p:pic>
        <p:nvPicPr>
          <p:cNvPr id="9" name="Picture 8" descr="A room with many chairs and tables&#10;&#10;Description automatically generated">
            <a:extLst>
              <a:ext uri="{FF2B5EF4-FFF2-40B4-BE49-F238E27FC236}">
                <a16:creationId xmlns:a16="http://schemas.microsoft.com/office/drawing/2014/main" id="{B722436C-0CEA-B0ED-1E95-D1FB630AF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1516" y="2760451"/>
            <a:ext cx="3758184" cy="2875010"/>
          </a:xfrm>
          <a:prstGeom prst="rect">
            <a:avLst/>
          </a:prstGeom>
        </p:spPr>
      </p:pic>
      <p:pic>
        <p:nvPicPr>
          <p:cNvPr id="11" name="Picture 10" descr="A room with tables and chairs&#10;&#10;Description automatically generated">
            <a:extLst>
              <a:ext uri="{FF2B5EF4-FFF2-40B4-BE49-F238E27FC236}">
                <a16:creationId xmlns:a16="http://schemas.microsoft.com/office/drawing/2014/main" id="{C8CA7C5A-9A2E-A1D6-5C16-7E91AEE62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0411" y="2685628"/>
            <a:ext cx="4012316" cy="30203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4CCD77-9E34-DDBF-D8C2-C237C0219017}"/>
              </a:ext>
            </a:extLst>
          </p:cNvPr>
          <p:cNvSpPr txBox="1"/>
          <p:nvPr/>
        </p:nvSpPr>
        <p:spPr>
          <a:xfrm>
            <a:off x="170581" y="5779149"/>
            <a:ext cx="39591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Figure 8: Dorm Room View (Double)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790DB0-E4AA-427B-2F5E-350291C21F76}"/>
              </a:ext>
            </a:extLst>
          </p:cNvPr>
          <p:cNvSpPr txBox="1"/>
          <p:nvPr/>
        </p:nvSpPr>
        <p:spPr>
          <a:xfrm>
            <a:off x="4096327" y="5620073"/>
            <a:ext cx="393496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Figure 9: 40 People Classroom View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4E6275-9EB2-B3C9-3213-D38A95E986E6}"/>
              </a:ext>
            </a:extLst>
          </p:cNvPr>
          <p:cNvSpPr txBox="1"/>
          <p:nvPr/>
        </p:nvSpPr>
        <p:spPr>
          <a:xfrm>
            <a:off x="8022073" y="5673047"/>
            <a:ext cx="376562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Figure 10: Recreational Area View</a:t>
            </a:r>
          </a:p>
        </p:txBody>
      </p:sp>
    </p:spTree>
    <p:extLst>
      <p:ext uri="{BB962C8B-B14F-4D97-AF65-F5344CB8AC3E}">
        <p14:creationId xmlns:p14="http://schemas.microsoft.com/office/powerpoint/2010/main" val="2384091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Rectangle 33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2C7787-E01A-765C-1FE1-D66D5B9D1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latin typeface="Arial"/>
                <a:cs typeface="Arial"/>
              </a:rPr>
              <a:t>Project Description</a:t>
            </a:r>
          </a:p>
        </p:txBody>
      </p:sp>
      <p:pic>
        <p:nvPicPr>
          <p:cNvPr id="3" name="Picture 2" descr="A floor plan of a building&#10;&#10;Description automatically generated">
            <a:extLst>
              <a:ext uri="{FF2B5EF4-FFF2-40B4-BE49-F238E27FC236}">
                <a16:creationId xmlns:a16="http://schemas.microsoft.com/office/drawing/2014/main" id="{AA81CBE1-5B04-06C5-2AAB-71C381FCD6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28" b="769"/>
          <a:stretch/>
        </p:blipFill>
        <p:spPr>
          <a:xfrm>
            <a:off x="6225899" y="1716949"/>
            <a:ext cx="4980544" cy="4646362"/>
          </a:xfrm>
          <a:prstGeom prst="rect">
            <a:avLst/>
          </a:prstGeom>
          <a:ln>
            <a:solidFill>
              <a:srgbClr val="4472C4"/>
            </a:solidFill>
          </a:ln>
        </p:spPr>
      </p:pic>
      <p:pic>
        <p:nvPicPr>
          <p:cNvPr id="4" name="Picture 3" descr="A drawing of a kitchen&#10;&#10;Description automatically generated">
            <a:extLst>
              <a:ext uri="{FF2B5EF4-FFF2-40B4-BE49-F238E27FC236}">
                <a16:creationId xmlns:a16="http://schemas.microsoft.com/office/drawing/2014/main" id="{E719E277-E407-E282-32E9-0CA1EB93A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50" y="1754975"/>
            <a:ext cx="3976883" cy="4649956"/>
          </a:xfrm>
          <a:prstGeom prst="rect">
            <a:avLst/>
          </a:prstGeom>
          <a:ln>
            <a:solidFill>
              <a:srgbClr val="4472C4"/>
            </a:solidFill>
          </a:ln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F0180793-65EA-47C8-70C0-FB354FA3C7EF}"/>
              </a:ext>
            </a:extLst>
          </p:cNvPr>
          <p:cNvSpPr txBox="1"/>
          <p:nvPr/>
        </p:nvSpPr>
        <p:spPr>
          <a:xfrm>
            <a:off x="490289" y="6408749"/>
            <a:ext cx="3765629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Figure 11: Basement Floor Plan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6E4B8DC4-3DB8-0851-FF0C-C08F8C873810}"/>
              </a:ext>
            </a:extLst>
          </p:cNvPr>
          <p:cNvSpPr txBox="1"/>
          <p:nvPr/>
        </p:nvSpPr>
        <p:spPr>
          <a:xfrm>
            <a:off x="7416622" y="6404745"/>
            <a:ext cx="3765629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Figure 12: First Floor Plan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ADC8CC36-D8D5-8559-CA2F-2B2587584AC6}"/>
              </a:ext>
            </a:extLst>
          </p:cNvPr>
          <p:cNvSpPr txBox="1"/>
          <p:nvPr/>
        </p:nvSpPr>
        <p:spPr>
          <a:xfrm>
            <a:off x="3181275" y="2897160"/>
            <a:ext cx="1934197" cy="147732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17949 SF Total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FEE61065-4BF9-2EFF-12F2-65430D2B0DB6}"/>
              </a:ext>
            </a:extLst>
          </p:cNvPr>
          <p:cNvSpPr txBox="1"/>
          <p:nvPr/>
        </p:nvSpPr>
        <p:spPr>
          <a:xfrm>
            <a:off x="9545017" y="3715128"/>
            <a:ext cx="1614668" cy="9233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20000 SF of Recreational Area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1B7A88D3-3589-761E-F2CA-CA2527359976}"/>
              </a:ext>
            </a:extLst>
          </p:cNvPr>
          <p:cNvSpPr/>
          <p:nvPr/>
        </p:nvSpPr>
        <p:spPr>
          <a:xfrm>
            <a:off x="2159203" y="3258471"/>
            <a:ext cx="1026939" cy="34661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1C9E4422-A86E-2955-3AD2-41F459FF2FAA}"/>
              </a:ext>
            </a:extLst>
          </p:cNvPr>
          <p:cNvSpPr/>
          <p:nvPr/>
        </p:nvSpPr>
        <p:spPr>
          <a:xfrm>
            <a:off x="7875002" y="3605909"/>
            <a:ext cx="1669142" cy="495904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D1DCED05-3149-19DB-4668-5B8C0370C3EC}"/>
              </a:ext>
            </a:extLst>
          </p:cNvPr>
          <p:cNvSpPr txBox="1"/>
          <p:nvPr/>
        </p:nvSpPr>
        <p:spPr>
          <a:xfrm>
            <a:off x="3179046" y="3454997"/>
            <a:ext cx="27432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7744 SF Gym</a:t>
            </a:r>
          </a:p>
        </p:txBody>
      </p:sp>
    </p:spTree>
    <p:extLst>
      <p:ext uri="{BB962C8B-B14F-4D97-AF65-F5344CB8AC3E}">
        <p14:creationId xmlns:p14="http://schemas.microsoft.com/office/powerpoint/2010/main" val="4255734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Rectangle 33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2C7787-E01A-765C-1FE1-D66D5B9D1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latin typeface="Arial"/>
                <a:cs typeface="Arial"/>
              </a:rPr>
              <a:t>Project Description</a:t>
            </a:r>
          </a:p>
        </p:txBody>
      </p:sp>
      <p:pic>
        <p:nvPicPr>
          <p:cNvPr id="3" name="Picture 2" descr="A floor plan of a building&#10;&#10;Description automatically generated">
            <a:extLst>
              <a:ext uri="{FF2B5EF4-FFF2-40B4-BE49-F238E27FC236}">
                <a16:creationId xmlns:a16="http://schemas.microsoft.com/office/drawing/2014/main" id="{2C460B43-AEA9-3D8D-CF44-DA7DDA50F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2764" y="1700830"/>
            <a:ext cx="4552460" cy="4445679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B7AB7E-40F0-C14D-65DC-0FBF45DABA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" r="-154" b="63"/>
          <a:stretch/>
        </p:blipFill>
        <p:spPr>
          <a:xfrm>
            <a:off x="4548" y="1843986"/>
            <a:ext cx="4396135" cy="4528171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560732-72E9-3F19-F633-C47BC6275E0B}"/>
              </a:ext>
            </a:extLst>
          </p:cNvPr>
          <p:cNvSpPr txBox="1"/>
          <p:nvPr/>
        </p:nvSpPr>
        <p:spPr>
          <a:xfrm>
            <a:off x="-3368" y="6363032"/>
            <a:ext cx="4872259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Figure 13: Academic Building Layout Floor 2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99A9A43-4984-FDB1-D9FB-0613B207B4A2}"/>
              </a:ext>
            </a:extLst>
          </p:cNvPr>
          <p:cNvSpPr txBox="1"/>
          <p:nvPr/>
        </p:nvSpPr>
        <p:spPr>
          <a:xfrm>
            <a:off x="7780141" y="6142462"/>
            <a:ext cx="4412807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Figure 14: Dorm Building Layout Floor 2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B5BFAF16-D947-87DE-82BC-B9366CD1C364}"/>
              </a:ext>
            </a:extLst>
          </p:cNvPr>
          <p:cNvSpPr txBox="1"/>
          <p:nvPr/>
        </p:nvSpPr>
        <p:spPr>
          <a:xfrm>
            <a:off x="4295377" y="1684342"/>
            <a:ext cx="3338395" cy="397031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14022 SF of Green Roof</a:t>
            </a:r>
          </a:p>
          <a:p>
            <a:r>
              <a:rPr lang="en-US" dirty="0">
                <a:latin typeface="Arial"/>
                <a:cs typeface="Arial"/>
              </a:rPr>
              <a:t>-------------------------------------</a:t>
            </a:r>
          </a:p>
          <a:p>
            <a:r>
              <a:rPr lang="en-US" dirty="0">
                <a:latin typeface="Arial"/>
                <a:cs typeface="Arial"/>
              </a:rPr>
              <a:t>(614 SF) 20-People Classroom</a:t>
            </a:r>
          </a:p>
          <a:p>
            <a:endParaRPr lang="en-US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(820 SF) 40-People Classroom</a:t>
            </a:r>
          </a:p>
          <a:p>
            <a:endParaRPr lang="en-US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1719 SF Lecture Hall </a:t>
            </a:r>
          </a:p>
          <a:p>
            <a:r>
              <a:rPr lang="en-US" dirty="0">
                <a:latin typeface="Arial"/>
                <a:cs typeface="Arial"/>
              </a:rPr>
              <a:t>--------------------------------------</a:t>
            </a:r>
          </a:p>
          <a:p>
            <a:endParaRPr lang="en-US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(354 SF) Dorm Room (Double)</a:t>
            </a:r>
          </a:p>
          <a:p>
            <a:endParaRPr lang="en-US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(428 SF) Dorm Room (Triple)</a:t>
            </a:r>
          </a:p>
          <a:p>
            <a:endParaRPr lang="en-US"/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03EC9454-44F0-2970-011E-56761859382E}"/>
              </a:ext>
            </a:extLst>
          </p:cNvPr>
          <p:cNvSpPr/>
          <p:nvPr/>
        </p:nvSpPr>
        <p:spPr>
          <a:xfrm>
            <a:off x="4210459" y="2230411"/>
            <a:ext cx="189927" cy="1435151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EF143477-11C4-111F-9ADA-CA91CB58E520}"/>
              </a:ext>
            </a:extLst>
          </p:cNvPr>
          <p:cNvSpPr/>
          <p:nvPr/>
        </p:nvSpPr>
        <p:spPr>
          <a:xfrm>
            <a:off x="7489521" y="4431183"/>
            <a:ext cx="290485" cy="91439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80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Rectangle 33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2C7787-E01A-765C-1FE1-D66D5B9D1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latin typeface="Arial"/>
                <a:cs typeface="Arial"/>
              </a:rPr>
              <a:t>Project Description</a:t>
            </a:r>
          </a:p>
        </p:txBody>
      </p:sp>
      <p:pic>
        <p:nvPicPr>
          <p:cNvPr id="4" name="Picture 3" descr="A floor plan of a building&#10;&#10;Description automatically generated">
            <a:extLst>
              <a:ext uri="{FF2B5EF4-FFF2-40B4-BE49-F238E27FC236}">
                <a16:creationId xmlns:a16="http://schemas.microsoft.com/office/drawing/2014/main" id="{954FDC26-338F-BFCA-46BA-5F29A3C19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734" y="2041939"/>
            <a:ext cx="4062478" cy="3922343"/>
          </a:xfrm>
          <a:prstGeom prst="rect">
            <a:avLst/>
          </a:prstGeom>
        </p:spPr>
      </p:pic>
      <p:pic>
        <p:nvPicPr>
          <p:cNvPr id="7" name="Picture 6" descr="A circular floor plan of a conference room&#10;&#10;Description automatically generated">
            <a:extLst>
              <a:ext uri="{FF2B5EF4-FFF2-40B4-BE49-F238E27FC236}">
                <a16:creationId xmlns:a16="http://schemas.microsoft.com/office/drawing/2014/main" id="{03CDE24C-251E-F4EE-2CE7-B2341A84DE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22" b="245"/>
          <a:stretch/>
        </p:blipFill>
        <p:spPr>
          <a:xfrm>
            <a:off x="967831" y="1876815"/>
            <a:ext cx="4337856" cy="42421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822E5C-A1CE-EA9D-AEE7-86B190EBA90C}"/>
              </a:ext>
            </a:extLst>
          </p:cNvPr>
          <p:cNvSpPr txBox="1"/>
          <p:nvPr/>
        </p:nvSpPr>
        <p:spPr>
          <a:xfrm>
            <a:off x="800385" y="6237771"/>
            <a:ext cx="4684369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Figure 15: Academic Building Layout Floor 3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0DF1E7AB-2723-C1ED-4EF2-18E18CD559B8}"/>
              </a:ext>
            </a:extLst>
          </p:cNvPr>
          <p:cNvSpPr txBox="1"/>
          <p:nvPr/>
        </p:nvSpPr>
        <p:spPr>
          <a:xfrm>
            <a:off x="7178995" y="6238460"/>
            <a:ext cx="4241515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Figure 16: Dorm Building Layout Floor 3</a:t>
            </a:r>
          </a:p>
        </p:txBody>
      </p:sp>
    </p:spTree>
    <p:extLst>
      <p:ext uri="{BB962C8B-B14F-4D97-AF65-F5344CB8AC3E}">
        <p14:creationId xmlns:p14="http://schemas.microsoft.com/office/powerpoint/2010/main" val="495530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Rectangle 33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2C7787-E01A-765C-1FE1-D66D5B9D1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latin typeface="Arial"/>
                <a:cs typeface="Arial"/>
              </a:rPr>
              <a:t>Project Description</a:t>
            </a:r>
          </a:p>
        </p:txBody>
      </p:sp>
      <p:pic>
        <p:nvPicPr>
          <p:cNvPr id="4" name="Picture 3" descr="A floor plan of a building&#10;&#10;Description automatically generated">
            <a:extLst>
              <a:ext uri="{FF2B5EF4-FFF2-40B4-BE49-F238E27FC236}">
                <a16:creationId xmlns:a16="http://schemas.microsoft.com/office/drawing/2014/main" id="{DE4193C7-31D3-3981-E91D-27F96AD28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308" y="1863704"/>
            <a:ext cx="4483796" cy="4257937"/>
          </a:xfrm>
          <a:prstGeom prst="rect">
            <a:avLst/>
          </a:prstGeom>
        </p:spPr>
      </p:pic>
      <p:pic>
        <p:nvPicPr>
          <p:cNvPr id="5" name="Picture 4" descr="A circular floor plan of a building&#10;&#10;Description automatically generated">
            <a:extLst>
              <a:ext uri="{FF2B5EF4-FFF2-40B4-BE49-F238E27FC236}">
                <a16:creationId xmlns:a16="http://schemas.microsoft.com/office/drawing/2014/main" id="{7A88981E-AAF2-092F-4C0D-D340E33F3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19" y="2208103"/>
            <a:ext cx="4205614" cy="3913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D730E9-FA57-FAFD-8825-2C17C9143202}"/>
              </a:ext>
            </a:extLst>
          </p:cNvPr>
          <p:cNvSpPr txBox="1"/>
          <p:nvPr/>
        </p:nvSpPr>
        <p:spPr>
          <a:xfrm>
            <a:off x="800385" y="6237771"/>
            <a:ext cx="4684369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Figure 17: Academic Building Layout Floor 4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5977CB82-0C66-C84A-BF7B-A0908606BA3E}"/>
              </a:ext>
            </a:extLst>
          </p:cNvPr>
          <p:cNvSpPr txBox="1"/>
          <p:nvPr/>
        </p:nvSpPr>
        <p:spPr>
          <a:xfrm>
            <a:off x="6916667" y="6238460"/>
            <a:ext cx="4503843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Figure 18: Dorm Building Layout Floor 4</a:t>
            </a:r>
          </a:p>
        </p:txBody>
      </p:sp>
    </p:spTree>
    <p:extLst>
      <p:ext uri="{BB962C8B-B14F-4D97-AF65-F5344CB8AC3E}">
        <p14:creationId xmlns:p14="http://schemas.microsoft.com/office/powerpoint/2010/main" val="2907823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Rectangle 33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2C7787-E01A-765C-1FE1-D66D5B9D1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latin typeface="Arial"/>
                <a:cs typeface="Arial"/>
              </a:rPr>
              <a:t>Project Description</a:t>
            </a:r>
          </a:p>
        </p:txBody>
      </p:sp>
      <p:pic>
        <p:nvPicPr>
          <p:cNvPr id="4" name="Picture 3" descr="A floor plan of a building&#10;&#10;Description automatically generated">
            <a:extLst>
              <a:ext uri="{FF2B5EF4-FFF2-40B4-BE49-F238E27FC236}">
                <a16:creationId xmlns:a16="http://schemas.microsoft.com/office/drawing/2014/main" id="{8070C1EA-7E5F-BA5B-3149-E6E2B0914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308" y="1863704"/>
            <a:ext cx="4483796" cy="4257937"/>
          </a:xfrm>
          <a:prstGeom prst="rect">
            <a:avLst/>
          </a:prstGeom>
        </p:spPr>
      </p:pic>
      <p:pic>
        <p:nvPicPr>
          <p:cNvPr id="6" name="Picture 5" descr="A circular floor plan of a building&#10;&#10;Description automatically generated">
            <a:extLst>
              <a:ext uri="{FF2B5EF4-FFF2-40B4-BE49-F238E27FC236}">
                <a16:creationId xmlns:a16="http://schemas.microsoft.com/office/drawing/2014/main" id="{4FA08C93-BAF9-96E6-09B1-1C9AAB1AA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19" y="2208103"/>
            <a:ext cx="4205614" cy="39136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B58C10-049E-D08E-7F9C-C4E5D356E4C3}"/>
              </a:ext>
            </a:extLst>
          </p:cNvPr>
          <p:cNvSpPr txBox="1"/>
          <p:nvPr/>
        </p:nvSpPr>
        <p:spPr>
          <a:xfrm>
            <a:off x="800385" y="6237771"/>
            <a:ext cx="4684369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Figure 19: Academic Building Layout Floor 5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080C9084-AC14-DD04-4AE7-8FEE7BEE12C1}"/>
              </a:ext>
            </a:extLst>
          </p:cNvPr>
          <p:cNvSpPr txBox="1"/>
          <p:nvPr/>
        </p:nvSpPr>
        <p:spPr>
          <a:xfrm>
            <a:off x="7216470" y="6236854"/>
            <a:ext cx="435644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Figure 20: Dorm Building Layout Floor 5</a:t>
            </a:r>
          </a:p>
        </p:txBody>
      </p:sp>
    </p:spTree>
    <p:extLst>
      <p:ext uri="{BB962C8B-B14F-4D97-AF65-F5344CB8AC3E}">
        <p14:creationId xmlns:p14="http://schemas.microsoft.com/office/powerpoint/2010/main" val="1341474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Rectangle 33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2C7787-E01A-765C-1FE1-D66D5B9D1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latin typeface="Arial"/>
                <a:cs typeface="Arial"/>
              </a:rPr>
              <a:t>Project Description</a:t>
            </a:r>
          </a:p>
        </p:txBody>
      </p:sp>
      <p:pic>
        <p:nvPicPr>
          <p:cNvPr id="13" name="Picture 12" descr="A floor plan of a building&#10;&#10;Description automatically generated">
            <a:extLst>
              <a:ext uri="{FF2B5EF4-FFF2-40B4-BE49-F238E27FC236}">
                <a16:creationId xmlns:a16="http://schemas.microsoft.com/office/drawing/2014/main" id="{5EAB0DE0-2539-21A2-0014-50B55CFD0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308" y="1863704"/>
            <a:ext cx="4483796" cy="4257937"/>
          </a:xfrm>
          <a:prstGeom prst="rect">
            <a:avLst/>
          </a:prstGeom>
        </p:spPr>
      </p:pic>
      <p:pic>
        <p:nvPicPr>
          <p:cNvPr id="15" name="Picture 14" descr="A circular floor plan of a building&#10;&#10;Description automatically generated">
            <a:extLst>
              <a:ext uri="{FF2B5EF4-FFF2-40B4-BE49-F238E27FC236}">
                <a16:creationId xmlns:a16="http://schemas.microsoft.com/office/drawing/2014/main" id="{1DD04069-C812-4134-D4CF-52038E3D0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19" y="2208103"/>
            <a:ext cx="4205614" cy="39136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EDD44F6-8C48-2D72-0DAD-EC2CB92A891C}"/>
              </a:ext>
            </a:extLst>
          </p:cNvPr>
          <p:cNvSpPr txBox="1"/>
          <p:nvPr/>
        </p:nvSpPr>
        <p:spPr>
          <a:xfrm>
            <a:off x="800385" y="6237771"/>
            <a:ext cx="4684369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Figure 21: Academic Building Layout Floor 6</a:t>
            </a: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C4AE7705-E9FF-16DF-9E8A-53C89F26BF71}"/>
              </a:ext>
            </a:extLst>
          </p:cNvPr>
          <p:cNvSpPr txBox="1"/>
          <p:nvPr/>
        </p:nvSpPr>
        <p:spPr>
          <a:xfrm>
            <a:off x="7216470" y="6236854"/>
            <a:ext cx="4476182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Figure 22: Dorm Building Layout Floor 6</a:t>
            </a:r>
          </a:p>
        </p:txBody>
      </p:sp>
    </p:spTree>
    <p:extLst>
      <p:ext uri="{BB962C8B-B14F-4D97-AF65-F5344CB8AC3E}">
        <p14:creationId xmlns:p14="http://schemas.microsoft.com/office/powerpoint/2010/main" val="69845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Rectangle 33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2C7787-E01A-765C-1FE1-D66D5B9D1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latin typeface="Arial"/>
                <a:cs typeface="Arial"/>
              </a:rPr>
              <a:t>Project Description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A1BC3D-50F5-7A5D-7D2A-A71923A31CB1}"/>
              </a:ext>
            </a:extLst>
          </p:cNvPr>
          <p:cNvSpPr txBox="1"/>
          <p:nvPr/>
        </p:nvSpPr>
        <p:spPr>
          <a:xfrm>
            <a:off x="6520865" y="5689970"/>
            <a:ext cx="463121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Figure 24: </a:t>
            </a:r>
            <a:r>
              <a:rPr lang="en-US" dirty="0">
                <a:latin typeface="Arial"/>
                <a:ea typeface="+mn-lt"/>
                <a:cs typeface="+mn-lt"/>
              </a:rPr>
              <a:t>Interior View of Physical Model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668A5E-4981-100E-3EC7-45EBF9BF3AD0}"/>
              </a:ext>
            </a:extLst>
          </p:cNvPr>
          <p:cNvSpPr txBox="1"/>
          <p:nvPr/>
        </p:nvSpPr>
        <p:spPr>
          <a:xfrm>
            <a:off x="616363" y="5678473"/>
            <a:ext cx="48392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Figure 23: Isometric View of Physical Model</a:t>
            </a:r>
          </a:p>
        </p:txBody>
      </p:sp>
      <p:pic>
        <p:nvPicPr>
          <p:cNvPr id="3" name="Picture 2" descr="A model of a building made of cardboard&#10;&#10;Description automatically generated">
            <a:extLst>
              <a:ext uri="{FF2B5EF4-FFF2-40B4-BE49-F238E27FC236}">
                <a16:creationId xmlns:a16="http://schemas.microsoft.com/office/drawing/2014/main" id="{6128CBFF-6F20-3EC1-14F6-790ED4CC5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23" y="1733876"/>
            <a:ext cx="4268635" cy="3953919"/>
          </a:xfrm>
          <a:prstGeom prst="rect">
            <a:avLst/>
          </a:prstGeom>
        </p:spPr>
      </p:pic>
      <p:pic>
        <p:nvPicPr>
          <p:cNvPr id="5" name="Picture 4" descr="A cardboard model of a building&#10;&#10;Description automatically generated">
            <a:extLst>
              <a:ext uri="{FF2B5EF4-FFF2-40B4-BE49-F238E27FC236}">
                <a16:creationId xmlns:a16="http://schemas.microsoft.com/office/drawing/2014/main" id="{E8A2920D-AA49-3B8F-3D13-063F72DA7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617" y="1734921"/>
            <a:ext cx="3988628" cy="395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070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Rectangle 33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2C7787-E01A-765C-1FE1-D66D5B9D1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latin typeface="Arial"/>
                <a:cs typeface="Arial"/>
              </a:rPr>
              <a:t>Project Description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623480-3ACE-E989-C736-FBB384CA0B7A}"/>
              </a:ext>
            </a:extLst>
          </p:cNvPr>
          <p:cNvSpPr txBox="1"/>
          <p:nvPr/>
        </p:nvSpPr>
        <p:spPr>
          <a:xfrm>
            <a:off x="3295650" y="6286500"/>
            <a:ext cx="56007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dirty="0">
                <a:latin typeface="Arial"/>
                <a:cs typeface="Arial"/>
              </a:rPr>
              <a:t>Project Video</a:t>
            </a:r>
            <a:endParaRPr lang="en-US"/>
          </a:p>
        </p:txBody>
      </p:sp>
      <p:pic>
        <p:nvPicPr>
          <p:cNvPr id="4" name="InShot_20240424_090502823">
            <a:hlinkClick r:id="" action="ppaction://media"/>
            <a:extLst>
              <a:ext uri="{FF2B5EF4-FFF2-40B4-BE49-F238E27FC236}">
                <a16:creationId xmlns:a16="http://schemas.microsoft.com/office/drawing/2014/main" id="{C9F3FA5A-E6CE-8B0D-D82A-6BC30808E6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50521" y="1722619"/>
            <a:ext cx="4277011" cy="458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1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Rectangle 33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2C7787-E01A-765C-1FE1-D66D5B9D1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Cost Estimate</a:t>
            </a: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7ED9132-B46A-22D6-97A8-BEA807919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072262"/>
              </p:ext>
            </p:extLst>
          </p:nvPr>
        </p:nvGraphicFramePr>
        <p:xfrm>
          <a:off x="79829" y="2012043"/>
          <a:ext cx="12024583" cy="475644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158087">
                  <a:extLst>
                    <a:ext uri="{9D8B030D-6E8A-4147-A177-3AD203B41FA5}">
                      <a16:colId xmlns:a16="http://schemas.microsoft.com/office/drawing/2014/main" val="2877361465"/>
                    </a:ext>
                  </a:extLst>
                </a:gridCol>
                <a:gridCol w="2602609">
                  <a:extLst>
                    <a:ext uri="{9D8B030D-6E8A-4147-A177-3AD203B41FA5}">
                      <a16:colId xmlns:a16="http://schemas.microsoft.com/office/drawing/2014/main" val="1144586351"/>
                    </a:ext>
                  </a:extLst>
                </a:gridCol>
                <a:gridCol w="3325908">
                  <a:extLst>
                    <a:ext uri="{9D8B030D-6E8A-4147-A177-3AD203B41FA5}">
                      <a16:colId xmlns:a16="http://schemas.microsoft.com/office/drawing/2014/main" val="2374898143"/>
                    </a:ext>
                  </a:extLst>
                </a:gridCol>
                <a:gridCol w="2937979">
                  <a:extLst>
                    <a:ext uri="{9D8B030D-6E8A-4147-A177-3AD203B41FA5}">
                      <a16:colId xmlns:a16="http://schemas.microsoft.com/office/drawing/2014/main" val="2609809742"/>
                    </a:ext>
                  </a:extLst>
                </a:gridCol>
              </a:tblGrid>
              <a:tr h="588446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61CBF4"/>
                          </a:highlight>
                          <a:latin typeface="Arial"/>
                        </a:rPr>
                        <a:t>Resource</a:t>
                      </a:r>
                      <a:endParaRPr lang="en-US" sz="1600" b="1" dirty="0">
                        <a:solidFill>
                          <a:srgbClr val="FFFFFF"/>
                        </a:solidFill>
                        <a:effectLst/>
                        <a:highlight>
                          <a:srgbClr val="61CBF4"/>
                        </a:highlight>
                        <a:latin typeface="Arial"/>
                      </a:endParaRP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CB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61CBF4"/>
                          </a:highlight>
                          <a:latin typeface="Arial"/>
                        </a:rPr>
                        <a:t>Final Project Cost </a:t>
                      </a:r>
                      <a:endParaRPr lang="en-US" sz="1600" b="1" dirty="0">
                        <a:solidFill>
                          <a:srgbClr val="FFFFFF"/>
                        </a:solidFill>
                        <a:effectLst/>
                        <a:highlight>
                          <a:srgbClr val="61CBF4"/>
                        </a:highlight>
                        <a:latin typeface="Arial"/>
                      </a:endParaRP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CB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61CBF4"/>
                          </a:highlight>
                          <a:latin typeface="Arial"/>
                        </a:rPr>
                        <a:t>Final Project Number of Materials</a:t>
                      </a:r>
                      <a:endParaRPr lang="en-US" sz="1600" b="1" dirty="0">
                        <a:solidFill>
                          <a:srgbClr val="FFFFFF"/>
                        </a:solidFill>
                        <a:effectLst/>
                        <a:highlight>
                          <a:srgbClr val="61CBF4"/>
                        </a:highlight>
                        <a:latin typeface="Arial"/>
                      </a:endParaRP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CB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61CBF4"/>
                          </a:highlight>
                          <a:latin typeface="Arial"/>
                        </a:rPr>
                        <a:t>Milestone 3 (Total $)</a:t>
                      </a:r>
                      <a:endParaRPr lang="en-US" sz="1600" b="1" dirty="0">
                        <a:solidFill>
                          <a:srgbClr val="FFFFFF"/>
                        </a:solidFill>
                        <a:effectLst/>
                        <a:highlight>
                          <a:srgbClr val="61CBF4"/>
                        </a:highlight>
                        <a:latin typeface="Arial"/>
                      </a:endParaRP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C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595401"/>
                  </a:ext>
                </a:extLst>
              </a:tr>
              <a:tr h="372682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highlight>
                            <a:srgbClr val="E8E8E8"/>
                          </a:highlight>
                          <a:latin typeface="Arial"/>
                        </a:rPr>
                        <a:t>Curved wall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highlight>
                            <a:srgbClr val="E8E8E8"/>
                          </a:highlight>
                          <a:latin typeface="Arial"/>
                        </a:rPr>
                        <a:t>USD 100.00 / SF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highlight>
                            <a:srgbClr val="E8E8E8"/>
                          </a:highlight>
                          <a:latin typeface="Arial"/>
                        </a:rPr>
                        <a:t>100,000 SF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highlight>
                            <a:srgbClr val="E8E8E8"/>
                          </a:highlight>
                          <a:latin typeface="Arial"/>
                        </a:rPr>
                        <a:t>USD 10,000,000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533473"/>
                  </a:ext>
                </a:extLst>
              </a:tr>
              <a:tr h="372682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highlight>
                            <a:srgbClr val="DCEAF7"/>
                          </a:highlight>
                          <a:latin typeface="Arial"/>
                        </a:rPr>
                        <a:t>Railing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highlight>
                            <a:srgbClr val="DCEAF7"/>
                          </a:highlight>
                          <a:latin typeface="Arial"/>
                        </a:rPr>
                        <a:t>USD 108.00 / LF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highlight>
                            <a:srgbClr val="DCEAF7"/>
                          </a:highlight>
                          <a:latin typeface="Arial"/>
                        </a:rPr>
                        <a:t>6000 LF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highlight>
                            <a:srgbClr val="DCEAF7"/>
                          </a:highlight>
                          <a:latin typeface="Arial"/>
                        </a:rPr>
                        <a:t>USD 648,000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807695"/>
                  </a:ext>
                </a:extLst>
              </a:tr>
              <a:tr h="372682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highlight>
                            <a:srgbClr val="E8E8E8"/>
                          </a:highlight>
                          <a:latin typeface="Arial"/>
                        </a:rPr>
                        <a:t>Poured Concrete Walls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highlight>
                            <a:srgbClr val="E8E8E8"/>
                          </a:highlight>
                          <a:latin typeface="Arial"/>
                        </a:rPr>
                        <a:t>USD 30.00 / SF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highlight>
                            <a:srgbClr val="E8E8E8"/>
                          </a:highlight>
                          <a:latin typeface="Arial"/>
                        </a:rPr>
                        <a:t>120,000.00 SF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highlight>
                            <a:srgbClr val="E8E8E8"/>
                          </a:highlight>
                          <a:latin typeface="Arial"/>
                        </a:rPr>
                        <a:t>USD 3,600,000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269782"/>
                  </a:ext>
                </a:extLst>
              </a:tr>
              <a:tr h="372682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highlight>
                            <a:srgbClr val="DCEAF7"/>
                          </a:highlight>
                          <a:latin typeface="Arial"/>
                        </a:rPr>
                        <a:t>Solar panels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highlight>
                            <a:srgbClr val="DCEAF7"/>
                          </a:highlight>
                          <a:latin typeface="Arial"/>
                        </a:rPr>
                        <a:t>USD 60,000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highlight>
                            <a:srgbClr val="DCEAF7"/>
                          </a:highlight>
                          <a:latin typeface="Arial"/>
                        </a:rPr>
                        <a:t>28 units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highlight>
                            <a:srgbClr val="DCEAF7"/>
                          </a:highlight>
                          <a:latin typeface="Arial"/>
                        </a:rPr>
                        <a:t>USD 1,680,000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280447"/>
                  </a:ext>
                </a:extLst>
              </a:tr>
              <a:tr h="372682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highlight>
                            <a:srgbClr val="E8E8E8"/>
                          </a:highlight>
                          <a:latin typeface="Arial"/>
                        </a:rPr>
                        <a:t>Green roof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highlight>
                            <a:srgbClr val="E8E8E8"/>
                          </a:highlight>
                          <a:latin typeface="Arial"/>
                        </a:rPr>
                        <a:t>USD 30.00 / SF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highlight>
                            <a:srgbClr val="E8E8E8"/>
                          </a:highlight>
                          <a:latin typeface="Arial"/>
                        </a:rPr>
                        <a:t>14,050 SF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highlight>
                            <a:srgbClr val="E8E8E8"/>
                          </a:highlight>
                          <a:latin typeface="Arial"/>
                        </a:rPr>
                        <a:t>USD 421,500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202901"/>
                  </a:ext>
                </a:extLst>
              </a:tr>
              <a:tr h="372682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highlight>
                            <a:srgbClr val="DCEAF7"/>
                          </a:highlight>
                          <a:latin typeface="Arial"/>
                        </a:rPr>
                        <a:t>Concrete columns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highlight>
                            <a:srgbClr val="DCEAF7"/>
                          </a:highlight>
                          <a:latin typeface="Arial"/>
                        </a:rPr>
                        <a:t>USD 250.00 / LF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highlight>
                            <a:srgbClr val="DCEAF7"/>
                          </a:highlight>
                          <a:latin typeface="Arial"/>
                        </a:rPr>
                        <a:t>30 units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highlight>
                            <a:srgbClr val="DCEAF7"/>
                          </a:highlight>
                          <a:latin typeface="Arial"/>
                        </a:rPr>
                        <a:t>USD 7,500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050825"/>
                  </a:ext>
                </a:extLst>
              </a:tr>
              <a:tr h="372682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highlight>
                            <a:srgbClr val="E8E8E8"/>
                          </a:highlight>
                          <a:latin typeface="Arial"/>
                        </a:rPr>
                        <a:t>Concrete beams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highlight>
                            <a:srgbClr val="E8E8E8"/>
                          </a:highlight>
                          <a:latin typeface="Arial"/>
                        </a:rPr>
                        <a:t>USD 12,000 / unit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highlight>
                            <a:srgbClr val="E8E8E8"/>
                          </a:highlight>
                          <a:latin typeface="Arial"/>
                        </a:rPr>
                        <a:t>10,000.00 units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highlight>
                            <a:srgbClr val="E8E8E8"/>
                          </a:highlight>
                          <a:latin typeface="Arial"/>
                        </a:rPr>
                        <a:t>USD 120,000,000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092546"/>
                  </a:ext>
                </a:extLst>
              </a:tr>
              <a:tr h="372682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highlight>
                            <a:srgbClr val="DCEAF7"/>
                          </a:highlight>
                          <a:latin typeface="Arial"/>
                        </a:rPr>
                        <a:t>Water Tanks 6100 gallons Rainwater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highlight>
                            <a:srgbClr val="DCEAF7"/>
                          </a:highlight>
                          <a:latin typeface="Arial"/>
                        </a:rPr>
                        <a:t>USD 14,000.00 per unit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highlight>
                            <a:srgbClr val="DCEAF7"/>
                          </a:highlight>
                          <a:latin typeface="Arial"/>
                        </a:rPr>
                        <a:t>4 units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highlight>
                            <a:srgbClr val="DCEAF7"/>
                          </a:highlight>
                          <a:latin typeface="Arial"/>
                        </a:rPr>
                        <a:t>USD 56,000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219231"/>
                  </a:ext>
                </a:extLst>
              </a:tr>
              <a:tr h="653142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highlight>
                            <a:srgbClr val="E8E8E8"/>
                          </a:highlight>
                          <a:latin typeface="Arial"/>
                        </a:rPr>
                        <a:t>Miscellaneous (trees, projectors, elevators)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highlight>
                            <a:srgbClr val="E8E8E8"/>
                          </a:highlight>
                          <a:latin typeface="Arial"/>
                        </a:rPr>
                        <a:t>USD 600,000,000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highlight>
                            <a:srgbClr val="E8E8E8"/>
                          </a:highlight>
                          <a:latin typeface="Arial"/>
                        </a:rPr>
                        <a:t>USD 600,000,000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auto"/>
                      <a:endParaRPr lang="en-US" sz="1600" dirty="0">
                        <a:effectLst/>
                        <a:highlight>
                          <a:srgbClr val="E8E8E8"/>
                        </a:highlight>
                        <a:latin typeface="Arial"/>
                      </a:endParaRP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1460588"/>
                  </a:ext>
                </a:extLst>
              </a:tr>
              <a:tr h="372682">
                <a:tc>
                  <a:txBody>
                    <a:bodyPr/>
                    <a:lstStyle/>
                    <a:p>
                      <a:pPr algn="ctr" rtl="0" fontAlgn="auto"/>
                      <a:endParaRPr lang="en-US" sz="1600" dirty="0">
                        <a:effectLst/>
                        <a:highlight>
                          <a:srgbClr val="F6C6AD"/>
                        </a:highlight>
                        <a:latin typeface="Arial"/>
                      </a:endParaRP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C6A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auto"/>
                      <a:endParaRPr lang="en-US" sz="1600" dirty="0">
                        <a:effectLst/>
                        <a:highlight>
                          <a:srgbClr val="F6C6AD"/>
                        </a:highlight>
                        <a:latin typeface="Arial"/>
                      </a:endParaRP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C6A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auto"/>
                      <a:endParaRPr lang="en-US" sz="1600" dirty="0">
                        <a:effectLst/>
                        <a:highlight>
                          <a:srgbClr val="F6C6AD"/>
                        </a:highlight>
                        <a:latin typeface="Arial"/>
                      </a:endParaRP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C6A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highlight>
                            <a:srgbClr val="F6C6AD"/>
                          </a:highlight>
                          <a:latin typeface="Arial"/>
                        </a:rPr>
                        <a:t>Total + 15% = 810,000,000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C6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063714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822BB34-B9E9-2EE5-05A2-208728FDE2A2}"/>
              </a:ext>
            </a:extLst>
          </p:cNvPr>
          <p:cNvSpPr txBox="1"/>
          <p:nvPr/>
        </p:nvSpPr>
        <p:spPr>
          <a:xfrm>
            <a:off x="1076308" y="1587744"/>
            <a:ext cx="9282234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>
                <a:latin typeface="Arial"/>
                <a:cs typeface="Arial"/>
              </a:rPr>
              <a:t>Table 1: Project Cost of Construction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584109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9" name="Rectangle 32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" name="Rectangle 33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2C7787-E01A-765C-1FE1-D66D5B9D1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latin typeface="Arial"/>
                <a:cs typeface="Arial"/>
              </a:rPr>
              <a:t>Agenda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40D1252-3A34-D339-80A6-D2318BEE7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707" y="1716907"/>
            <a:ext cx="5712412" cy="44132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Company Profile</a:t>
            </a:r>
          </a:p>
          <a:p>
            <a:r>
              <a:rPr lang="en-US" sz="2400" dirty="0">
                <a:latin typeface="Arial"/>
                <a:cs typeface="Arial"/>
              </a:rPr>
              <a:t>Project Statement</a:t>
            </a:r>
          </a:p>
          <a:p>
            <a:r>
              <a:rPr lang="en-US" sz="2400" dirty="0">
                <a:latin typeface="Arial"/>
                <a:cs typeface="Arial"/>
              </a:rPr>
              <a:t>Project Objective</a:t>
            </a:r>
            <a:endParaRPr lang="en-US" sz="2400"/>
          </a:p>
          <a:p>
            <a:r>
              <a:rPr lang="en-US" sz="2400" dirty="0">
                <a:latin typeface="Arial"/>
                <a:cs typeface="Arial"/>
              </a:rPr>
              <a:t>Project Description</a:t>
            </a:r>
          </a:p>
          <a:p>
            <a:r>
              <a:rPr lang="en-US" sz="2400" dirty="0">
                <a:latin typeface="Arial"/>
                <a:cs typeface="Arial"/>
              </a:rPr>
              <a:t>Cost Estimate</a:t>
            </a:r>
          </a:p>
          <a:p>
            <a:r>
              <a:rPr lang="en-US" sz="2400" dirty="0">
                <a:latin typeface="Arial"/>
                <a:cs typeface="Arial"/>
              </a:rPr>
              <a:t>Project Schedule</a:t>
            </a:r>
          </a:p>
          <a:p>
            <a:r>
              <a:rPr lang="en-US" sz="2400" dirty="0">
                <a:ea typeface="+mn-lt"/>
                <a:cs typeface="+mn-lt"/>
              </a:rPr>
              <a:t>Market and building viability</a:t>
            </a:r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6930888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Rectangle 33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2C7787-E01A-765C-1FE1-D66D5B9D1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Cost Estimate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22BB34-B9E9-2EE5-05A2-208728FDE2A2}"/>
              </a:ext>
            </a:extLst>
          </p:cNvPr>
          <p:cNvSpPr txBox="1"/>
          <p:nvPr/>
        </p:nvSpPr>
        <p:spPr>
          <a:xfrm>
            <a:off x="1119851" y="1718372"/>
            <a:ext cx="9282234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dirty="0">
                <a:latin typeface="Arial"/>
                <a:cs typeface="Arial"/>
              </a:rPr>
              <a:t>Table 2: Project Cost Labor</a:t>
            </a:r>
            <a:endParaRPr lang="en-US" sz="22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A96F630-2FA8-CCFA-5883-986A345EE4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905296"/>
              </p:ext>
            </p:extLst>
          </p:nvPr>
        </p:nvGraphicFramePr>
        <p:xfrm>
          <a:off x="190500" y="2264833"/>
          <a:ext cx="11923454" cy="440589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81784">
                  <a:extLst>
                    <a:ext uri="{9D8B030D-6E8A-4147-A177-3AD203B41FA5}">
                      <a16:colId xmlns:a16="http://schemas.microsoft.com/office/drawing/2014/main" val="4192028454"/>
                    </a:ext>
                  </a:extLst>
                </a:gridCol>
                <a:gridCol w="3147217">
                  <a:extLst>
                    <a:ext uri="{9D8B030D-6E8A-4147-A177-3AD203B41FA5}">
                      <a16:colId xmlns:a16="http://schemas.microsoft.com/office/drawing/2014/main" val="674730304"/>
                    </a:ext>
                  </a:extLst>
                </a:gridCol>
                <a:gridCol w="2663568">
                  <a:extLst>
                    <a:ext uri="{9D8B030D-6E8A-4147-A177-3AD203B41FA5}">
                      <a16:colId xmlns:a16="http://schemas.microsoft.com/office/drawing/2014/main" val="2238087112"/>
                    </a:ext>
                  </a:extLst>
                </a:gridCol>
                <a:gridCol w="3630885">
                  <a:extLst>
                    <a:ext uri="{9D8B030D-6E8A-4147-A177-3AD203B41FA5}">
                      <a16:colId xmlns:a16="http://schemas.microsoft.com/office/drawing/2014/main" val="2040317095"/>
                    </a:ext>
                  </a:extLst>
                </a:gridCol>
              </a:tblGrid>
              <a:tr h="645036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61CBF4"/>
                          </a:highlight>
                          <a:latin typeface="Arial"/>
                        </a:rPr>
                        <a:t>Resource</a:t>
                      </a:r>
                      <a:endParaRPr lang="en-US" b="1" dirty="0">
                        <a:solidFill>
                          <a:schemeClr val="tx1"/>
                        </a:solidFill>
                        <a:effectLst/>
                        <a:highlight>
                          <a:srgbClr val="61CBF4"/>
                        </a:highlight>
                        <a:latin typeface="Arial"/>
                      </a:endParaRP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CB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61CBF4"/>
                          </a:highlight>
                          <a:latin typeface="Arial"/>
                        </a:rPr>
                        <a:t>Final Cost ($)</a:t>
                      </a:r>
                      <a:endParaRPr lang="en-US" b="1" dirty="0">
                        <a:solidFill>
                          <a:srgbClr val="FFFFFF"/>
                        </a:solidFill>
                        <a:effectLst/>
                        <a:highlight>
                          <a:srgbClr val="61CBF4"/>
                        </a:highlight>
                        <a:latin typeface="Arial"/>
                      </a:endParaRP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CB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61CBF4"/>
                          </a:highlight>
                          <a:latin typeface="Arial"/>
                        </a:rPr>
                        <a:t>Final Quantity3(#)</a:t>
                      </a:r>
                      <a:endParaRPr lang="en-US" b="1" dirty="0">
                        <a:solidFill>
                          <a:srgbClr val="FFFFFF"/>
                        </a:solidFill>
                        <a:effectLst/>
                        <a:highlight>
                          <a:srgbClr val="61CBF4"/>
                        </a:highlight>
                        <a:latin typeface="Arial"/>
                      </a:endParaRP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CB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61CBF4"/>
                          </a:highlight>
                          <a:latin typeface="Arial"/>
                        </a:rPr>
                        <a:t>Final Project (Total cost for 36 months)</a:t>
                      </a:r>
                      <a:endParaRPr lang="en-US" b="1" dirty="0">
                        <a:solidFill>
                          <a:srgbClr val="FFFFFF"/>
                        </a:solidFill>
                        <a:effectLst/>
                        <a:highlight>
                          <a:srgbClr val="61CBF4"/>
                        </a:highlight>
                        <a:latin typeface="Arial"/>
                      </a:endParaRP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C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725880"/>
                  </a:ext>
                </a:extLst>
              </a:tr>
              <a:tr h="578878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latin typeface="Arial"/>
                        </a:rPr>
                        <a:t>Construction Engineers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latin typeface="Arial"/>
                        </a:rPr>
                        <a:t>USD 52 / h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latin typeface="Arial"/>
                        </a:rPr>
                        <a:t>8 CE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latin typeface="Arial"/>
                        </a:rPr>
                        <a:t>USD 2,645,760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560592"/>
                  </a:ext>
                </a:extLst>
              </a:tr>
              <a:tr h="628497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Water Resources Engineers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USD 52 / h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5 WRE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USD 1,653,600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8593656"/>
                  </a:ext>
                </a:extLst>
              </a:tr>
              <a:tr h="578878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latin typeface="Arial"/>
                        </a:rPr>
                        <a:t>Environmental Engineers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latin typeface="Arial"/>
                        </a:rPr>
                        <a:t>USD 55 / h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latin typeface="Arial"/>
                        </a:rPr>
                        <a:t>7 EE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latin typeface="Arial"/>
                        </a:rPr>
                        <a:t>USD 2,448,600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6588660"/>
                  </a:ext>
                </a:extLst>
              </a:tr>
              <a:tr h="430023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latin typeface="Arial"/>
                        </a:rPr>
                        <a:t>Materials Engineers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latin typeface="Arial"/>
                        </a:rPr>
                        <a:t>USD 60 / h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latin typeface="Arial"/>
                        </a:rPr>
                        <a:t>5 ME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latin typeface="Arial"/>
                        </a:rPr>
                        <a:t>USD 1,908,000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425855"/>
                  </a:ext>
                </a:extLst>
              </a:tr>
              <a:tr h="783771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latin typeface="Arial"/>
                        </a:rPr>
                        <a:t>Miscellaneous (craftsmen, </a:t>
                      </a:r>
                      <a:r>
                        <a:rPr lang="en-US" sz="1600" dirty="0" err="1">
                          <a:effectLst/>
                          <a:latin typeface="Arial"/>
                        </a:rPr>
                        <a:t>etc</a:t>
                      </a:r>
                      <a:r>
                        <a:rPr lang="en-US" sz="1600" dirty="0">
                          <a:effectLst/>
                          <a:latin typeface="Arial"/>
                        </a:rPr>
                        <a:t>)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latin typeface="Arial"/>
                        </a:rPr>
                        <a:t>USD 42 / h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latin typeface="Arial"/>
                        </a:rPr>
                        <a:t>10 Craftsmen, </a:t>
                      </a:r>
                    </a:p>
                    <a:p>
                      <a:pPr algn="ctr" rtl="0" fontAlgn="base"/>
                      <a:r>
                        <a:rPr lang="en-US" sz="1600" dirty="0">
                          <a:effectLst/>
                          <a:latin typeface="Arial"/>
                        </a:rPr>
                        <a:t>1,000 Construction Workers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dirty="0">
                          <a:effectLst/>
                          <a:latin typeface="Arial"/>
                        </a:rPr>
                        <a:t>USD 269,791,200</a:t>
                      </a:r>
                    </a:p>
                  </a:txBody>
                  <a:tcPr marL="45720" marR="45720" marT="22860" marB="228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840724"/>
                  </a:ext>
                </a:extLst>
              </a:tr>
              <a:tr h="76081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 dirty="0">
                        <a:effectLst/>
                        <a:latin typeface="Arial"/>
                      </a:endParaRPr>
                    </a:p>
                  </a:txBody>
                  <a:tcPr marL="45720" marR="45720" marT="22860" marB="22860">
                    <a:lnL w="9524">
                      <a:solidFill>
                        <a:srgbClr val="FFFFFF"/>
                      </a:solidFill>
                    </a:lnL>
                    <a:lnR w="9524">
                      <a:solidFill>
                        <a:srgbClr val="FFFFFF"/>
                      </a:solidFill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FFFFFF"/>
                      </a:solidFill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 dirty="0">
                        <a:effectLst/>
                        <a:latin typeface="Arial"/>
                      </a:endParaRPr>
                    </a:p>
                  </a:txBody>
                  <a:tcPr marL="45720" marR="45720" marT="22860" marB="22860">
                    <a:lnL w="9524">
                      <a:solidFill>
                        <a:srgbClr val="FFFFFF"/>
                      </a:solidFill>
                    </a:lnL>
                    <a:lnR w="9524">
                      <a:solidFill>
                        <a:srgbClr val="FFFFFF"/>
                      </a:solidFill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FFFFFF"/>
                      </a:solidFill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effectLst/>
                          <a:latin typeface="Arial"/>
                        </a:rPr>
                        <a:t>Total</a:t>
                      </a:r>
                      <a:endParaRPr lang="en-US" sz="1600"/>
                    </a:p>
                  </a:txBody>
                  <a:tcPr marL="45720" marR="45720" marT="22860" marB="22860">
                    <a:lnL w="952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effectLst/>
                          <a:latin typeface="Arial"/>
                        </a:rPr>
                        <a:t>USD 278,447,160</a:t>
                      </a:r>
                    </a:p>
                  </a:txBody>
                  <a:tcPr marL="45720" marR="45720" marT="22860" marB="22860">
                    <a:lnL w="952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3106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4969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Rectangle 33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2C7787-E01A-765C-1FE1-D66D5B9D1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Cost Estimate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22BB34-B9E9-2EE5-05A2-208728FDE2A2}"/>
              </a:ext>
            </a:extLst>
          </p:cNvPr>
          <p:cNvSpPr txBox="1"/>
          <p:nvPr/>
        </p:nvSpPr>
        <p:spPr>
          <a:xfrm>
            <a:off x="1119851" y="1718372"/>
            <a:ext cx="9282234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dirty="0">
                <a:latin typeface="Arial"/>
                <a:cs typeface="Arial"/>
              </a:rPr>
              <a:t>Table 3: Project Cost of Operation</a:t>
            </a:r>
          </a:p>
          <a:p>
            <a:pPr algn="ctr"/>
            <a:endParaRPr lang="en-US" sz="2200" dirty="0">
              <a:latin typeface="Arial"/>
              <a:cs typeface="Arial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D9BF52A-A6FF-4B3C-BD6A-84439B0630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416224"/>
              </p:ext>
            </p:extLst>
          </p:nvPr>
        </p:nvGraphicFramePr>
        <p:xfrm>
          <a:off x="337457" y="2177142"/>
          <a:ext cx="11515754" cy="174555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233585">
                  <a:extLst>
                    <a:ext uri="{9D8B030D-6E8A-4147-A177-3AD203B41FA5}">
                      <a16:colId xmlns:a16="http://schemas.microsoft.com/office/drawing/2014/main" val="729035945"/>
                    </a:ext>
                  </a:extLst>
                </a:gridCol>
                <a:gridCol w="2524287">
                  <a:extLst>
                    <a:ext uri="{9D8B030D-6E8A-4147-A177-3AD203B41FA5}">
                      <a16:colId xmlns:a16="http://schemas.microsoft.com/office/drawing/2014/main" val="392254620"/>
                    </a:ext>
                  </a:extLst>
                </a:gridCol>
                <a:gridCol w="2878941">
                  <a:extLst>
                    <a:ext uri="{9D8B030D-6E8A-4147-A177-3AD203B41FA5}">
                      <a16:colId xmlns:a16="http://schemas.microsoft.com/office/drawing/2014/main" val="1692166691"/>
                    </a:ext>
                  </a:extLst>
                </a:gridCol>
                <a:gridCol w="2878941">
                  <a:extLst>
                    <a:ext uri="{9D8B030D-6E8A-4147-A177-3AD203B41FA5}">
                      <a16:colId xmlns:a16="http://schemas.microsoft.com/office/drawing/2014/main" val="2924849834"/>
                    </a:ext>
                  </a:extLst>
                </a:gridCol>
              </a:tblGrid>
              <a:tr h="436389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>
                          <a:solidFill>
                            <a:srgbClr val="FFFFFF"/>
                          </a:solidFill>
                          <a:effectLst/>
                          <a:highlight>
                            <a:srgbClr val="156082"/>
                          </a:highlight>
                          <a:latin typeface="Aptos" panose="020B0004020202020204" pitchFamily="34" charset="0"/>
                        </a:rPr>
                        <a:t>Role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  <a:highlight>
                          <a:srgbClr val="156082"/>
                        </a:highlight>
                      </a:endParaRPr>
                    </a:p>
                  </a:txBody>
                  <a:tcPr marL="26670" marR="26670" marT="13335" marB="1333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1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>
                          <a:solidFill>
                            <a:srgbClr val="FFFFFF"/>
                          </a:solidFill>
                          <a:effectLst/>
                          <a:highlight>
                            <a:srgbClr val="156082"/>
                          </a:highlight>
                          <a:latin typeface="Aptos" panose="020B0004020202020204" pitchFamily="34" charset="0"/>
                        </a:rPr>
                        <a:t>Salary per hour (USD)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  <a:highlight>
                          <a:srgbClr val="156082"/>
                        </a:highlight>
                      </a:endParaRPr>
                    </a:p>
                  </a:txBody>
                  <a:tcPr marL="26670" marR="26670" marT="13335" marB="1333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1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>
                          <a:solidFill>
                            <a:srgbClr val="FFFFFF"/>
                          </a:solidFill>
                          <a:effectLst/>
                          <a:highlight>
                            <a:srgbClr val="156082"/>
                          </a:highlight>
                          <a:latin typeface="Aptos" panose="020B0004020202020204" pitchFamily="34" charset="0"/>
                        </a:rPr>
                        <a:t>Quantity 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  <a:highlight>
                          <a:srgbClr val="156082"/>
                        </a:highlight>
                      </a:endParaRPr>
                    </a:p>
                  </a:txBody>
                  <a:tcPr marL="26670" marR="26670" marT="13335" marB="1333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1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>
                          <a:solidFill>
                            <a:srgbClr val="FFFFFF"/>
                          </a:solidFill>
                          <a:effectLst/>
                          <a:highlight>
                            <a:srgbClr val="156082"/>
                          </a:highlight>
                          <a:latin typeface="Aptos" panose="020B0004020202020204" pitchFamily="34" charset="0"/>
                        </a:rPr>
                        <a:t>Total per year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  <a:highlight>
                          <a:srgbClr val="156082"/>
                        </a:highlight>
                      </a:endParaRPr>
                    </a:p>
                  </a:txBody>
                  <a:tcPr marL="26670" marR="26670" marT="13335" marB="1333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1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853330"/>
                  </a:ext>
                </a:extLst>
              </a:tr>
              <a:tr h="436389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>
                          <a:effectLst/>
                          <a:highlight>
                            <a:srgbClr val="CCD2D8"/>
                          </a:highlight>
                          <a:latin typeface="Aptos" panose="020B0004020202020204" pitchFamily="34" charset="0"/>
                        </a:rPr>
                        <a:t>Security</a:t>
                      </a:r>
                      <a:endParaRPr lang="en-US">
                        <a:effectLst/>
                        <a:highlight>
                          <a:srgbClr val="CCD2D8"/>
                        </a:highlight>
                      </a:endParaRPr>
                    </a:p>
                  </a:txBody>
                  <a:tcPr marL="26670" marR="26670" marT="13335" marB="1333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1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>
                          <a:effectLst/>
                          <a:highlight>
                            <a:srgbClr val="CCD2D8"/>
                          </a:highlight>
                          <a:latin typeface="Aptos" panose="020B0004020202020204" pitchFamily="34" charset="0"/>
                        </a:rPr>
                        <a:t>20 </a:t>
                      </a:r>
                      <a:endParaRPr lang="en-US">
                        <a:effectLst/>
                        <a:highlight>
                          <a:srgbClr val="CCD2D8"/>
                        </a:highlight>
                      </a:endParaRPr>
                    </a:p>
                  </a:txBody>
                  <a:tcPr marL="26670" marR="26670" marT="13335" marB="1333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1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>
                          <a:effectLst/>
                          <a:highlight>
                            <a:srgbClr val="CCD2D8"/>
                          </a:highlight>
                          <a:latin typeface="Aptos" panose="020B0004020202020204" pitchFamily="34" charset="0"/>
                        </a:rPr>
                        <a:t>50</a:t>
                      </a:r>
                      <a:endParaRPr lang="en-US">
                        <a:effectLst/>
                        <a:highlight>
                          <a:srgbClr val="CCD2D8"/>
                        </a:highlight>
                      </a:endParaRPr>
                    </a:p>
                  </a:txBody>
                  <a:tcPr marL="26670" marR="26670" marT="13335" marB="1333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1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>
                          <a:effectLst/>
                          <a:highlight>
                            <a:srgbClr val="CCD2D8"/>
                          </a:highlight>
                          <a:latin typeface="Aptos" panose="020B0004020202020204" pitchFamily="34" charset="0"/>
                        </a:rPr>
                        <a:t>1,272,000</a:t>
                      </a:r>
                      <a:endParaRPr lang="en-US">
                        <a:effectLst/>
                        <a:highlight>
                          <a:srgbClr val="CCD2D8"/>
                        </a:highlight>
                      </a:endParaRPr>
                    </a:p>
                  </a:txBody>
                  <a:tcPr marL="26670" marR="26670" marT="13335" marB="1333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1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897833"/>
                  </a:ext>
                </a:extLst>
              </a:tr>
              <a:tr h="436389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>
                          <a:effectLst/>
                          <a:highlight>
                            <a:srgbClr val="E7EAED"/>
                          </a:highlight>
                          <a:latin typeface="Aptos" panose="020B0004020202020204" pitchFamily="34" charset="0"/>
                        </a:rPr>
                        <a:t>Miscellaneous(cooks, cleaning)</a:t>
                      </a:r>
                      <a:endParaRPr lang="en-US">
                        <a:effectLst/>
                        <a:highlight>
                          <a:srgbClr val="E7EAED"/>
                        </a:highlight>
                      </a:endParaRPr>
                    </a:p>
                  </a:txBody>
                  <a:tcPr marL="26670" marR="26670" marT="13335" marB="1333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>
                          <a:effectLst/>
                          <a:highlight>
                            <a:srgbClr val="E7EAED"/>
                          </a:highlight>
                          <a:latin typeface="Aptos" panose="020B0004020202020204" pitchFamily="34" charset="0"/>
                        </a:rPr>
                        <a:t>20</a:t>
                      </a:r>
                      <a:endParaRPr lang="en-US">
                        <a:effectLst/>
                        <a:highlight>
                          <a:srgbClr val="E7EAED"/>
                        </a:highlight>
                      </a:endParaRPr>
                    </a:p>
                  </a:txBody>
                  <a:tcPr marL="26670" marR="26670" marT="13335" marB="1333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>
                          <a:effectLst/>
                          <a:highlight>
                            <a:srgbClr val="E7EAED"/>
                          </a:highlight>
                          <a:latin typeface="Aptos" panose="020B0004020202020204" pitchFamily="34" charset="0"/>
                        </a:rPr>
                        <a:t>70</a:t>
                      </a:r>
                      <a:endParaRPr lang="en-US">
                        <a:effectLst/>
                        <a:highlight>
                          <a:srgbClr val="E7EAED"/>
                        </a:highlight>
                      </a:endParaRPr>
                    </a:p>
                  </a:txBody>
                  <a:tcPr marL="26670" marR="26670" marT="13335" marB="1333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>
                          <a:effectLst/>
                          <a:highlight>
                            <a:srgbClr val="E7EAED"/>
                          </a:highlight>
                          <a:latin typeface="Aptos" panose="020B0004020202020204" pitchFamily="34" charset="0"/>
                        </a:rPr>
                        <a:t>1,780,800</a:t>
                      </a:r>
                      <a:endParaRPr lang="en-US">
                        <a:effectLst/>
                        <a:highlight>
                          <a:srgbClr val="E7EAED"/>
                        </a:highlight>
                      </a:endParaRPr>
                    </a:p>
                  </a:txBody>
                  <a:tcPr marL="26670" marR="26670" marT="13335" marB="1333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698317"/>
                  </a:ext>
                </a:extLst>
              </a:tr>
              <a:tr h="436389">
                <a:tc>
                  <a:txBody>
                    <a:bodyPr/>
                    <a:lstStyle/>
                    <a:p>
                      <a:pPr algn="ctr" rtl="0" fontAlgn="auto"/>
                      <a:endParaRPr lang="en-US" sz="1800">
                        <a:effectLst/>
                        <a:highlight>
                          <a:srgbClr val="CCD2D8"/>
                        </a:highlight>
                        <a:latin typeface="Aptos" panose="020B0004020202020204" pitchFamily="34" charset="0"/>
                      </a:endParaRPr>
                    </a:p>
                  </a:txBody>
                  <a:tcPr marL="26670" marR="26670" marT="13335" marB="1333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auto"/>
                      <a:endParaRPr lang="en-US" sz="1800">
                        <a:effectLst/>
                        <a:highlight>
                          <a:srgbClr val="CCD2D8"/>
                        </a:highlight>
                        <a:latin typeface="Aptos" panose="020B0004020202020204" pitchFamily="34" charset="0"/>
                      </a:endParaRPr>
                    </a:p>
                  </a:txBody>
                  <a:tcPr marL="26670" marR="26670" marT="13335" marB="1333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>
                          <a:effectLst/>
                          <a:highlight>
                            <a:srgbClr val="CCD2D8"/>
                          </a:highlight>
                          <a:latin typeface="Aptos" panose="020B0004020202020204" pitchFamily="34" charset="0"/>
                        </a:rPr>
                        <a:t>Total</a:t>
                      </a:r>
                      <a:endParaRPr lang="en-US">
                        <a:effectLst/>
                        <a:highlight>
                          <a:srgbClr val="CCD2D8"/>
                        </a:highlight>
                      </a:endParaRPr>
                    </a:p>
                  </a:txBody>
                  <a:tcPr marL="26670" marR="26670" marT="13335" marB="1333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>
                          <a:effectLst/>
                          <a:highlight>
                            <a:srgbClr val="CCD2D8"/>
                          </a:highlight>
                          <a:latin typeface="Aptos" panose="020B0004020202020204" pitchFamily="34" charset="0"/>
                        </a:rPr>
                        <a:t>USD 3,052,800</a:t>
                      </a:r>
                      <a:endParaRPr lang="en-US">
                        <a:effectLst/>
                        <a:highlight>
                          <a:srgbClr val="CCD2D8"/>
                        </a:highlight>
                      </a:endParaRPr>
                    </a:p>
                  </a:txBody>
                  <a:tcPr marL="26670" marR="26670" marT="13335" marB="1333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217984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5F0CA2A-EC2A-1906-1AFB-0DCFFBA42541}"/>
              </a:ext>
            </a:extLst>
          </p:cNvPr>
          <p:cNvSpPr txBox="1"/>
          <p:nvPr/>
        </p:nvSpPr>
        <p:spPr>
          <a:xfrm>
            <a:off x="-4062" y="4232215"/>
            <a:ext cx="6060354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>
                <a:latin typeface="Arial"/>
                <a:cs typeface="Arial"/>
              </a:rPr>
              <a:t>Table 4: Total Cost of Project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D74768-D930-DF5C-5E4F-D099B721FE52}"/>
              </a:ext>
            </a:extLst>
          </p:cNvPr>
          <p:cNvSpPr txBox="1"/>
          <p:nvPr/>
        </p:nvSpPr>
        <p:spPr>
          <a:xfrm>
            <a:off x="6389914" y="4218214"/>
            <a:ext cx="5617028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latin typeface="Arial"/>
                <a:cs typeface="Arial"/>
              </a:rPr>
              <a:t>Table 5: Suggested Cost of Maintenance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78E00F0-2E87-477D-2D74-7EBEA2BF73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607977"/>
              </p:ext>
            </p:extLst>
          </p:nvPr>
        </p:nvGraphicFramePr>
        <p:xfrm>
          <a:off x="605670" y="4864683"/>
          <a:ext cx="4819346" cy="104749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09673">
                  <a:extLst>
                    <a:ext uri="{9D8B030D-6E8A-4147-A177-3AD203B41FA5}">
                      <a16:colId xmlns:a16="http://schemas.microsoft.com/office/drawing/2014/main" val="1372889414"/>
                    </a:ext>
                  </a:extLst>
                </a:gridCol>
                <a:gridCol w="2409673">
                  <a:extLst>
                    <a:ext uri="{9D8B030D-6E8A-4147-A177-3AD203B41FA5}">
                      <a16:colId xmlns:a16="http://schemas.microsoft.com/office/drawing/2014/main" val="2017978123"/>
                    </a:ext>
                  </a:extLst>
                </a:gridCol>
              </a:tblGrid>
              <a:tr h="342452">
                <a:tc>
                  <a:txBody>
                    <a:bodyPr/>
                    <a:lstStyle/>
                    <a:p>
                      <a:pPr rtl="0" fontAlgn="auto"/>
                      <a:endParaRPr lang="en-US" sz="1500" b="1">
                        <a:solidFill>
                          <a:srgbClr val="FFFFFF"/>
                        </a:solidFill>
                        <a:effectLst/>
                        <a:highlight>
                          <a:srgbClr val="E8E8E8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3340" marR="53340" marT="26670" marB="2667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2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0">
                          <a:solidFill>
                            <a:srgbClr val="E97132"/>
                          </a:solidFill>
                          <a:effectLst/>
                          <a:highlight>
                            <a:srgbClr val="E8E8E8"/>
                          </a:highlight>
                          <a:latin typeface="Arial" panose="020B0604020202020204" pitchFamily="34" charset="0"/>
                        </a:rPr>
                        <a:t>USD  810,000,000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  <a:highlight>
                          <a:srgbClr val="E8E8E8"/>
                        </a:highlight>
                      </a:endParaRPr>
                    </a:p>
                  </a:txBody>
                  <a:tcPr marL="53340" marR="53340" marT="26670" marB="2667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2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3180043"/>
                  </a:ext>
                </a:extLst>
              </a:tr>
              <a:tr h="352520">
                <a:tc>
                  <a:txBody>
                    <a:bodyPr/>
                    <a:lstStyle/>
                    <a:p>
                      <a:pPr rtl="0" fontAlgn="auto"/>
                      <a:endParaRPr lang="en-US" sz="1500">
                        <a:effectLst/>
                        <a:highlight>
                          <a:srgbClr val="CCD2D8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3340" marR="53340" marT="26670" marB="2667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2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>
                          <a:solidFill>
                            <a:srgbClr val="E97132"/>
                          </a:solidFill>
                          <a:effectLst/>
                          <a:highlight>
                            <a:srgbClr val="CCD2D8"/>
                          </a:highlight>
                          <a:latin typeface="Arial" panose="020B0604020202020204" pitchFamily="34" charset="0"/>
                        </a:rPr>
                        <a:t>USD 278,447,160</a:t>
                      </a:r>
                      <a:endParaRPr lang="en-US">
                        <a:effectLst/>
                        <a:highlight>
                          <a:srgbClr val="CCD2D8"/>
                        </a:highlight>
                      </a:endParaRPr>
                    </a:p>
                  </a:txBody>
                  <a:tcPr marL="53340" marR="53340" marT="26670" marB="2667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2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598586"/>
                  </a:ext>
                </a:extLst>
              </a:tr>
              <a:tr h="35252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>
                          <a:effectLst/>
                          <a:highlight>
                            <a:srgbClr val="E7EAED"/>
                          </a:highlight>
                          <a:latin typeface="Arial" panose="020B0604020202020204" pitchFamily="34" charset="0"/>
                        </a:rPr>
                        <a:t>Total</a:t>
                      </a:r>
                      <a:endParaRPr lang="en-US">
                        <a:effectLst/>
                        <a:highlight>
                          <a:srgbClr val="E7EAED"/>
                        </a:highlight>
                      </a:endParaRPr>
                    </a:p>
                  </a:txBody>
                  <a:tcPr marL="53340" marR="53340" marT="26670" marB="2667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>
                          <a:solidFill>
                            <a:srgbClr val="E97132"/>
                          </a:solidFill>
                          <a:effectLst/>
                          <a:highlight>
                            <a:srgbClr val="E7EAED"/>
                          </a:highlight>
                          <a:latin typeface="Arial" panose="020B0604020202020204" pitchFamily="34" charset="0"/>
                        </a:rPr>
                        <a:t>USD 1,088,447,160</a:t>
                      </a:r>
                      <a:endParaRPr lang="en-US">
                        <a:effectLst/>
                        <a:highlight>
                          <a:srgbClr val="E7EAED"/>
                        </a:highlight>
                      </a:endParaRPr>
                    </a:p>
                  </a:txBody>
                  <a:tcPr marL="53340" marR="53340" marT="26670" marB="2667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809350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7B059B9-D9DA-296B-9CAD-2EC8432CF3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205498"/>
              </p:ext>
            </p:extLst>
          </p:nvPr>
        </p:nvGraphicFramePr>
        <p:xfrm>
          <a:off x="5767280" y="4867774"/>
          <a:ext cx="6339782" cy="34462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169891">
                  <a:extLst>
                    <a:ext uri="{9D8B030D-6E8A-4147-A177-3AD203B41FA5}">
                      <a16:colId xmlns:a16="http://schemas.microsoft.com/office/drawing/2014/main" val="1308006116"/>
                    </a:ext>
                  </a:extLst>
                </a:gridCol>
                <a:gridCol w="3169891">
                  <a:extLst>
                    <a:ext uri="{9D8B030D-6E8A-4147-A177-3AD203B41FA5}">
                      <a16:colId xmlns:a16="http://schemas.microsoft.com/office/drawing/2014/main" val="2488784604"/>
                    </a:ext>
                  </a:extLst>
                </a:gridCol>
              </a:tblGrid>
              <a:tr h="344624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highlight>
                            <a:srgbClr val="E8E8E8"/>
                          </a:highlight>
                          <a:latin typeface="Arial" panose="020B0604020202020204" pitchFamily="34" charset="0"/>
                        </a:rPr>
                        <a:t>Total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  <a:highlight>
                          <a:srgbClr val="E8E8E8"/>
                        </a:highlight>
                      </a:endParaRPr>
                    </a:p>
                  </a:txBody>
                  <a:tcPr marL="53340" marR="53340" marT="26670" marB="2667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2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0">
                          <a:solidFill>
                            <a:srgbClr val="E97132"/>
                          </a:solidFill>
                          <a:effectLst/>
                          <a:highlight>
                            <a:srgbClr val="E8E8E8"/>
                          </a:highlight>
                          <a:latin typeface="Arial" panose="020B0604020202020204" pitchFamily="34" charset="0"/>
                        </a:rPr>
                        <a:t>USD 278,447,160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  <a:highlight>
                          <a:srgbClr val="E8E8E8"/>
                        </a:highlight>
                      </a:endParaRPr>
                    </a:p>
                  </a:txBody>
                  <a:tcPr marL="53340" marR="53340" marT="26670" marB="2667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2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0330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97030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Rectangle 33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2C7787-E01A-765C-1FE1-D66D5B9D1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207351"/>
            <a:ext cx="10044023" cy="1628843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"/>
                <a:cs typeface="Arial"/>
              </a:rPr>
              <a:t>Project Schedule</a:t>
            </a:r>
          </a:p>
          <a:p>
            <a:endParaRPr lang="en-US" sz="4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CE37A44D-FD0B-9884-39DB-77B31BEE3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80" y="1572068"/>
            <a:ext cx="11230132" cy="45632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B8D7A0-0C91-297D-A784-CA6A3F97C4FC}"/>
              </a:ext>
            </a:extLst>
          </p:cNvPr>
          <p:cNvSpPr txBox="1"/>
          <p:nvPr/>
        </p:nvSpPr>
        <p:spPr>
          <a:xfrm>
            <a:off x="326571" y="6275772"/>
            <a:ext cx="655011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Figure 25: Current Project Schedule</a:t>
            </a:r>
          </a:p>
        </p:txBody>
      </p:sp>
    </p:spTree>
    <p:extLst>
      <p:ext uri="{BB962C8B-B14F-4D97-AF65-F5344CB8AC3E}">
        <p14:creationId xmlns:p14="http://schemas.microsoft.com/office/powerpoint/2010/main" val="1272171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Rectangle 33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2C7787-E01A-765C-1FE1-D66D5B9D1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207351"/>
            <a:ext cx="10044023" cy="2528252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"/>
                <a:cs typeface="Arial"/>
              </a:rPr>
              <a:t>Construction Schedule</a:t>
            </a:r>
          </a:p>
          <a:p>
            <a:endParaRPr lang="en-US" sz="4000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4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B8D7A0-0C91-297D-A784-CA6A3F97C4FC}"/>
              </a:ext>
            </a:extLst>
          </p:cNvPr>
          <p:cNvSpPr txBox="1"/>
          <p:nvPr/>
        </p:nvSpPr>
        <p:spPr>
          <a:xfrm>
            <a:off x="326571" y="6275772"/>
            <a:ext cx="655011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Figure 26: Sample Construction Schedule</a:t>
            </a:r>
          </a:p>
          <a:p>
            <a:endParaRPr lang="en-US" sz="2000" dirty="0">
              <a:latin typeface="Arial"/>
              <a:cs typeface="Arial"/>
            </a:endParaRPr>
          </a:p>
        </p:txBody>
      </p:sp>
      <p:pic>
        <p:nvPicPr>
          <p:cNvPr id="5" name="Picture 4" descr="A screenshot of a calendar&#10;&#10;Description automatically generated">
            <a:extLst>
              <a:ext uri="{FF2B5EF4-FFF2-40B4-BE49-F238E27FC236}">
                <a16:creationId xmlns:a16="http://schemas.microsoft.com/office/drawing/2014/main" id="{5838658C-8F0D-65C9-80B6-2DF93C778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845" y="1594346"/>
            <a:ext cx="7613937" cy="471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38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Rectangle 33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2C7787-E01A-765C-1FE1-D66D5B9D1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207351"/>
            <a:ext cx="10044023" cy="3002940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"/>
                <a:cs typeface="Arial"/>
              </a:rPr>
              <a:t>Market and Building Viability</a:t>
            </a:r>
          </a:p>
          <a:p>
            <a:endParaRPr lang="en-US" sz="4000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4000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4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691006-ED7A-1DB8-2898-DFCA5F75B9DF}"/>
              </a:ext>
            </a:extLst>
          </p:cNvPr>
          <p:cNvSpPr txBox="1"/>
          <p:nvPr/>
        </p:nvSpPr>
        <p:spPr>
          <a:xfrm>
            <a:off x="514663" y="1713875"/>
            <a:ext cx="10650510" cy="48320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just">
              <a:buFont typeface=""/>
              <a:buChar char="•"/>
            </a:pPr>
            <a:r>
              <a:rPr lang="en-US" sz="2200" b="1" dirty="0">
                <a:latin typeface="Arial"/>
                <a:cs typeface="Arial"/>
              </a:rPr>
              <a:t>Competition include other sustainable construction industries</a:t>
            </a:r>
            <a:r>
              <a:rPr lang="en-US" sz="2200" dirty="0">
                <a:latin typeface="Arial"/>
                <a:cs typeface="Arial"/>
              </a:rPr>
              <a:t> such as JRM Construction Management and AECOM. ​</a:t>
            </a:r>
          </a:p>
          <a:p>
            <a:pPr algn="just"/>
            <a:r>
              <a:rPr lang="en-US" sz="2200" dirty="0">
                <a:latin typeface="Arial"/>
                <a:cs typeface="Arial"/>
              </a:rPr>
              <a:t>​</a:t>
            </a:r>
          </a:p>
          <a:p>
            <a:pPr marL="342900" indent="-342900" algn="just">
              <a:buFont typeface=""/>
              <a:buChar char="•"/>
            </a:pPr>
            <a:r>
              <a:rPr lang="en-US" sz="2200" b="1" dirty="0">
                <a:latin typeface="Arial"/>
                <a:cs typeface="Arial"/>
              </a:rPr>
              <a:t>Unique two in one design</a:t>
            </a:r>
            <a:r>
              <a:rPr lang="en-US" sz="2200" dirty="0">
                <a:latin typeface="Arial"/>
                <a:cs typeface="Arial"/>
              </a:rPr>
              <a:t>, separating the dorm from the academic wing with </a:t>
            </a:r>
            <a:r>
              <a:rPr lang="en-US" sz="2200" b="1" dirty="0">
                <a:latin typeface="Arial"/>
                <a:cs typeface="Arial"/>
              </a:rPr>
              <a:t>innovative and sustainable design choices</a:t>
            </a:r>
            <a:r>
              <a:rPr lang="en-US" sz="2200" dirty="0">
                <a:latin typeface="Arial"/>
                <a:cs typeface="Arial"/>
              </a:rPr>
              <a:t> like the green roof. ​</a:t>
            </a:r>
          </a:p>
          <a:p>
            <a:pPr algn="just"/>
            <a:r>
              <a:rPr lang="en-US" sz="2200" dirty="0">
                <a:latin typeface="Arial"/>
                <a:cs typeface="Arial"/>
              </a:rPr>
              <a:t>​</a:t>
            </a:r>
          </a:p>
          <a:p>
            <a:pPr marL="457200" indent="-342900" algn="just">
              <a:buFont typeface=""/>
              <a:buChar char="•"/>
            </a:pPr>
            <a:r>
              <a:rPr lang="en-US" sz="2200" dirty="0">
                <a:latin typeface="Arial"/>
                <a:cs typeface="Arial"/>
              </a:rPr>
              <a:t>Compared, JAB² offers an </a:t>
            </a:r>
            <a:r>
              <a:rPr lang="en-US" sz="2200" b="1" dirty="0">
                <a:latin typeface="Arial"/>
                <a:cs typeface="Arial"/>
              </a:rPr>
              <a:t>effective developed cost, LEED platinum certified features with high-quality materials and professionals</a:t>
            </a:r>
            <a:r>
              <a:rPr lang="en-US" sz="2200" dirty="0">
                <a:latin typeface="Arial"/>
                <a:cs typeface="Arial"/>
              </a:rPr>
              <a:t>​</a:t>
            </a:r>
          </a:p>
          <a:p>
            <a:pPr marL="114300" algn="just"/>
            <a:endParaRPr lang="en-US" sz="2200" dirty="0">
              <a:latin typeface="Arial"/>
              <a:cs typeface="Arial"/>
            </a:endParaRPr>
          </a:p>
          <a:p>
            <a:pPr marL="342900" indent="-342900" algn="just">
              <a:buFont typeface=""/>
              <a:buChar char="•"/>
            </a:pPr>
            <a:r>
              <a:rPr lang="en-US" sz="2200" dirty="0">
                <a:latin typeface="Arial"/>
                <a:cs typeface="Arial"/>
              </a:rPr>
              <a:t>JAB² is a </a:t>
            </a:r>
            <a:r>
              <a:rPr lang="en-US" sz="2200" b="1" dirty="0">
                <a:latin typeface="Arial"/>
                <a:cs typeface="Arial"/>
              </a:rPr>
              <a:t>one for all building</a:t>
            </a:r>
            <a:r>
              <a:rPr lang="en-US" sz="2200" dirty="0">
                <a:latin typeface="Arial"/>
                <a:cs typeface="Arial"/>
              </a:rPr>
              <a:t>, offering spacious area for both the students and the public. Students have access to gym, café, and green roof, </a:t>
            </a:r>
            <a:r>
              <a:rPr lang="en-US" sz="2200" b="1" dirty="0">
                <a:latin typeface="Arial"/>
                <a:cs typeface="Arial"/>
              </a:rPr>
              <a:t>enhancing the quality of life</a:t>
            </a:r>
            <a:r>
              <a:rPr lang="en-US" sz="2200" dirty="0">
                <a:latin typeface="Arial"/>
                <a:cs typeface="Arial"/>
              </a:rPr>
              <a:t> at JAB².​</a:t>
            </a:r>
          </a:p>
          <a:p>
            <a:pPr algn="just"/>
            <a:r>
              <a:rPr lang="en-US" sz="2200" dirty="0">
                <a:latin typeface="Arial"/>
                <a:cs typeface="Arial"/>
              </a:rPr>
              <a:t>​</a:t>
            </a:r>
          </a:p>
          <a:p>
            <a:pPr marL="342900" indent="-342900" algn="just">
              <a:buFont typeface=""/>
              <a:buChar char="•"/>
            </a:pPr>
            <a:r>
              <a:rPr lang="en-US" sz="2200" dirty="0">
                <a:latin typeface="Arial"/>
                <a:cs typeface="Arial"/>
              </a:rPr>
              <a:t>The estimated cost is of </a:t>
            </a:r>
            <a:r>
              <a:rPr lang="en-US" sz="2200" b="1" dirty="0">
                <a:latin typeface="Arial"/>
                <a:cs typeface="Arial"/>
              </a:rPr>
              <a:t>1 billion dollars </a:t>
            </a:r>
            <a:r>
              <a:rPr lang="en-US" sz="2200" dirty="0">
                <a:latin typeface="Arial"/>
                <a:cs typeface="Arial"/>
              </a:rPr>
              <a:t>and</a:t>
            </a:r>
            <a:r>
              <a:rPr lang="en-US" sz="2200" b="1" dirty="0">
                <a:latin typeface="Arial"/>
                <a:cs typeface="Arial"/>
              </a:rPr>
              <a:t> 1 to 3 years of construction</a:t>
            </a:r>
            <a:r>
              <a:rPr lang="en-US" sz="2200" dirty="0">
                <a:latin typeface="Arial"/>
                <a:cs typeface="Arial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1442496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Rectangle 33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2C7787-E01A-765C-1FE1-D66D5B9D1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207351"/>
            <a:ext cx="10044023" cy="341516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"/>
                <a:cs typeface="Arial"/>
              </a:rPr>
              <a:t>Conclusion</a:t>
            </a:r>
          </a:p>
          <a:p>
            <a:endParaRPr lang="en-US" sz="4000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4000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4000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4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4EB2F37-C16A-C79D-E635-6DC126151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448" y="1293864"/>
            <a:ext cx="7024045" cy="556783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200">
              <a:latin typeface="Arial"/>
              <a:cs typeface="Arial"/>
            </a:endParaRPr>
          </a:p>
          <a:p>
            <a:pPr marL="342900" algn="just"/>
            <a:r>
              <a:rPr lang="en-US" sz="2200" dirty="0">
                <a:latin typeface="Arial"/>
                <a:cs typeface="Arial"/>
              </a:rPr>
              <a:t>Our project goal is to develop academic and social life at NYU Tandon campus with a more sustainable and reliable approach</a:t>
            </a:r>
          </a:p>
          <a:p>
            <a:pPr marL="342900" algn="just">
              <a:buFont typeface="Arial" panose="020B0604020202020204" pitchFamily="34" charset="0"/>
              <a:buChar char="•"/>
            </a:pPr>
            <a:endParaRPr lang="en-US" sz="2200" dirty="0">
              <a:latin typeface="Arial"/>
              <a:cs typeface="Arial"/>
            </a:endParaRPr>
          </a:p>
          <a:p>
            <a:pPr marL="342900" algn="just">
              <a:buFont typeface="Arial" panose="020B0604020202020204" pitchFamily="34" charset="0"/>
              <a:buChar char="•"/>
            </a:pPr>
            <a:r>
              <a:rPr lang="en-US" sz="2200" dirty="0">
                <a:latin typeface="Arial"/>
                <a:cs typeface="Arial"/>
              </a:rPr>
              <a:t>Since our building will be made with LEED Platinum features, such as Electrical Vehicles charging spots, gym with a pool in the basement, solar panels and water tanks, it will achieve NYU 2040 sustainability goals</a:t>
            </a:r>
          </a:p>
          <a:p>
            <a:pPr marL="342900" algn="just"/>
            <a:endParaRPr lang="en-US" sz="2200" dirty="0">
              <a:latin typeface="Arial"/>
              <a:cs typeface="Arial"/>
            </a:endParaRPr>
          </a:p>
          <a:p>
            <a:pPr marL="457200" indent="-342900" algn="just"/>
            <a:r>
              <a:rPr lang="en-US" sz="2200" dirty="0">
                <a:latin typeface="Arial"/>
                <a:cs typeface="Arial"/>
              </a:rPr>
              <a:t>With these qualities, we are the most prepared company to develop the project</a:t>
            </a:r>
          </a:p>
          <a:p>
            <a:pPr marL="457200" indent="-342900" algn="just"/>
            <a:endParaRPr lang="en-US" sz="2200" dirty="0">
              <a:latin typeface="Arial"/>
              <a:cs typeface="Arial"/>
            </a:endParaRPr>
          </a:p>
          <a:p>
            <a:pPr marL="457200" indent="-342900" algn="just"/>
            <a:r>
              <a:rPr lang="en-US" sz="2200" dirty="0">
                <a:latin typeface="Arial"/>
                <a:cs typeface="Arial"/>
              </a:rPr>
              <a:t>We look forward to build a new future with you</a:t>
            </a:r>
          </a:p>
        </p:txBody>
      </p:sp>
      <p:pic>
        <p:nvPicPr>
          <p:cNvPr id="7" name="Picture 6" descr="Outdoor warehouse">
            <a:extLst>
              <a:ext uri="{FF2B5EF4-FFF2-40B4-BE49-F238E27FC236}">
                <a16:creationId xmlns:a16="http://schemas.microsoft.com/office/drawing/2014/main" id="{B9380910-57D2-F606-E1CB-113E5CF5F0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5" r="30204" b="3"/>
          <a:stretch/>
        </p:blipFill>
        <p:spPr>
          <a:xfrm>
            <a:off x="7874880" y="1581348"/>
            <a:ext cx="3760343" cy="43514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3B3CA2-66D3-711A-EC63-E68CEFB535E7}"/>
              </a:ext>
            </a:extLst>
          </p:cNvPr>
          <p:cNvSpPr txBox="1"/>
          <p:nvPr/>
        </p:nvSpPr>
        <p:spPr>
          <a:xfrm>
            <a:off x="7692184" y="6056294"/>
            <a:ext cx="395142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Figure 27: Company headquarter</a:t>
            </a:r>
          </a:p>
        </p:txBody>
      </p:sp>
    </p:spTree>
    <p:extLst>
      <p:ext uri="{BB962C8B-B14F-4D97-AF65-F5344CB8AC3E}">
        <p14:creationId xmlns:p14="http://schemas.microsoft.com/office/powerpoint/2010/main" val="27769239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ngled photograph of a building">
            <a:extLst>
              <a:ext uri="{FF2B5EF4-FFF2-40B4-BE49-F238E27FC236}">
                <a16:creationId xmlns:a16="http://schemas.microsoft.com/office/drawing/2014/main" id="{660D5BD4-941C-71CD-40CF-232A4690F1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5924" r="-2" b="9678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7592" y="-2189"/>
            <a:ext cx="10612581" cy="875688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 </a:t>
            </a:r>
            <a:r>
              <a:rPr lang="en-US" sz="4000">
                <a:latin typeface="Arial"/>
                <a:cs typeface="Arial"/>
              </a:rPr>
              <a:t>Jacobs academic building ²  (JAB ²)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033296"/>
            <a:ext cx="12255500" cy="58200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 err="1">
                <a:latin typeface="Arial"/>
                <a:cs typeface="Times New Roman"/>
              </a:rPr>
              <a:t>CaZan</a:t>
            </a:r>
            <a:r>
              <a:rPr lang="en-US" sz="3000">
                <a:latin typeface="Arial"/>
                <a:cs typeface="Times New Roman"/>
              </a:rPr>
              <a:t> Buildings     </a:t>
            </a:r>
            <a:endParaRPr lang="en-US" sz="3000"/>
          </a:p>
          <a:p>
            <a:endParaRPr lang="en-US" sz="2000">
              <a:latin typeface="Arial"/>
              <a:cs typeface="Times New Roman"/>
            </a:endParaRPr>
          </a:p>
          <a:p>
            <a:endParaRPr lang="en-US" sz="2000">
              <a:latin typeface="Arial"/>
              <a:cs typeface="Times New Roman"/>
            </a:endParaRPr>
          </a:p>
          <a:p>
            <a:endParaRPr lang="en-US">
              <a:latin typeface="Arial"/>
              <a:cs typeface="Times New Roman"/>
            </a:endParaRPr>
          </a:p>
          <a:p>
            <a:r>
              <a:rPr lang="en-US">
                <a:latin typeface="Arial"/>
                <a:cs typeface="Times New Roman"/>
              </a:rPr>
              <a:t>Head of Design: </a:t>
            </a:r>
            <a:r>
              <a:rPr lang="en-US" err="1">
                <a:latin typeface="Arial"/>
                <a:cs typeface="Times New Roman"/>
              </a:rPr>
              <a:t>Seizan</a:t>
            </a:r>
            <a:r>
              <a:rPr lang="en-US">
                <a:latin typeface="Arial"/>
                <a:cs typeface="Times New Roman"/>
              </a:rPr>
              <a:t> Arai</a:t>
            </a:r>
            <a:endParaRPr lang="en-US"/>
          </a:p>
          <a:p>
            <a:endParaRPr lang="en-US">
              <a:latin typeface="Arial"/>
              <a:cs typeface="Times New Roman"/>
            </a:endParaRPr>
          </a:p>
          <a:p>
            <a:r>
              <a:rPr lang="en-US">
                <a:latin typeface="Arial"/>
                <a:cs typeface="Times New Roman"/>
              </a:rPr>
              <a:t>Head of Management and Production: Carlos Alexandre Vieira Saddy Torres Medeiros</a:t>
            </a:r>
          </a:p>
          <a:p>
            <a:endParaRPr lang="en-US" sz="2000">
              <a:latin typeface="Arial"/>
              <a:cs typeface="Times New Roman"/>
            </a:endParaRPr>
          </a:p>
          <a:p>
            <a:endParaRPr lang="en-US" sz="2000">
              <a:latin typeface="Arial"/>
              <a:cs typeface="Times New Roman"/>
            </a:endParaRPr>
          </a:p>
          <a:p>
            <a:endParaRPr lang="en-US" sz="2000">
              <a:latin typeface="Arial"/>
              <a:cs typeface="Times New Roman"/>
            </a:endParaRPr>
          </a:p>
          <a:p>
            <a:endParaRPr lang="en-US" sz="2000">
              <a:latin typeface="Arial"/>
              <a:cs typeface="Times New Roman"/>
            </a:endParaRPr>
          </a:p>
          <a:p>
            <a:r>
              <a:rPr lang="en-US" sz="2500">
                <a:latin typeface="Arial"/>
                <a:cs typeface="Times New Roman"/>
              </a:rPr>
              <a:t>EG 1004 G2  Final Presentation   April 24th, 2024</a:t>
            </a:r>
            <a:endParaRPr lang="en-US" sz="25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4496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9" name="Rectangle 32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" name="Rectangle 33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2C7787-E01A-765C-1FE1-D66D5B9D1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latin typeface="Arial"/>
                <a:cs typeface="Arial"/>
              </a:rPr>
              <a:t>Company Profile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9CC5F5-DA68-935D-614C-EEA281A44E01}"/>
              </a:ext>
            </a:extLst>
          </p:cNvPr>
          <p:cNvSpPr txBox="1"/>
          <p:nvPr/>
        </p:nvSpPr>
        <p:spPr>
          <a:xfrm>
            <a:off x="1177636" y="4433453"/>
            <a:ext cx="4246417" cy="21698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 u="sng">
                <a:latin typeface="Arial"/>
                <a:cs typeface="Arial"/>
              </a:rPr>
              <a:t>Carlos Medeiros</a:t>
            </a:r>
            <a:endParaRPr lang="en-US" u="sng"/>
          </a:p>
          <a:p>
            <a:pPr algn="ctr"/>
            <a:r>
              <a:rPr lang="en-US" sz="1500">
                <a:latin typeface="Arial"/>
                <a:cs typeface="Arial"/>
              </a:rPr>
              <a:t>Head of Management and Production</a:t>
            </a:r>
          </a:p>
          <a:p>
            <a:pPr marL="285750" indent="-285750">
              <a:buFont typeface="Arial"/>
              <a:buChar char="•"/>
            </a:pPr>
            <a:endParaRPr lang="en-US" sz="150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150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500">
                <a:latin typeface="Arial"/>
                <a:cs typeface="Arial"/>
              </a:rPr>
              <a:t>BS Civil Engineering at NYU Tandon</a:t>
            </a:r>
            <a:endParaRPr lang="en-US"/>
          </a:p>
          <a:p>
            <a:endParaRPr lang="en-US" sz="150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500">
                <a:latin typeface="Arial"/>
                <a:cs typeface="Arial"/>
              </a:rPr>
              <a:t>MS Civil Engineering at UC Berkeley </a:t>
            </a:r>
          </a:p>
          <a:p>
            <a:endParaRPr lang="en-US" sz="150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500">
                <a:latin typeface="Arial"/>
                <a:cs typeface="Arial"/>
              </a:rPr>
              <a:t>Former Langan Civil Engineer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E0862F-1A1D-2AF9-16B9-7CA9E5127706}"/>
              </a:ext>
            </a:extLst>
          </p:cNvPr>
          <p:cNvSpPr txBox="1"/>
          <p:nvPr/>
        </p:nvSpPr>
        <p:spPr>
          <a:xfrm>
            <a:off x="-1" y="1711037"/>
            <a:ext cx="12191999" cy="272241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pic>
        <p:nvPicPr>
          <p:cNvPr id="19" name="Picture 18" descr="A person in a black suit&#10;&#10;Description automatically generated">
            <a:extLst>
              <a:ext uri="{FF2B5EF4-FFF2-40B4-BE49-F238E27FC236}">
                <a16:creationId xmlns:a16="http://schemas.microsoft.com/office/drawing/2014/main" id="{E5C53C52-B275-C115-8DDE-ABF9161C06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88" t="13333" r="11403" b="11667"/>
          <a:stretch/>
        </p:blipFill>
        <p:spPr>
          <a:xfrm>
            <a:off x="2389909" y="1822306"/>
            <a:ext cx="1816280" cy="24931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D81BD1-1346-EFA5-C8B2-BB61E50AA13C}"/>
              </a:ext>
            </a:extLst>
          </p:cNvPr>
          <p:cNvSpPr txBox="1"/>
          <p:nvPr/>
        </p:nvSpPr>
        <p:spPr>
          <a:xfrm>
            <a:off x="6897855" y="4433452"/>
            <a:ext cx="4246417" cy="21698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 u="sng" err="1">
                <a:latin typeface="Arial"/>
                <a:cs typeface="Arial"/>
              </a:rPr>
              <a:t>Seizan</a:t>
            </a:r>
            <a:r>
              <a:rPr lang="en-US" sz="1500" u="sng">
                <a:latin typeface="Arial"/>
                <a:cs typeface="Arial"/>
              </a:rPr>
              <a:t> Arai</a:t>
            </a:r>
          </a:p>
          <a:p>
            <a:pPr algn="ctr"/>
            <a:r>
              <a:rPr lang="en-US" sz="1500">
                <a:latin typeface="Arial"/>
                <a:cs typeface="Arial"/>
              </a:rPr>
              <a:t>Head of Design</a:t>
            </a:r>
          </a:p>
          <a:p>
            <a:pPr algn="ctr"/>
            <a:endParaRPr lang="en-US" sz="1500">
              <a:latin typeface="Arial"/>
              <a:cs typeface="Arial"/>
            </a:endParaRPr>
          </a:p>
          <a:p>
            <a:pPr marL="285750" indent="-285750" algn="ctr">
              <a:buFont typeface="Arial"/>
              <a:buChar char="•"/>
            </a:pPr>
            <a:r>
              <a:rPr lang="en-US" sz="1500">
                <a:latin typeface="Arial"/>
                <a:cs typeface="Arial"/>
              </a:rPr>
              <a:t>BS Mechanical Engineer at NYU Tandon</a:t>
            </a:r>
          </a:p>
          <a:p>
            <a:pPr marL="285750" indent="-285750" algn="ctr">
              <a:buFont typeface="Arial"/>
              <a:buChar char="•"/>
            </a:pPr>
            <a:endParaRPr lang="en-US" sz="1500">
              <a:latin typeface="Arial"/>
              <a:cs typeface="Arial"/>
            </a:endParaRPr>
          </a:p>
          <a:p>
            <a:pPr marL="285750" indent="-285750" algn="ctr">
              <a:buFont typeface="Arial"/>
              <a:buChar char="•"/>
            </a:pPr>
            <a:r>
              <a:rPr lang="en-US" sz="1500">
                <a:latin typeface="Arial"/>
                <a:cs typeface="Arial"/>
              </a:rPr>
              <a:t>MS Engineering Management at Cornell</a:t>
            </a:r>
          </a:p>
          <a:p>
            <a:pPr marL="285750" indent="-285750" algn="ctr">
              <a:buFont typeface="Arial"/>
              <a:buChar char="•"/>
            </a:pPr>
            <a:endParaRPr lang="en-US" sz="1500">
              <a:latin typeface="Arial"/>
              <a:cs typeface="Arial"/>
            </a:endParaRPr>
          </a:p>
          <a:p>
            <a:pPr marL="285750" indent="-285750" algn="ctr">
              <a:buFont typeface="Arial"/>
              <a:buChar char="•"/>
            </a:pPr>
            <a:r>
              <a:rPr lang="en-US" sz="1500">
                <a:latin typeface="Arial"/>
                <a:cs typeface="Arial"/>
              </a:rPr>
              <a:t>Former CBES Engineer</a:t>
            </a:r>
          </a:p>
          <a:p>
            <a:pPr marL="285750" indent="-285750" algn="ctr">
              <a:buFont typeface="Arial"/>
              <a:buChar char="•"/>
            </a:pPr>
            <a:endParaRPr lang="en-US" sz="1500">
              <a:latin typeface="Arial"/>
              <a:cs typeface="Arial"/>
            </a:endParaRPr>
          </a:p>
        </p:txBody>
      </p:sp>
      <p:pic>
        <p:nvPicPr>
          <p:cNvPr id="5" name="Picture 4" descr="A person in a white shirt&#10;&#10;Description automatically generated">
            <a:extLst>
              <a:ext uri="{FF2B5EF4-FFF2-40B4-BE49-F238E27FC236}">
                <a16:creationId xmlns:a16="http://schemas.microsoft.com/office/drawing/2014/main" id="{E2264B86-FCFB-BBBB-5443-3312B0D16E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45" t="17503" r="24985" b="-1165"/>
          <a:stretch/>
        </p:blipFill>
        <p:spPr>
          <a:xfrm>
            <a:off x="8128857" y="1759676"/>
            <a:ext cx="1874009" cy="261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0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9" name="Rectangle 32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" name="Rectangle 33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2C7787-E01A-765C-1FE1-D66D5B9D1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latin typeface="Arial"/>
                <a:cs typeface="Arial"/>
              </a:rPr>
              <a:t>Project Statement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F63A7A4-6C1F-37EE-6A71-B80112052671}"/>
              </a:ext>
            </a:extLst>
          </p:cNvPr>
          <p:cNvSpPr>
            <a:spLocks/>
          </p:cNvSpPr>
          <p:nvPr/>
        </p:nvSpPr>
        <p:spPr>
          <a:xfrm>
            <a:off x="249267" y="2112579"/>
            <a:ext cx="6187824" cy="41928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defTabSz="694944">
              <a:spcAft>
                <a:spcPts val="600"/>
              </a:spcAft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NYU Tandon Jacobs Academic Building is outdated and needs reformulation</a:t>
            </a:r>
            <a:endParaRPr lang="en-US" sz="2200" dirty="0"/>
          </a:p>
          <a:p>
            <a:pPr defTabSz="694944">
              <a:spcAft>
                <a:spcPts val="600"/>
              </a:spcAft>
            </a:pPr>
            <a:endParaRPr lang="en-US" sz="2200">
              <a:latin typeface="Arial"/>
              <a:cs typeface="Arial"/>
            </a:endParaRPr>
          </a:p>
          <a:p>
            <a:pPr marL="342900" indent="-342900" defTabSz="694944">
              <a:spcAft>
                <a:spcPts val="600"/>
              </a:spcAft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Academic buildings should be more inclusive, sustainable, and efficient for its users</a:t>
            </a:r>
            <a:endParaRPr lang="en-US" sz="2200" dirty="0"/>
          </a:p>
          <a:p>
            <a:pPr defTabSz="694944">
              <a:spcAft>
                <a:spcPts val="600"/>
              </a:spcAft>
            </a:pPr>
            <a:endParaRPr lang="en-US" sz="2200">
              <a:latin typeface="Arial"/>
              <a:cs typeface="Arial"/>
            </a:endParaRPr>
          </a:p>
          <a:p>
            <a:pPr marL="342900" indent="-342900" defTabSz="694944">
              <a:spcAft>
                <a:spcPts val="600"/>
              </a:spcAft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The demands of the contemporary world are reliability and sustainability</a:t>
            </a:r>
            <a:endParaRPr lang="en-US" sz="2200" dirty="0"/>
          </a:p>
          <a:p>
            <a:pPr defTabSz="694944">
              <a:spcAft>
                <a:spcPts val="600"/>
              </a:spcAft>
            </a:pPr>
            <a:endParaRPr lang="en-US" sz="1368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694944">
              <a:spcAft>
                <a:spcPts val="600"/>
              </a:spcAft>
            </a:pPr>
            <a:endParaRPr lang="en-US" sz="1368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/>
          </a:p>
        </p:txBody>
      </p:sp>
      <p:pic>
        <p:nvPicPr>
          <p:cNvPr id="4" name="Picture 3" descr="A building with many windows and cars parked on the side of the street&#10;&#10;Description automatically generated">
            <a:extLst>
              <a:ext uri="{FF2B5EF4-FFF2-40B4-BE49-F238E27FC236}">
                <a16:creationId xmlns:a16="http://schemas.microsoft.com/office/drawing/2014/main" id="{B54094CD-ADB4-63DE-C277-496BFFD4E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900" y="1770784"/>
            <a:ext cx="4433455" cy="33233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A36451-575F-5451-6E35-FA3E49AE9EBA}"/>
              </a:ext>
            </a:extLst>
          </p:cNvPr>
          <p:cNvSpPr txBox="1"/>
          <p:nvPr/>
        </p:nvSpPr>
        <p:spPr>
          <a:xfrm>
            <a:off x="6830786" y="5127171"/>
            <a:ext cx="481148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Figure 1: Isometric View of Jacobs Academic Building</a:t>
            </a:r>
          </a:p>
        </p:txBody>
      </p:sp>
    </p:spTree>
    <p:extLst>
      <p:ext uri="{BB962C8B-B14F-4D97-AF65-F5344CB8AC3E}">
        <p14:creationId xmlns:p14="http://schemas.microsoft.com/office/powerpoint/2010/main" val="432418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9" name="Rectangle 32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" name="Rectangle 33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2C7787-E01A-765C-1FE1-D66D5B9D1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latin typeface="Arial"/>
                <a:cs typeface="Arial"/>
              </a:rPr>
              <a:t>Project Objective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F63A7A4-6C1F-37EE-6A71-B80112052671}"/>
              </a:ext>
            </a:extLst>
          </p:cNvPr>
          <p:cNvSpPr>
            <a:spLocks/>
          </p:cNvSpPr>
          <p:nvPr/>
        </p:nvSpPr>
        <p:spPr>
          <a:xfrm>
            <a:off x="20394" y="1717725"/>
            <a:ext cx="7861859" cy="481625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342900" indent="-342900" defTabSz="731520">
              <a:spcAft>
                <a:spcPts val="600"/>
              </a:spcAft>
              <a:buFont typeface="Arial"/>
              <a:buChar char="•"/>
            </a:pPr>
            <a:r>
              <a:rPr lang="en-US" sz="2200" kern="1200" dirty="0">
                <a:latin typeface="Arial"/>
                <a:ea typeface="+mn-ea"/>
                <a:cs typeface="Arial"/>
              </a:rPr>
              <a:t>This innovative project has the purpose to develop a more sustainable and inclusive community at NYU Tandon</a:t>
            </a:r>
            <a:endParaRPr lang="en-US" dirty="0"/>
          </a:p>
          <a:p>
            <a:pPr defTabSz="731520">
              <a:spcAft>
                <a:spcPts val="600"/>
              </a:spcAft>
            </a:pPr>
            <a:endParaRPr lang="en-US" sz="2200" kern="1200">
              <a:latin typeface="Arial"/>
              <a:cs typeface="Arial"/>
            </a:endParaRPr>
          </a:p>
          <a:p>
            <a:pPr marL="342900" indent="-342900" defTabSz="731520">
              <a:spcAft>
                <a:spcPts val="600"/>
              </a:spcAft>
              <a:buFont typeface="Arial"/>
              <a:buChar char="•"/>
            </a:pPr>
            <a:r>
              <a:rPr lang="en-US" sz="2200" kern="1200" dirty="0">
                <a:latin typeface="Arial"/>
                <a:ea typeface="+mn-ea"/>
                <a:cs typeface="Arial"/>
              </a:rPr>
              <a:t>It will benefit not only students, faculty and staff, but also the community that uses the space around the campus</a:t>
            </a:r>
            <a:endParaRPr lang="en-US" sz="2200" kern="1200" dirty="0">
              <a:latin typeface="Arial"/>
              <a:cs typeface="Arial"/>
            </a:endParaRPr>
          </a:p>
          <a:p>
            <a:pPr defTabSz="731520">
              <a:spcAft>
                <a:spcPts val="600"/>
              </a:spcAft>
            </a:pPr>
            <a:endParaRPr lang="en-US" sz="2200" kern="1200">
              <a:latin typeface="Arial"/>
              <a:cs typeface="Arial"/>
            </a:endParaRPr>
          </a:p>
          <a:p>
            <a:pPr marL="342900" indent="-342900" defTabSz="731520">
              <a:spcAft>
                <a:spcPts val="600"/>
              </a:spcAft>
              <a:buFont typeface="Arial"/>
              <a:buChar char="•"/>
            </a:pPr>
            <a:r>
              <a:rPr lang="en-US" sz="2200" kern="1200" dirty="0">
                <a:latin typeface="Arial"/>
                <a:ea typeface="+mn-ea"/>
                <a:cs typeface="Arial"/>
              </a:rPr>
              <a:t>This project will solve the heat island effect in the university, will be climate neutral, and will improve the traffic </a:t>
            </a:r>
            <a:r>
              <a:rPr lang="en-US" sz="2200" dirty="0">
                <a:latin typeface="Arial"/>
                <a:cs typeface="Arial"/>
              </a:rPr>
              <a:t>quality inside</a:t>
            </a:r>
            <a:r>
              <a:rPr lang="en-US" sz="2200" kern="1200" dirty="0">
                <a:latin typeface="Arial"/>
                <a:ea typeface="+mn-ea"/>
                <a:cs typeface="Arial"/>
              </a:rPr>
              <a:t> the building</a:t>
            </a:r>
            <a:endParaRPr lang="en-US" sz="2200" kern="1200" dirty="0">
              <a:latin typeface="Arial"/>
              <a:cs typeface="Arial"/>
            </a:endParaRPr>
          </a:p>
          <a:p>
            <a:pPr defTabSz="731520">
              <a:spcAft>
                <a:spcPts val="600"/>
              </a:spcAft>
            </a:pPr>
            <a:endParaRPr lang="en-US" sz="2200" kern="1200">
              <a:solidFill>
                <a:schemeClr val="tx1"/>
              </a:solidFill>
              <a:latin typeface="Arial"/>
              <a:cs typeface="Arial"/>
            </a:endParaRPr>
          </a:p>
          <a:p>
            <a:pPr marL="342900" indent="-342900" defTabSz="731520">
              <a:spcAft>
                <a:spcPts val="600"/>
              </a:spcAft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Meets NYU 2040 Sustainability goals</a:t>
            </a:r>
            <a:endParaRPr lang="en-US" sz="2200" kern="1200" dirty="0">
              <a:latin typeface="Arial"/>
              <a:cs typeface="Arial"/>
            </a:endParaRP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endParaRPr lang="en-US" sz="2000" dirty="0">
              <a:latin typeface="Arial"/>
              <a:cs typeface="Arial"/>
            </a:endParaRP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b="1" dirty="0">
                <a:latin typeface="Arial"/>
                <a:cs typeface="Arial"/>
              </a:rPr>
              <a:t>Mission Statement - Renovate constructions following the demands of the contemporary world: sustainability and reliability.</a:t>
            </a:r>
            <a:endParaRPr lang="en-US" sz="2000" dirty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endParaRPr lang="en-US" sz="1440"/>
          </a:p>
          <a:p>
            <a:pPr>
              <a:spcAft>
                <a:spcPts val="600"/>
              </a:spcAft>
            </a:pPr>
            <a:endParaRPr lang="en-US" sz="1440"/>
          </a:p>
          <a:p>
            <a:pPr>
              <a:spcAft>
                <a:spcPts val="600"/>
              </a:spcAft>
            </a:pPr>
            <a:endParaRPr lang="en-US"/>
          </a:p>
        </p:txBody>
      </p:sp>
      <p:pic>
        <p:nvPicPr>
          <p:cNvPr id="4" name="Picture 3" descr="A blue and green logo&#10;&#10;Description automatically generated">
            <a:extLst>
              <a:ext uri="{FF2B5EF4-FFF2-40B4-BE49-F238E27FC236}">
                <a16:creationId xmlns:a16="http://schemas.microsoft.com/office/drawing/2014/main" id="{D87063BA-6D69-09CA-F0AA-12C2DC86CB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10" t="14790" r="11475" b="28739"/>
          <a:stretch/>
        </p:blipFill>
        <p:spPr>
          <a:xfrm>
            <a:off x="7742615" y="2600567"/>
            <a:ext cx="4324117" cy="232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96AE7C-8FDB-DE3A-B55F-88BCD4BAD8E3}"/>
              </a:ext>
            </a:extLst>
          </p:cNvPr>
          <p:cNvSpPr txBox="1"/>
          <p:nvPr/>
        </p:nvSpPr>
        <p:spPr>
          <a:xfrm>
            <a:off x="7982262" y="4965491"/>
            <a:ext cx="389744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Figure 2: Company Logo</a:t>
            </a:r>
          </a:p>
        </p:txBody>
      </p:sp>
    </p:spTree>
    <p:extLst>
      <p:ext uri="{BB962C8B-B14F-4D97-AF65-F5344CB8AC3E}">
        <p14:creationId xmlns:p14="http://schemas.microsoft.com/office/powerpoint/2010/main" val="3054032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9" name="Rectangle 32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" name="Rectangle 33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2C7787-E01A-765C-1FE1-D66D5B9D1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latin typeface="Arial"/>
                <a:cs typeface="Arial"/>
              </a:rPr>
              <a:t>Project Description</a:t>
            </a:r>
          </a:p>
        </p:txBody>
      </p:sp>
      <p:sp>
        <p:nvSpPr>
          <p:cNvPr id="324" name="TextBox 323">
            <a:extLst>
              <a:ext uri="{FF2B5EF4-FFF2-40B4-BE49-F238E27FC236}">
                <a16:creationId xmlns:a16="http://schemas.microsoft.com/office/drawing/2014/main" id="{42CD1311-45A8-0BFD-0B1B-17DE762056EA}"/>
              </a:ext>
            </a:extLst>
          </p:cNvPr>
          <p:cNvSpPr txBox="1"/>
          <p:nvPr/>
        </p:nvSpPr>
        <p:spPr>
          <a:xfrm>
            <a:off x="6891910" y="5250815"/>
            <a:ext cx="507123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731520">
              <a:spcAft>
                <a:spcPts val="600"/>
              </a:spcAft>
            </a:pPr>
            <a:r>
              <a:rPr lang="en-US" sz="2000" kern="1200" dirty="0">
                <a:latin typeface="Arial"/>
                <a:ea typeface="+mn-ea"/>
                <a:cs typeface="Arial"/>
              </a:rPr>
              <a:t>Figure </a:t>
            </a:r>
            <a:r>
              <a:rPr lang="en-US" sz="2000" dirty="0">
                <a:latin typeface="Arial"/>
                <a:cs typeface="Arial"/>
              </a:rPr>
              <a:t>3</a:t>
            </a:r>
            <a:r>
              <a:rPr lang="en-US" sz="2000" kern="1200" dirty="0">
                <a:latin typeface="Arial"/>
                <a:ea typeface="+mn-ea"/>
                <a:cs typeface="Arial"/>
              </a:rPr>
              <a:t>: Isometric Rendering View of Building</a:t>
            </a:r>
            <a:endParaRPr lang="en-US" sz="2000">
              <a:latin typeface="Arial"/>
              <a:cs typeface="Arial"/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F63A7A4-6C1F-37EE-6A71-B80112052671}"/>
              </a:ext>
            </a:extLst>
          </p:cNvPr>
          <p:cNvSpPr>
            <a:spLocks/>
          </p:cNvSpPr>
          <p:nvPr/>
        </p:nvSpPr>
        <p:spPr>
          <a:xfrm>
            <a:off x="230434" y="1717725"/>
            <a:ext cx="6389613" cy="479547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defTabSz="731520">
              <a:spcAft>
                <a:spcPts val="600"/>
              </a:spcAft>
            </a:pPr>
            <a:r>
              <a:rPr lang="en-US" sz="2200">
                <a:latin typeface="Arial"/>
                <a:cs typeface="Arial"/>
              </a:rPr>
              <a:t>Platinum LEED Certification</a:t>
            </a:r>
          </a:p>
          <a:p>
            <a:pPr defTabSz="731520">
              <a:spcAft>
                <a:spcPts val="600"/>
              </a:spcAft>
            </a:pPr>
            <a:r>
              <a:rPr lang="en-US" sz="2200" b="1">
                <a:latin typeface="Arial"/>
                <a:cs typeface="Arial"/>
              </a:rPr>
              <a:t>  Sustainable Sites</a:t>
            </a:r>
            <a:endParaRPr lang="en-US" sz="2200">
              <a:latin typeface="Arial"/>
              <a:cs typeface="Arial"/>
            </a:endParaRPr>
          </a:p>
          <a:p>
            <a:pPr marL="977900" lvl="2" indent="-342900">
              <a:lnSpc>
                <a:spcPct val="90000"/>
              </a:lnSpc>
              <a:spcAft>
                <a:spcPts val="600"/>
              </a:spcAft>
              <a:buFont typeface="Wingdings"/>
              <a:buChar char="§"/>
            </a:pPr>
            <a:r>
              <a:rPr lang="en-US" sz="2200">
                <a:latin typeface="Arial"/>
                <a:cs typeface="Arial"/>
              </a:rPr>
              <a:t>Green Roof to reduce heat island effect</a:t>
            </a:r>
          </a:p>
          <a:p>
            <a:pPr marL="863600" lvl="2" indent="-228600">
              <a:lnSpc>
                <a:spcPct val="90000"/>
              </a:lnSpc>
              <a:spcAft>
                <a:spcPts val="600"/>
              </a:spcAft>
              <a:buFont typeface="Wingdings"/>
              <a:buChar char="§"/>
            </a:pPr>
            <a:r>
              <a:rPr lang="en-US" sz="2200">
                <a:latin typeface="Arial"/>
                <a:cs typeface="Arial"/>
              </a:rPr>
              <a:t>Glass Facades to maximize natural light </a:t>
            </a:r>
          </a:p>
          <a:p>
            <a:pPr marL="635000" lvl="2">
              <a:lnSpc>
                <a:spcPct val="90000"/>
              </a:lnSpc>
              <a:spcAft>
                <a:spcPts val="600"/>
              </a:spcAft>
            </a:pPr>
            <a:endParaRPr lang="en-US" sz="2200">
              <a:latin typeface="Arial"/>
              <a:cs typeface="Arial"/>
            </a:endParaRPr>
          </a:p>
          <a:p>
            <a:pPr marL="635000" lvl="2">
              <a:lnSpc>
                <a:spcPct val="90000"/>
              </a:lnSpc>
              <a:spcAft>
                <a:spcPts val="600"/>
              </a:spcAft>
            </a:pPr>
            <a:r>
              <a:rPr lang="en-US" sz="2200" b="1">
                <a:latin typeface="Arial"/>
                <a:cs typeface="Arial"/>
              </a:rPr>
              <a:t>Energy and Atmosphere</a:t>
            </a:r>
            <a:endParaRPr lang="en-US" sz="2200">
              <a:latin typeface="Arial"/>
              <a:cs typeface="Arial"/>
            </a:endParaRPr>
          </a:p>
          <a:p>
            <a:pPr marL="863600" lvl="2" indent="-228600">
              <a:lnSpc>
                <a:spcPct val="90000"/>
              </a:lnSpc>
              <a:spcAft>
                <a:spcPts val="600"/>
              </a:spcAft>
              <a:buFont typeface="Wingdings"/>
              <a:buChar char="§"/>
            </a:pPr>
            <a:r>
              <a:rPr lang="en-US" sz="2200">
                <a:latin typeface="Arial"/>
                <a:cs typeface="Arial"/>
              </a:rPr>
              <a:t>Solar panels on both buildings for on-site energy production</a:t>
            </a:r>
          </a:p>
          <a:p>
            <a:pPr marL="863600" lvl="2" indent="-228600">
              <a:lnSpc>
                <a:spcPct val="90000"/>
              </a:lnSpc>
              <a:spcAft>
                <a:spcPts val="600"/>
              </a:spcAft>
              <a:buFont typeface="Wingdings"/>
              <a:buChar char="§"/>
            </a:pPr>
            <a:endParaRPr lang="en-US" sz="2200">
              <a:latin typeface="Arial"/>
              <a:cs typeface="Arial"/>
            </a:endParaRPr>
          </a:p>
          <a:p>
            <a:pPr marL="635000" lvl="2">
              <a:lnSpc>
                <a:spcPct val="90000"/>
              </a:lnSpc>
              <a:spcAft>
                <a:spcPts val="600"/>
              </a:spcAft>
            </a:pPr>
            <a:r>
              <a:rPr lang="en-US" sz="2200" b="1">
                <a:latin typeface="Arial"/>
                <a:cs typeface="Arial"/>
              </a:rPr>
              <a:t>Innovation</a:t>
            </a:r>
            <a:endParaRPr lang="en-US" sz="2200">
              <a:latin typeface="Arial"/>
              <a:cs typeface="Arial"/>
            </a:endParaRPr>
          </a:p>
          <a:p>
            <a:pPr marL="977900" lvl="2" indent="-342900">
              <a:lnSpc>
                <a:spcPct val="90000"/>
              </a:lnSpc>
              <a:spcAft>
                <a:spcPts val="600"/>
              </a:spcAft>
              <a:buFont typeface="Wingdings"/>
              <a:buChar char="§"/>
            </a:pPr>
            <a:r>
              <a:rPr lang="en-US" sz="2200">
                <a:latin typeface="Arial"/>
                <a:cs typeface="Arial"/>
              </a:rPr>
              <a:t>Wi-fi routers located in common areas, classrooms and dorm rooms</a:t>
            </a:r>
            <a:endParaRPr lang="en-US" sz="2200" b="1">
              <a:latin typeface="Arial"/>
              <a:cs typeface="Arial"/>
            </a:endParaRPr>
          </a:p>
          <a:p>
            <a:pPr marL="977900" lvl="2" indent="-342900">
              <a:lnSpc>
                <a:spcPct val="90000"/>
              </a:lnSpc>
              <a:spcAft>
                <a:spcPts val="600"/>
              </a:spcAft>
              <a:buFont typeface="Wingdings"/>
              <a:buChar char="§"/>
            </a:pPr>
            <a:r>
              <a:rPr lang="en-US" sz="2200">
                <a:latin typeface="Arial"/>
                <a:cs typeface="Arial"/>
              </a:rPr>
              <a:t>ID scanners to enter the building (Academic and Dorm areas)</a:t>
            </a:r>
          </a:p>
          <a:p>
            <a:pPr marL="977900" lvl="2" indent="-342900">
              <a:lnSpc>
                <a:spcPct val="90000"/>
              </a:lnSpc>
              <a:spcAft>
                <a:spcPts val="600"/>
              </a:spcAft>
              <a:buFont typeface="Wingdings"/>
              <a:buChar char="§"/>
            </a:pPr>
            <a:endParaRPr lang="en-US" sz="2200">
              <a:latin typeface="Arial"/>
              <a:cs typeface="Arial"/>
            </a:endParaRPr>
          </a:p>
          <a:p>
            <a:pPr marL="977900" lvl="2" indent="-342900">
              <a:lnSpc>
                <a:spcPct val="90000"/>
              </a:lnSpc>
              <a:spcAft>
                <a:spcPts val="600"/>
              </a:spcAft>
              <a:buFont typeface="Wingdings"/>
              <a:buChar char="§"/>
            </a:pPr>
            <a:endParaRPr lang="en-US" sz="2200" b="1">
              <a:latin typeface="Arial"/>
              <a:cs typeface="Arial"/>
            </a:endParaRPr>
          </a:p>
          <a:p>
            <a:pPr marL="635000" lvl="2">
              <a:lnSpc>
                <a:spcPct val="90000"/>
              </a:lnSpc>
              <a:spcAft>
                <a:spcPts val="600"/>
              </a:spcAft>
            </a:pPr>
            <a:endParaRPr lang="en-US" sz="2200" b="1">
              <a:latin typeface="Arial"/>
              <a:cs typeface="Arial"/>
            </a:endParaRP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endParaRPr lang="en-US" sz="220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endParaRPr lang="en-US" sz="1440"/>
          </a:p>
          <a:p>
            <a:pPr>
              <a:spcAft>
                <a:spcPts val="600"/>
              </a:spcAft>
            </a:pPr>
            <a:endParaRPr lang="en-US" sz="1440"/>
          </a:p>
          <a:p>
            <a:pPr>
              <a:spcAft>
                <a:spcPts val="600"/>
              </a:spcAft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C2D062-9E5A-7C92-3C74-939CC5C87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689" y="2221377"/>
            <a:ext cx="4780096" cy="303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48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Rectangle 33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2C7787-E01A-765C-1FE1-D66D5B9D1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latin typeface="Arial"/>
                <a:cs typeface="Arial"/>
              </a:rPr>
              <a:t>Project Description</a:t>
            </a:r>
          </a:p>
        </p:txBody>
      </p:sp>
      <p:sp>
        <p:nvSpPr>
          <p:cNvPr id="3" name="Content Placeholder 14">
            <a:extLst>
              <a:ext uri="{FF2B5EF4-FFF2-40B4-BE49-F238E27FC236}">
                <a16:creationId xmlns:a16="http://schemas.microsoft.com/office/drawing/2014/main" id="{CF63A7A4-6C1F-37EE-6A71-B80112052671}"/>
              </a:ext>
            </a:extLst>
          </p:cNvPr>
          <p:cNvSpPr>
            <a:spLocks/>
          </p:cNvSpPr>
          <p:nvPr/>
        </p:nvSpPr>
        <p:spPr>
          <a:xfrm>
            <a:off x="147307" y="1717725"/>
            <a:ext cx="6535085" cy="47954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31520">
              <a:spcAft>
                <a:spcPts val="600"/>
              </a:spcAft>
            </a:pPr>
            <a:r>
              <a:rPr lang="en-US" sz="2200">
                <a:latin typeface="Arial"/>
                <a:cs typeface="Arial"/>
              </a:rPr>
              <a:t>LEED Certification</a:t>
            </a:r>
            <a:endParaRPr lang="en-US" sz="2200" kern="1200">
              <a:latin typeface="Arial"/>
              <a:cs typeface="Arial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Courier New,monospace"/>
              <a:buChar char="o"/>
            </a:pPr>
            <a:r>
              <a:rPr lang="en-US" sz="2300" b="1">
                <a:latin typeface="Arial"/>
                <a:cs typeface="Arial"/>
              </a:rPr>
              <a:t>Water Efficiency</a:t>
            </a:r>
            <a:endParaRPr lang="en-US" sz="2300">
              <a:latin typeface="Arial"/>
              <a:cs typeface="Arial"/>
            </a:endParaRP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Wingdings,Sans-Serif"/>
              <a:buChar char="§"/>
            </a:pPr>
            <a:r>
              <a:rPr lang="en-US" sz="2300">
                <a:latin typeface="Arial"/>
                <a:cs typeface="Arial"/>
              </a:rPr>
              <a:t>Rainwater storage to use for future purposes (bathrooms)</a:t>
            </a: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Wingdings,Sans-Serif"/>
              <a:buChar char="§"/>
            </a:pPr>
            <a:r>
              <a:rPr lang="en-US" sz="2300">
                <a:latin typeface="Arial"/>
                <a:cs typeface="Arial"/>
              </a:rPr>
              <a:t>Water Quality Monitor</a:t>
            </a: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Wingdings,Sans-Serif"/>
              <a:buChar char="§"/>
            </a:pPr>
            <a:r>
              <a:rPr lang="en-US" sz="2300">
                <a:latin typeface="Arial"/>
                <a:cs typeface="Arial"/>
              </a:rPr>
              <a:t>High efficiency water system in dormitory building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Courier New,monospace"/>
              <a:buChar char="o"/>
            </a:pPr>
            <a:r>
              <a:rPr lang="en-US" sz="2300" b="1">
                <a:latin typeface="Arial"/>
                <a:ea typeface="+mn-lt"/>
                <a:cs typeface="+mn-lt"/>
              </a:rPr>
              <a:t>Indoor Environmental Quality</a:t>
            </a:r>
            <a:endParaRPr lang="en-US" sz="2300" b="1">
              <a:latin typeface="Arial"/>
              <a:cs typeface="Arial"/>
            </a:endParaRP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Wingdings,Sans-Serif"/>
              <a:buChar char="§"/>
            </a:pPr>
            <a:r>
              <a:rPr lang="en-US" sz="2300">
                <a:latin typeface="Arial"/>
                <a:cs typeface="Arial"/>
              </a:rPr>
              <a:t>CO detectors</a:t>
            </a: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Wingdings,Sans-Serif"/>
              <a:buChar char="§"/>
            </a:pPr>
            <a:r>
              <a:rPr lang="en-US" sz="2200">
                <a:latin typeface="Arial"/>
                <a:cs typeface="Arial"/>
              </a:rPr>
              <a:t>Glazed windows to regulate temperature and reduce outside noise</a:t>
            </a:r>
            <a:endParaRPr lang="en-US" sz="2300">
              <a:latin typeface="Arial"/>
              <a:cs typeface="Arial"/>
            </a:endParaRP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endParaRPr lang="en-US" sz="220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endParaRPr lang="en-US" sz="1440"/>
          </a:p>
          <a:p>
            <a:pPr>
              <a:spcAft>
                <a:spcPts val="600"/>
              </a:spcAft>
            </a:pPr>
            <a:endParaRPr lang="en-US" sz="1440"/>
          </a:p>
          <a:p>
            <a:pPr>
              <a:spcAft>
                <a:spcPts val="600"/>
              </a:spcAft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547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Rectangle 33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2C7787-E01A-765C-1FE1-D66D5B9D1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latin typeface="Arial"/>
                <a:cs typeface="Arial"/>
              </a:rPr>
              <a:t>Project Description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ADCD7F-263C-B16D-1144-8D061FBD9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" y="2030342"/>
            <a:ext cx="5917113" cy="37797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FDC859-95BA-554E-F83B-EF278F22CDCE}"/>
              </a:ext>
            </a:extLst>
          </p:cNvPr>
          <p:cNvSpPr txBox="1"/>
          <p:nvPr/>
        </p:nvSpPr>
        <p:spPr>
          <a:xfrm>
            <a:off x="6087871" y="5808015"/>
            <a:ext cx="58826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Figure 5: Isometric Rendering View of Revised Building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8F5F4B-608E-5694-F6DD-7605C158C803}"/>
              </a:ext>
            </a:extLst>
          </p:cNvPr>
          <p:cNvSpPr txBox="1"/>
          <p:nvPr/>
        </p:nvSpPr>
        <p:spPr>
          <a:xfrm>
            <a:off x="6875" y="5808014"/>
            <a:ext cx="666878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Figure 4: Isometric Rendering View of Previous Building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1E745E-FD40-CD90-4885-F4E2F9488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557" y="2027996"/>
            <a:ext cx="5925748" cy="377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8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Rectangle 33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2C7787-E01A-765C-1FE1-D66D5B9D1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latin typeface="Arial"/>
                <a:cs typeface="Arial"/>
              </a:rPr>
              <a:t>Project Description</a:t>
            </a:r>
          </a:p>
        </p:txBody>
      </p:sp>
      <p:pic>
        <p:nvPicPr>
          <p:cNvPr id="4" name="Picture 3" descr="A building with many windows&#10;&#10;Description automatically generated">
            <a:extLst>
              <a:ext uri="{FF2B5EF4-FFF2-40B4-BE49-F238E27FC236}">
                <a16:creationId xmlns:a16="http://schemas.microsoft.com/office/drawing/2014/main" id="{05C54EF9-93C8-1A6D-53CB-53EC0A1BF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138" y="1660887"/>
            <a:ext cx="5822950" cy="4000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A1BC3D-50F5-7A5D-7D2A-A71923A31CB1}"/>
              </a:ext>
            </a:extLst>
          </p:cNvPr>
          <p:cNvSpPr txBox="1"/>
          <p:nvPr/>
        </p:nvSpPr>
        <p:spPr>
          <a:xfrm>
            <a:off x="6545849" y="5877347"/>
            <a:ext cx="46811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Figure 7: Side View of </a:t>
            </a:r>
            <a:r>
              <a:rPr lang="en-US" dirty="0">
                <a:latin typeface="Arial"/>
                <a:ea typeface="+mn-lt"/>
                <a:cs typeface="+mn-lt"/>
              </a:rPr>
              <a:t>Rendered </a:t>
            </a:r>
            <a:r>
              <a:rPr lang="en-US" dirty="0">
                <a:latin typeface="Arial"/>
                <a:cs typeface="Arial"/>
              </a:rPr>
              <a:t>Building</a:t>
            </a:r>
          </a:p>
        </p:txBody>
      </p:sp>
      <p:pic>
        <p:nvPicPr>
          <p:cNvPr id="11" name="Picture 10" descr="A building with windows and a fence&#10;&#10;Description automatically generated">
            <a:extLst>
              <a:ext uri="{FF2B5EF4-FFF2-40B4-BE49-F238E27FC236}">
                <a16:creationId xmlns:a16="http://schemas.microsoft.com/office/drawing/2014/main" id="{29CC91BE-95D9-927E-0A00-3E2A6F2DB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81" y="1749664"/>
            <a:ext cx="5473353" cy="39536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668A5E-4981-100E-3EC7-45EBF9BF3AD0}"/>
              </a:ext>
            </a:extLst>
          </p:cNvPr>
          <p:cNvSpPr txBox="1"/>
          <p:nvPr/>
        </p:nvSpPr>
        <p:spPr>
          <a:xfrm>
            <a:off x="541579" y="5873492"/>
            <a:ext cx="447695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Figure 6: Front View of Rendered Building</a:t>
            </a:r>
          </a:p>
        </p:txBody>
      </p:sp>
    </p:spTree>
    <p:extLst>
      <p:ext uri="{BB962C8B-B14F-4D97-AF65-F5344CB8AC3E}">
        <p14:creationId xmlns:p14="http://schemas.microsoft.com/office/powerpoint/2010/main" val="32324545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 Jacobs academic building ²  (JAB ²)</vt:lpstr>
      <vt:lpstr>Agenda</vt:lpstr>
      <vt:lpstr>Company Profile</vt:lpstr>
      <vt:lpstr>Project Statement</vt:lpstr>
      <vt:lpstr>Project Objective</vt:lpstr>
      <vt:lpstr>Project Description</vt:lpstr>
      <vt:lpstr>Project Description</vt:lpstr>
      <vt:lpstr>Project Description</vt:lpstr>
      <vt:lpstr>Project Description</vt:lpstr>
      <vt:lpstr>Project Description</vt:lpstr>
      <vt:lpstr>Project Description</vt:lpstr>
      <vt:lpstr>Project Description</vt:lpstr>
      <vt:lpstr>Project Description</vt:lpstr>
      <vt:lpstr>Project Description</vt:lpstr>
      <vt:lpstr>Project Description</vt:lpstr>
      <vt:lpstr>Project Description</vt:lpstr>
      <vt:lpstr>Project Description</vt:lpstr>
      <vt:lpstr>Project Description</vt:lpstr>
      <vt:lpstr>Cost Estimate</vt:lpstr>
      <vt:lpstr>Cost Estimate</vt:lpstr>
      <vt:lpstr>Cost Estimate</vt:lpstr>
      <vt:lpstr>Project Schedule </vt:lpstr>
      <vt:lpstr>Construction Schedule  </vt:lpstr>
      <vt:lpstr>Market and Building Viability   </vt:lpstr>
      <vt:lpstr>Conclusion    </vt:lpstr>
      <vt:lpstr> Jacobs academic building ²  (JAB ²)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643</cp:revision>
  <dcterms:created xsi:type="dcterms:W3CDTF">2024-04-23T16:43:49Z</dcterms:created>
  <dcterms:modified xsi:type="dcterms:W3CDTF">2024-04-26T19:42:14Z</dcterms:modified>
</cp:coreProperties>
</file>