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274" r:id="rId2"/>
    <p:sldId id="275" r:id="rId3"/>
    <p:sldId id="276" r:id="rId4"/>
    <p:sldId id="320" r:id="rId5"/>
    <p:sldId id="321" r:id="rId6"/>
    <p:sldId id="348" r:id="rId7"/>
    <p:sldId id="324" r:id="rId8"/>
    <p:sldId id="361" r:id="rId9"/>
    <p:sldId id="364" r:id="rId10"/>
    <p:sldId id="375" r:id="rId11"/>
    <p:sldId id="376" r:id="rId12"/>
    <p:sldId id="362" r:id="rId13"/>
    <p:sldId id="363" r:id="rId14"/>
    <p:sldId id="351" r:id="rId15"/>
    <p:sldId id="352" r:id="rId16"/>
    <p:sldId id="354" r:id="rId17"/>
    <p:sldId id="355" r:id="rId18"/>
    <p:sldId id="372" r:id="rId19"/>
    <p:sldId id="373" r:id="rId20"/>
    <p:sldId id="368" r:id="rId21"/>
    <p:sldId id="369" r:id="rId22"/>
    <p:sldId id="370" r:id="rId23"/>
    <p:sldId id="357" r:id="rId24"/>
    <p:sldId id="359" r:id="rId25"/>
    <p:sldId id="367" r:id="rId26"/>
    <p:sldId id="366" r:id="rId27"/>
    <p:sldId id="360" r:id="rId28"/>
    <p:sldId id="319" r:id="rId29"/>
  </p:sldIdLst>
  <p:sldSz cx="9144000" cy="5143500" type="screen16x9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706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19" autoAdjust="0"/>
    <p:restoredTop sz="86413" autoAdjust="0"/>
  </p:normalViewPr>
  <p:slideViewPr>
    <p:cSldViewPr snapToGrid="0" snapToObjects="1">
      <p:cViewPr varScale="1">
        <p:scale>
          <a:sx n="100" d="100"/>
          <a:sy n="100" d="100"/>
        </p:scale>
        <p:origin x="389" y="67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-939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B88CD5B2-10F0-438A-811A-4FB21E6A8D85}" type="datetimeFigureOut">
              <a:rPr lang="en-US" altLang="en-US"/>
              <a:pPr>
                <a:defRPr/>
              </a:pPr>
              <a:t>9/12/2017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CA937140-E881-4975-AF23-4F5D759EA6D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722856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2F996E7F-EDAB-4790-979C-7E852A11C320}" type="datetimeFigureOut">
              <a:rPr lang="en-US" altLang="en-US"/>
              <a:pPr>
                <a:defRPr/>
              </a:pPr>
              <a:t>9/12/2017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5DCFF5D6-010A-4D91-93C4-C2628A7D35A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7299141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CFF5D6-010A-4D91-93C4-C2628A7D35A5}" type="slidenum">
              <a:rPr lang="en-US" altLang="en-US" smtClean="0"/>
              <a:pPr/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406229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CFF5D6-010A-4D91-93C4-C2628A7D35A5}" type="slidenum">
              <a:rPr lang="en-US" altLang="en-US" smtClean="0"/>
              <a:pPr/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635972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-9144" y="0"/>
            <a:ext cx="9153144" cy="51435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1"/>
          </p:nvPr>
        </p:nvSpPr>
        <p:spPr>
          <a:xfrm>
            <a:off x="227752" y="1532443"/>
            <a:ext cx="3637261" cy="1811289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>
              <a:spcBef>
                <a:spcPts val="0"/>
              </a:spcBef>
              <a:defRPr sz="3000" b="1" i="0">
                <a:solidFill>
                  <a:schemeClr val="bg1"/>
                </a:solidFill>
                <a:latin typeface="Arial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227012" y="3718898"/>
            <a:ext cx="1783159" cy="36195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spcBef>
                <a:spcPts val="0"/>
              </a:spcBef>
              <a:defRPr sz="1000" baseline="0">
                <a:solidFill>
                  <a:srgbClr val="FFFFFF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026767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Titl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53525" cy="5157788"/>
          </a:xfrm>
          <a:prstGeom prst="rect">
            <a:avLst/>
          </a:prstGeom>
          <a:solidFill>
            <a:srgbClr val="57068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8315325" y="292100"/>
            <a:ext cx="184150" cy="369888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endParaRPr lang="en-US" sz="1800" smtClean="0"/>
          </a:p>
        </p:txBody>
      </p:sp>
      <p:pic>
        <p:nvPicPr>
          <p:cNvPr id="6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9638" y="238125"/>
            <a:ext cx="16891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 Placeholder 2"/>
          <p:cNvSpPr>
            <a:spLocks noGrp="1"/>
          </p:cNvSpPr>
          <p:nvPr>
            <p:ph idx="11"/>
          </p:nvPr>
        </p:nvSpPr>
        <p:spPr>
          <a:xfrm>
            <a:off x="0" y="0"/>
            <a:ext cx="4480560" cy="5156574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algn="ctr">
              <a:defRPr sz="3000" b="1">
                <a:solidFill>
                  <a:srgbClr val="FFFFFF"/>
                </a:solidFill>
              </a:defRPr>
            </a:lvl1pPr>
            <a:lvl2pPr marL="0" indent="0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2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4997268" y="1583857"/>
            <a:ext cx="3737844" cy="3131018"/>
          </a:xfrm>
          <a:prstGeom prst="rect">
            <a:avLst/>
          </a:prstGeom>
        </p:spPr>
        <p:txBody>
          <a:bodyPr vert="horz" lIns="0" tIns="0" rIns="0" bIns="0"/>
          <a:lstStyle>
            <a:lvl1pPr marL="0">
              <a:spcBef>
                <a:spcPts val="0"/>
              </a:spcBef>
              <a:defRPr sz="3000" b="1" i="0">
                <a:solidFill>
                  <a:srgbClr val="FFFFFF"/>
                </a:solidFill>
                <a:latin typeface="Arial"/>
                <a:cs typeface="Arial"/>
              </a:defRPr>
            </a:lvl1pPr>
            <a:lvl2pPr marL="0" indent="0">
              <a:spcBef>
                <a:spcPts val="0"/>
              </a:spcBef>
              <a:buNone/>
              <a:defRPr baseline="0"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1179152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501792" y="1583857"/>
            <a:ext cx="3810941" cy="3131018"/>
          </a:xfrm>
          <a:prstGeom prst="rect">
            <a:avLst/>
          </a:prstGeom>
        </p:spPr>
        <p:txBody>
          <a:bodyPr vert="horz" lIns="0" tIns="0" rIns="0" bIns="0"/>
          <a:lstStyle>
            <a:lvl1pPr marL="0">
              <a:spcBef>
                <a:spcPts val="0"/>
              </a:spcBef>
              <a:defRPr sz="2000" b="1"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idx="11"/>
          </p:nvPr>
        </p:nvSpPr>
        <p:spPr>
          <a:xfrm>
            <a:off x="4672577" y="712598"/>
            <a:ext cx="4480560" cy="4430902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algn="ctr">
              <a:defRPr sz="3000" b="1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2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176711" y="228989"/>
            <a:ext cx="2740741" cy="265113"/>
          </a:xfrm>
          <a:prstGeom prst="rect">
            <a:avLst/>
          </a:prstGeom>
        </p:spPr>
        <p:txBody>
          <a:bodyPr vert="horz" lIns="0" tIns="0" rIns="0" bIns="0"/>
          <a:lstStyle>
            <a:lvl1pPr marL="0" algn="r">
              <a:spcBef>
                <a:spcPts val="0"/>
              </a:spcBef>
              <a:defRPr sz="1400" b="1" baseline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6AE64F-0329-4099-BAA8-FCD88697F9EC}" type="datetime1">
              <a:rPr lang="en-US" altLang="en-US"/>
              <a:pPr>
                <a:defRPr/>
              </a:pPr>
              <a:t>9/12/2017</a:t>
            </a:fld>
            <a:endParaRPr lang="en-US" altLang="en-US"/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fld id="{D196EBC6-8F7B-4341-BCD0-77E3CCCD3B7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5594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501792" y="1583857"/>
            <a:ext cx="8315553" cy="3131018"/>
          </a:xfrm>
          <a:prstGeom prst="rect">
            <a:avLst/>
          </a:prstGeom>
        </p:spPr>
        <p:txBody>
          <a:bodyPr vert="horz" lIns="0" tIns="0" rIns="0" bIns="0"/>
          <a:lstStyle>
            <a:lvl1pPr marL="0">
              <a:spcBef>
                <a:spcPts val="0"/>
              </a:spcBef>
              <a:defRPr sz="2000" b="1"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6176711" y="228989"/>
            <a:ext cx="2740741" cy="265113"/>
          </a:xfrm>
          <a:prstGeom prst="rect">
            <a:avLst/>
          </a:prstGeom>
        </p:spPr>
        <p:txBody>
          <a:bodyPr vert="horz" lIns="0" tIns="0" rIns="0" bIns="0"/>
          <a:lstStyle>
            <a:lvl1pPr marL="0" algn="r">
              <a:spcBef>
                <a:spcPts val="0"/>
              </a:spcBef>
              <a:defRPr sz="1400" b="1" baseline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E51061-519A-4784-892B-B95E7889EEBA}" type="datetime1">
              <a:rPr lang="en-US" altLang="en-US"/>
              <a:pPr>
                <a:defRPr/>
              </a:pPr>
              <a:t>9/12/2017</a:t>
            </a:fld>
            <a:endParaRPr lang="en-US" altLang="en-US"/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7C3EF180-0D60-44B2-9F82-6747EC9A394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70937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nyu_white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88" y="234950"/>
            <a:ext cx="6731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0"/>
            <a:ext cx="9153525" cy="712788"/>
          </a:xfrm>
          <a:prstGeom prst="rect">
            <a:avLst/>
          </a:prstGeom>
          <a:solidFill>
            <a:srgbClr val="57068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D3C6B9CB-E168-4894-A991-F440560B5009}" type="datetime1">
              <a:rPr lang="en-US" altLang="en-US"/>
              <a:pPr>
                <a:defRPr/>
              </a:pPr>
              <a:t>9/12/2017</a:t>
            </a:fld>
            <a:endParaRPr lang="en-US" alt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5EF6DBCF-3A38-469F-BCB5-3B5338553E56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7" name="Picture 1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50" y="238125"/>
            <a:ext cx="146367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1" r:id="rId3"/>
    <p:sldLayoutId id="2147483732" r:id="rId4"/>
  </p:sldLayoutIdLst>
  <p:hf hdr="0" ftr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MS PGothic" panose="020B0600070205080204" pitchFamily="34" charset="-128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MS PGothic" panose="020B0600070205080204" pitchFamily="34" charset="-128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MS PGothic" panose="020B0600070205080204" pitchFamily="34" charset="-128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MS PGothic" panose="020B0600070205080204" pitchFamily="34" charset="-128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628650" indent="-1714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085850" indent="-1714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Courier New" pitchFamily="49" charset="0"/>
        <a:buChar char="o"/>
        <a:defRPr sz="1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114550" indent="-285750" algn="l" defTabSz="457200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Ø"/>
        <a:defRPr sz="1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microsoft.com/office/2007/relationships/hdphoto" Target="../media/hdphoto6.wdp"/><Relationship Id="rId3" Type="http://schemas.microsoft.com/office/2007/relationships/hdphoto" Target="../media/hdphoto2.wdp"/><Relationship Id="rId7" Type="http://schemas.openxmlformats.org/officeDocument/2006/relationships/image" Target="../media/image21.png"/><Relationship Id="rId12" Type="http://schemas.openxmlformats.org/officeDocument/2006/relationships/image" Target="../media/image2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11" Type="http://schemas.microsoft.com/office/2007/relationships/hdphoto" Target="../media/hdphoto5.wdp"/><Relationship Id="rId5" Type="http://schemas.microsoft.com/office/2007/relationships/hdphoto" Target="../media/hdphoto3.wdp"/><Relationship Id="rId15" Type="http://schemas.microsoft.com/office/2007/relationships/hdphoto" Target="../media/hdphoto7.wdp"/><Relationship Id="rId10" Type="http://schemas.openxmlformats.org/officeDocument/2006/relationships/image" Target="../media/image23.png"/><Relationship Id="rId4" Type="http://schemas.openxmlformats.org/officeDocument/2006/relationships/image" Target="../media/image19.png"/><Relationship Id="rId9" Type="http://schemas.microsoft.com/office/2007/relationships/hdphoto" Target="../media/hdphoto4.wdp"/><Relationship Id="rId1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hyperlink" Target="http://engineering.nyu.edu/life/student-resources/student-spaces/makerspace" TargetMode="Externa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Relationship Id="rId5" Type="http://schemas.openxmlformats.org/officeDocument/2006/relationships/hyperlink" Target="http://entrepreneur.nyu.edu/funding-competitions/" TargetMode="External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Placeholder 2"/>
          <p:cNvSpPr>
            <a:spLocks noGrp="1"/>
          </p:cNvSpPr>
          <p:nvPr>
            <p:ph type="body" sz="quarter" idx="14"/>
          </p:nvPr>
        </p:nvSpPr>
        <p:spPr bwMode="auto">
          <a:xfrm>
            <a:off x="1908617" y="228600"/>
            <a:ext cx="7097159" cy="2651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ctr" anchorCtr="0" compatLnSpc="1">
            <a:prstTxWarp prst="textNoShape">
              <a:avLst/>
            </a:prstTxWarp>
          </a:bodyPr>
          <a:lstStyle/>
          <a:p>
            <a:pPr algn="ctr" eaLnBrk="1" hangingPunct="1">
              <a:spcBef>
                <a:spcPct val="0"/>
              </a:spcBef>
            </a:pPr>
            <a:r>
              <a:rPr lang="en-US" alt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ahoma" pitchFamily="34" charset="0"/>
              </a:rPr>
              <a:t>EG1003: Introduction to Engineering and Design</a:t>
            </a: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533400" y="3924300"/>
            <a:ext cx="8153400" cy="12192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Semester-Long Design Project</a:t>
            </a:r>
          </a:p>
        </p:txBody>
      </p:sp>
      <p:pic>
        <p:nvPicPr>
          <p:cNvPr id="1030" name="Picture 6" descr="http://cdni.wired.co.uk/1920x1280/a_c/25255898046_bf32f5aa51_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0304" y="1570426"/>
            <a:ext cx="2826496" cy="1884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86" r="33183" b="51243"/>
          <a:stretch/>
        </p:blipFill>
        <p:spPr>
          <a:xfrm>
            <a:off x="268952" y="1573343"/>
            <a:ext cx="2990414" cy="2222713"/>
          </a:xfrm>
          <a:prstGeom prst="rect">
            <a:avLst/>
          </a:prstGeom>
        </p:spPr>
      </p:pic>
      <p:pic>
        <p:nvPicPr>
          <p:cNvPr id="8" name="Picture 2" descr="https://cdn.shopify.com/s/files/1/0380/5149/products/product_Ultimaker3_1_1024x1024.png?v=1476827667&amp;tdu_s=atx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6" b="100000" l="9961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4131" y="228600"/>
            <a:ext cx="3531545" cy="3531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8" descr="SparkFun Air Quality Breakout - CCS81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167" b="90333" l="4667" r="961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5565" y="2757993"/>
            <a:ext cx="2198168" cy="2198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Gps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4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718" y="2492975"/>
            <a:ext cx="2775978" cy="2775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146" name="Text Placeholder 2"/>
          <p:cNvSpPr>
            <a:spLocks noGrp="1"/>
          </p:cNvSpPr>
          <p:nvPr>
            <p:ph type="body" sz="quarter" idx="14"/>
          </p:nvPr>
        </p:nvSpPr>
        <p:spPr bwMode="auto">
          <a:xfrm>
            <a:off x="2270125" y="228600"/>
            <a:ext cx="6646863" cy="2651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Arduino Sensor Kit</a:t>
            </a:r>
          </a:p>
        </p:txBody>
      </p:sp>
      <p:sp>
        <p:nvSpPr>
          <p:cNvPr id="4" name="TextBox 13"/>
          <p:cNvSpPr txBox="1"/>
          <p:nvPr/>
        </p:nvSpPr>
        <p:spPr>
          <a:xfrm>
            <a:off x="-353423" y="4672342"/>
            <a:ext cx="31875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5706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GPS</a:t>
            </a:r>
            <a:endParaRPr lang="en-US" sz="1600" b="1" dirty="0">
              <a:solidFill>
                <a:srgbClr val="57068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13"/>
          <p:cNvSpPr txBox="1"/>
          <p:nvPr/>
        </p:nvSpPr>
        <p:spPr>
          <a:xfrm>
            <a:off x="2013346" y="2548389"/>
            <a:ext cx="3187592" cy="338554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5706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Temperature</a:t>
            </a:r>
            <a:endParaRPr lang="en-US" sz="1600" b="1" dirty="0">
              <a:solidFill>
                <a:srgbClr val="57068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13"/>
          <p:cNvSpPr txBox="1"/>
          <p:nvPr/>
        </p:nvSpPr>
        <p:spPr>
          <a:xfrm>
            <a:off x="5774355" y="2554450"/>
            <a:ext cx="36817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5706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Line Following</a:t>
            </a:r>
            <a:endParaRPr lang="en-US" sz="1600" b="1" dirty="0">
              <a:solidFill>
                <a:srgbClr val="57068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13"/>
          <p:cNvSpPr txBox="1"/>
          <p:nvPr/>
        </p:nvSpPr>
        <p:spPr>
          <a:xfrm>
            <a:off x="4091375" y="2540111"/>
            <a:ext cx="31875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5706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Flex Sensor</a:t>
            </a:r>
            <a:endParaRPr lang="en-US" sz="1600" b="1" dirty="0">
              <a:solidFill>
                <a:srgbClr val="57068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图片 15" descr="10988-01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1104" y="1144144"/>
            <a:ext cx="1121800" cy="1348831"/>
          </a:xfrm>
          <a:prstGeom prst="rect">
            <a:avLst/>
          </a:prstGeom>
        </p:spPr>
      </p:pic>
      <p:pic>
        <p:nvPicPr>
          <p:cNvPr id="9" name="图片 17" descr="09453-01a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9303" y="1073428"/>
            <a:ext cx="1817909" cy="1513212"/>
          </a:xfrm>
          <a:prstGeom prst="rect">
            <a:avLst/>
          </a:prstGeom>
        </p:spPr>
      </p:pic>
      <p:pic>
        <p:nvPicPr>
          <p:cNvPr id="10" name="Picture 2" descr="Accelerometer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" r="98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315" y="750562"/>
            <a:ext cx="2164817" cy="2164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3"/>
          <p:cNvSpPr txBox="1"/>
          <p:nvPr/>
        </p:nvSpPr>
        <p:spPr>
          <a:xfrm>
            <a:off x="-266441" y="2549016"/>
            <a:ext cx="3187592" cy="338554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5706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Accelerometer</a:t>
            </a:r>
            <a:endParaRPr lang="en-US" sz="1600" b="1" dirty="0">
              <a:solidFill>
                <a:srgbClr val="57068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4" descr="Flex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500" b="94500" l="2000" r="93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9555" y="929718"/>
            <a:ext cx="1731064" cy="1731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Adafruit PN532 NFC/RFID Controller Shield for Arduino + Extras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753" b="89973" l="3299" r="95258">
                        <a14:backgroundMark x1="77010" y1="58654" x2="77010" y2="586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9196" y="2779637"/>
            <a:ext cx="2933890" cy="2201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3"/>
          <p:cNvSpPr txBox="1"/>
          <p:nvPr/>
        </p:nvSpPr>
        <p:spPr>
          <a:xfrm>
            <a:off x="2019340" y="4680741"/>
            <a:ext cx="31875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5706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RFID</a:t>
            </a:r>
            <a:endParaRPr lang="en-US" sz="1600" b="1" dirty="0">
              <a:solidFill>
                <a:srgbClr val="57068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3"/>
          <p:cNvSpPr txBox="1"/>
          <p:nvPr/>
        </p:nvSpPr>
        <p:spPr>
          <a:xfrm>
            <a:off x="4520853" y="4638299"/>
            <a:ext cx="31875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5706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Air Quality</a:t>
            </a:r>
            <a:endParaRPr lang="en-US" sz="1600" b="1" dirty="0">
              <a:solidFill>
                <a:srgbClr val="57068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3"/>
          <p:cNvSpPr txBox="1"/>
          <p:nvPr/>
        </p:nvSpPr>
        <p:spPr>
          <a:xfrm>
            <a:off x="6576391" y="4617607"/>
            <a:ext cx="31875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5706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Moisture</a:t>
            </a:r>
            <a:endParaRPr lang="en-US" sz="1600" b="1" dirty="0">
              <a:solidFill>
                <a:srgbClr val="57068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0" descr="SparkFun Soil Moisture Sensor (with Screw Terminals)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000" b="95167" l="7500" r="93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2533" y="2978680"/>
            <a:ext cx="1818031" cy="1818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9317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11" grpId="0"/>
      <p:bldP spid="15" grpId="0"/>
      <p:bldP spid="16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Placeholder 2"/>
          <p:cNvSpPr>
            <a:spLocks noGrp="1"/>
          </p:cNvSpPr>
          <p:nvPr>
            <p:ph type="body" sz="quarter" idx="14"/>
          </p:nvPr>
        </p:nvSpPr>
        <p:spPr bwMode="auto">
          <a:xfrm>
            <a:off x="2270125" y="228600"/>
            <a:ext cx="6646863" cy="2651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Prototyping Kit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 descr="C:\Users\User\Google Drive\Desktop\FYEE Conference\FYEE 2017\I2E Kit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420" y="907415"/>
            <a:ext cx="7148511" cy="402018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72759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2003625" y="128197"/>
            <a:ext cx="6683175" cy="451915"/>
          </a:xfrm>
        </p:spPr>
        <p:txBody>
          <a:bodyPr/>
          <a:lstStyle/>
          <a:p>
            <a:pPr algn="ctr"/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SLDP Support</a:t>
            </a:r>
          </a:p>
        </p:txBody>
      </p:sp>
      <p:sp>
        <p:nvSpPr>
          <p:cNvPr id="3" name="Rectangle 2"/>
          <p:cNvSpPr/>
          <p:nvPr/>
        </p:nvSpPr>
        <p:spPr>
          <a:xfrm>
            <a:off x="238835" y="1524999"/>
            <a:ext cx="5336693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eaLnBrk="1" hangingPunct="1">
              <a:spcBef>
                <a:spcPts val="12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dirty="0" smtClean="0">
                <a:solidFill>
                  <a:srgbClr val="002060"/>
                </a:solidFill>
                <a:hlinkClick r:id="rId2"/>
              </a:rPr>
              <a:t>NYU </a:t>
            </a:r>
            <a:r>
              <a:rPr lang="en-US" dirty="0" err="1" smtClean="0">
                <a:solidFill>
                  <a:srgbClr val="002060"/>
                </a:solidFill>
                <a:hlinkClick r:id="rId2"/>
              </a:rPr>
              <a:t>MakerSpace</a:t>
            </a:r>
            <a:endParaRPr lang="en-US" dirty="0">
              <a:solidFill>
                <a:srgbClr val="002060"/>
              </a:solidFill>
            </a:endParaRPr>
          </a:p>
          <a:p>
            <a:pPr marL="342900" indent="-342900" eaLnBrk="1" hangingPunct="1">
              <a:spcBef>
                <a:spcPts val="12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dirty="0" smtClean="0">
                <a:solidFill>
                  <a:srgbClr val="002060"/>
                </a:solidFill>
              </a:rPr>
              <a:t>EG Prototyping Lab </a:t>
            </a:r>
          </a:p>
          <a:p>
            <a:pPr marL="342900" indent="-342900" eaLnBrk="1" hangingPunct="1">
              <a:spcBef>
                <a:spcPts val="12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dirty="0" smtClean="0">
                <a:solidFill>
                  <a:srgbClr val="002060"/>
                </a:solidFill>
              </a:rPr>
              <a:t>Senior mentors</a:t>
            </a:r>
          </a:p>
          <a:p>
            <a:pPr marL="342900" indent="-342900" eaLnBrk="1" hangingPunct="1">
              <a:spcBef>
                <a:spcPts val="12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dirty="0" smtClean="0">
                <a:solidFill>
                  <a:srgbClr val="002060"/>
                </a:solidFill>
              </a:rPr>
              <a:t>In class training on </a:t>
            </a:r>
            <a:r>
              <a:rPr lang="en-US" dirty="0">
                <a:solidFill>
                  <a:srgbClr val="002060"/>
                </a:solidFill>
              </a:rPr>
              <a:t>brainstorming, the engineering design process, and </a:t>
            </a:r>
            <a:r>
              <a:rPr lang="en-US" dirty="0" smtClean="0">
                <a:solidFill>
                  <a:srgbClr val="002060"/>
                </a:solidFill>
              </a:rPr>
              <a:t>consumer-focused prototyping</a:t>
            </a:r>
            <a:endParaRPr lang="en-US" dirty="0">
              <a:solidFill>
                <a:srgbClr val="002060"/>
              </a:solidFill>
            </a:endParaRPr>
          </a:p>
          <a:p>
            <a:pPr marL="342900" indent="-342900" eaLnBrk="1" hangingPunct="1">
              <a:spcBef>
                <a:spcPts val="1200"/>
              </a:spcBef>
              <a:spcAft>
                <a:spcPts val="0"/>
              </a:spcAft>
              <a:buFont typeface="Wingdings" pitchFamily="2" charset="2"/>
              <a:buChar char="Ø"/>
            </a:pPr>
            <a:endParaRPr lang="en-US" altLang="en-US" dirty="0">
              <a:solidFill>
                <a:srgbClr val="002060"/>
              </a:solidFill>
              <a:latin typeface="Arial (Body)"/>
              <a:cs typeface="Tahoma" pitchFamily="34" charset="0"/>
            </a:endParaRPr>
          </a:p>
        </p:txBody>
      </p:sp>
      <p:sp>
        <p:nvSpPr>
          <p:cNvPr id="13" name="Shape 472"/>
          <p:cNvSpPr txBox="1"/>
          <p:nvPr/>
        </p:nvSpPr>
        <p:spPr>
          <a:xfrm>
            <a:off x="238835" y="955617"/>
            <a:ext cx="8275578" cy="64633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spcBef>
                <a:spcPts val="0"/>
              </a:spcBef>
              <a:buSzPct val="25000"/>
            </a:pPr>
            <a:r>
              <a:rPr lang="en-US" b="1" u="sng" dirty="0">
                <a:solidFill>
                  <a:srgbClr val="002060"/>
                </a:solidFill>
                <a:latin typeface="Arial (Body)"/>
                <a:ea typeface="Calibri"/>
                <a:cs typeface="Calibri"/>
                <a:sym typeface="Calibri"/>
              </a:rPr>
              <a:t>Invention, </a:t>
            </a:r>
            <a:r>
              <a:rPr lang="en-US" b="1" u="sng" dirty="0" smtClean="0">
                <a:solidFill>
                  <a:srgbClr val="002060"/>
                </a:solidFill>
                <a:latin typeface="Arial (Body)"/>
                <a:ea typeface="Calibri"/>
                <a:cs typeface="Calibri"/>
                <a:sym typeface="Calibri"/>
              </a:rPr>
              <a:t>Innovation</a:t>
            </a:r>
            <a:r>
              <a:rPr lang="en-US" b="1" u="sng" dirty="0">
                <a:solidFill>
                  <a:srgbClr val="002060"/>
                </a:solidFill>
                <a:latin typeface="Arial (Body)"/>
                <a:ea typeface="Calibri"/>
                <a:cs typeface="Calibri"/>
                <a:sym typeface="Calibri"/>
              </a:rPr>
              <a:t>, </a:t>
            </a:r>
            <a:r>
              <a:rPr lang="en-US" b="1" u="sng" dirty="0" smtClean="0">
                <a:solidFill>
                  <a:srgbClr val="002060"/>
                </a:solidFill>
                <a:latin typeface="Arial (Body)"/>
                <a:ea typeface="Calibri"/>
                <a:cs typeface="Calibri"/>
                <a:sym typeface="Calibri"/>
              </a:rPr>
              <a:t>and Entrepreneurship </a:t>
            </a:r>
            <a:r>
              <a:rPr lang="en-US" b="1" i="0" u="sng" strike="noStrike" cap="none" dirty="0" smtClean="0">
                <a:solidFill>
                  <a:srgbClr val="002060"/>
                </a:solidFill>
                <a:latin typeface="Arial (Body)"/>
                <a:ea typeface="Calibri"/>
                <a:cs typeface="Calibri"/>
                <a:sym typeface="Calibri"/>
              </a:rPr>
              <a:t>(i</a:t>
            </a:r>
            <a:r>
              <a:rPr lang="en-US" b="1" i="0" u="sng" strike="noStrike" cap="none" baseline="30000" dirty="0" smtClean="0">
                <a:solidFill>
                  <a:srgbClr val="002060"/>
                </a:solidFill>
                <a:latin typeface="Arial (Body)"/>
                <a:ea typeface="Calibri"/>
                <a:cs typeface="Calibri"/>
                <a:sym typeface="Calibri"/>
              </a:rPr>
              <a:t>2</a:t>
            </a:r>
            <a:r>
              <a:rPr lang="en-US" b="1" i="0" u="sng" strike="noStrike" cap="none" dirty="0" smtClean="0">
                <a:solidFill>
                  <a:srgbClr val="002060"/>
                </a:solidFill>
                <a:latin typeface="Arial (Body)"/>
                <a:ea typeface="Calibri"/>
                <a:cs typeface="Calibri"/>
                <a:sym typeface="Calibri"/>
              </a:rPr>
              <a:t>e)</a:t>
            </a:r>
            <a:endParaRPr lang="en-US" b="1" i="0" u="sng" strike="noStrike" cap="none" baseline="0" dirty="0">
              <a:solidFill>
                <a:srgbClr val="002060"/>
              </a:solidFill>
              <a:latin typeface="Arial (Body)"/>
              <a:ea typeface="Calibri"/>
              <a:cs typeface="Calibri"/>
              <a:sym typeface="Calibri"/>
            </a:endParaRPr>
          </a:p>
        </p:txBody>
      </p:sp>
      <p:pic>
        <p:nvPicPr>
          <p:cNvPr id="3080" name="Picture 8" descr="http://usglobalimages.stratasys.com/Image%20Gallery/mojo_3d_print_pack.jpg?v=63520457474039408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5528" y="2047341"/>
            <a:ext cx="3316224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3311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2003625" y="128197"/>
            <a:ext cx="6683175" cy="451915"/>
          </a:xfrm>
        </p:spPr>
        <p:txBody>
          <a:bodyPr/>
          <a:lstStyle/>
          <a:p>
            <a:pPr algn="ctr"/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SLDP Inspiration</a:t>
            </a:r>
          </a:p>
        </p:txBody>
      </p:sp>
      <p:sp>
        <p:nvSpPr>
          <p:cNvPr id="3" name="Rectangle 2"/>
          <p:cNvSpPr/>
          <p:nvPr/>
        </p:nvSpPr>
        <p:spPr>
          <a:xfrm>
            <a:off x="238835" y="1524999"/>
            <a:ext cx="5106377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eaLnBrk="1" hangingPunct="1">
              <a:spcBef>
                <a:spcPts val="12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dirty="0" smtClean="0">
                <a:solidFill>
                  <a:srgbClr val="002060"/>
                </a:solidFill>
              </a:rPr>
              <a:t>Internet of Things</a:t>
            </a:r>
          </a:p>
          <a:p>
            <a:pPr marL="342900" indent="-342900" eaLnBrk="1" hangingPunct="1">
              <a:spcBef>
                <a:spcPts val="12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dirty="0" smtClean="0">
                <a:solidFill>
                  <a:srgbClr val="002060"/>
                </a:solidFill>
              </a:rPr>
              <a:t>Maker Movement</a:t>
            </a:r>
          </a:p>
          <a:p>
            <a:pPr marL="342900" indent="-342900" eaLnBrk="1" hangingPunct="1">
              <a:spcBef>
                <a:spcPts val="12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dirty="0" smtClean="0">
                <a:solidFill>
                  <a:srgbClr val="002060"/>
                </a:solidFill>
              </a:rPr>
              <a:t>NYU </a:t>
            </a:r>
            <a:r>
              <a:rPr lang="en-US" dirty="0" err="1" smtClean="0">
                <a:solidFill>
                  <a:srgbClr val="002060"/>
                </a:solidFill>
              </a:rPr>
              <a:t>Tandon</a:t>
            </a:r>
            <a:r>
              <a:rPr lang="en-US" dirty="0" smtClean="0">
                <a:solidFill>
                  <a:srgbClr val="002060"/>
                </a:solidFill>
              </a:rPr>
              <a:t> School of Engineering Research Areas (Bio, Info, Urban)</a:t>
            </a:r>
          </a:p>
          <a:p>
            <a:pPr marL="342900" indent="-342900" eaLnBrk="1" hangingPunct="1">
              <a:spcBef>
                <a:spcPts val="12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dirty="0" smtClean="0">
                <a:solidFill>
                  <a:srgbClr val="002060"/>
                </a:solidFill>
              </a:rPr>
              <a:t>Grand Challenges for Engineering </a:t>
            </a:r>
            <a:endParaRPr lang="en-US" dirty="0">
              <a:solidFill>
                <a:srgbClr val="002060"/>
              </a:solidFill>
            </a:endParaRPr>
          </a:p>
          <a:p>
            <a:pPr marL="342900" indent="-342900" eaLnBrk="1" hangingPunct="1">
              <a:spcBef>
                <a:spcPts val="1200"/>
              </a:spcBef>
              <a:spcAft>
                <a:spcPts val="0"/>
              </a:spcAft>
              <a:buFont typeface="Wingdings" pitchFamily="2" charset="2"/>
              <a:buChar char="Ø"/>
            </a:pPr>
            <a:endParaRPr lang="en-US" altLang="en-US" dirty="0">
              <a:solidFill>
                <a:srgbClr val="002060"/>
              </a:solidFill>
              <a:latin typeface="Arial (Body)"/>
              <a:cs typeface="Tahoma" pitchFamily="34" charset="0"/>
            </a:endParaRPr>
          </a:p>
        </p:txBody>
      </p:sp>
      <p:sp>
        <p:nvSpPr>
          <p:cNvPr id="13" name="Shape 472"/>
          <p:cNvSpPr txBox="1"/>
          <p:nvPr/>
        </p:nvSpPr>
        <p:spPr>
          <a:xfrm>
            <a:off x="238835" y="955617"/>
            <a:ext cx="8275578" cy="64633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spcBef>
                <a:spcPts val="0"/>
              </a:spcBef>
              <a:buSzPct val="25000"/>
            </a:pPr>
            <a:r>
              <a:rPr lang="en-US" b="1" u="sng" dirty="0">
                <a:solidFill>
                  <a:srgbClr val="002060"/>
                </a:solidFill>
                <a:latin typeface="Arial (Body)"/>
                <a:ea typeface="Calibri"/>
                <a:cs typeface="Calibri"/>
                <a:sym typeface="Calibri"/>
              </a:rPr>
              <a:t>Invention, </a:t>
            </a:r>
            <a:r>
              <a:rPr lang="en-US" b="1" u="sng" dirty="0" smtClean="0">
                <a:solidFill>
                  <a:srgbClr val="002060"/>
                </a:solidFill>
                <a:latin typeface="Arial (Body)"/>
                <a:ea typeface="Calibri"/>
                <a:cs typeface="Calibri"/>
                <a:sym typeface="Calibri"/>
              </a:rPr>
              <a:t>Innovation</a:t>
            </a:r>
            <a:r>
              <a:rPr lang="en-US" b="1" u="sng" dirty="0">
                <a:solidFill>
                  <a:srgbClr val="002060"/>
                </a:solidFill>
                <a:latin typeface="Arial (Body)"/>
                <a:ea typeface="Calibri"/>
                <a:cs typeface="Calibri"/>
                <a:sym typeface="Calibri"/>
              </a:rPr>
              <a:t>, </a:t>
            </a:r>
            <a:r>
              <a:rPr lang="en-US" b="1" u="sng" dirty="0" smtClean="0">
                <a:solidFill>
                  <a:srgbClr val="002060"/>
                </a:solidFill>
                <a:latin typeface="Arial (Body)"/>
                <a:ea typeface="Calibri"/>
                <a:cs typeface="Calibri"/>
                <a:sym typeface="Calibri"/>
              </a:rPr>
              <a:t>and Entrepreneurship </a:t>
            </a:r>
            <a:r>
              <a:rPr lang="en-US" b="1" i="0" u="sng" strike="noStrike" cap="none" dirty="0" smtClean="0">
                <a:solidFill>
                  <a:srgbClr val="002060"/>
                </a:solidFill>
                <a:latin typeface="Arial (Body)"/>
                <a:ea typeface="Calibri"/>
                <a:cs typeface="Calibri"/>
                <a:sym typeface="Calibri"/>
              </a:rPr>
              <a:t>(i</a:t>
            </a:r>
            <a:r>
              <a:rPr lang="en-US" b="1" i="0" u="sng" strike="noStrike" cap="none" baseline="30000" dirty="0" smtClean="0">
                <a:solidFill>
                  <a:srgbClr val="002060"/>
                </a:solidFill>
                <a:latin typeface="Arial (Body)"/>
                <a:ea typeface="Calibri"/>
                <a:cs typeface="Calibri"/>
                <a:sym typeface="Calibri"/>
              </a:rPr>
              <a:t>2</a:t>
            </a:r>
            <a:r>
              <a:rPr lang="en-US" b="1" i="0" u="sng" strike="noStrike" cap="none" dirty="0" smtClean="0">
                <a:solidFill>
                  <a:srgbClr val="002060"/>
                </a:solidFill>
                <a:latin typeface="Arial (Body)"/>
                <a:ea typeface="Calibri"/>
                <a:cs typeface="Calibri"/>
                <a:sym typeface="Calibri"/>
              </a:rPr>
              <a:t>e)</a:t>
            </a:r>
            <a:endParaRPr lang="en-US" b="1" i="0" u="sng" strike="noStrike" cap="none" baseline="0" dirty="0">
              <a:solidFill>
                <a:srgbClr val="002060"/>
              </a:solidFill>
              <a:latin typeface="Arial (Body)"/>
              <a:ea typeface="Calibri"/>
              <a:cs typeface="Calibri"/>
              <a:sym typeface="Calibri"/>
            </a:endParaRPr>
          </a:p>
        </p:txBody>
      </p:sp>
      <p:pic>
        <p:nvPicPr>
          <p:cNvPr id="4098" name="Picture 2" descr="http://m.c.lnkd.licdn.com/mpr/mpr/AAEAAQAAAAAAAAQsAAAAJGEzODc5NTk3LTJiOWItNDUxMy04MjRhLTA5NTc1ZTlmOTY1OQ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6213" y="1743964"/>
            <a:ext cx="3298200" cy="2913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3531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Placeholder 2"/>
          <p:cNvSpPr>
            <a:spLocks noGrp="1"/>
          </p:cNvSpPr>
          <p:nvPr>
            <p:ph type="body" sz="quarter" idx="14"/>
          </p:nvPr>
        </p:nvSpPr>
        <p:spPr bwMode="auto">
          <a:xfrm>
            <a:off x="2270125" y="228600"/>
            <a:ext cx="6646863" cy="2651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ctr" anchorCtr="0" compatLnSpc="1">
            <a:prstTxWarp prst="textNoShape">
              <a:avLst/>
            </a:prstTxWarp>
          </a:bodyPr>
          <a:lstStyle/>
          <a:p>
            <a:pPr algn="ctr" eaLnBrk="1" hangingPunct="1">
              <a:spcBef>
                <a:spcPct val="0"/>
              </a:spcBef>
            </a:pP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0"/>
              </a:rPr>
              <a:t>Internet of Things</a:t>
            </a:r>
            <a:endParaRPr lang="en-US" altLang="en-US" sz="2800" b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3205" t="12920" r="36410" b="7536"/>
          <a:stretch/>
        </p:blipFill>
        <p:spPr>
          <a:xfrm>
            <a:off x="1348397" y="1572236"/>
            <a:ext cx="1843456" cy="271462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653326" y="2032104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Rose, D. (2014). </a:t>
            </a:r>
            <a:r>
              <a:rPr lang="en-US" i="1" dirty="0">
                <a:solidFill>
                  <a:srgbClr val="002060"/>
                </a:solidFill>
              </a:rPr>
              <a:t>Enchanted Objects: Design, Human Desire, and the Internet of Things</a:t>
            </a:r>
            <a:r>
              <a:rPr lang="en-US" dirty="0">
                <a:solidFill>
                  <a:srgbClr val="002060"/>
                </a:solidFill>
              </a:rPr>
              <a:t>. Simon and Schuster.</a:t>
            </a:r>
          </a:p>
        </p:txBody>
      </p:sp>
    </p:spTree>
    <p:extLst>
      <p:ext uri="{BB962C8B-B14F-4D97-AF65-F5344CB8AC3E}">
        <p14:creationId xmlns:p14="http://schemas.microsoft.com/office/powerpoint/2010/main" val="4115888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Placeholder 2"/>
          <p:cNvSpPr>
            <a:spLocks noGrp="1"/>
          </p:cNvSpPr>
          <p:nvPr>
            <p:ph type="body" sz="quarter" idx="14"/>
          </p:nvPr>
        </p:nvSpPr>
        <p:spPr bwMode="auto">
          <a:xfrm>
            <a:off x="2270125" y="228600"/>
            <a:ext cx="6646863" cy="2651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ctr" anchorCtr="0" compatLnSpc="1">
            <a:prstTxWarp prst="textNoShape">
              <a:avLst/>
            </a:prstTxWarp>
          </a:bodyPr>
          <a:lstStyle/>
          <a:p>
            <a:pPr algn="ctr" eaLnBrk="1" hangingPunct="1">
              <a:spcBef>
                <a:spcPct val="0"/>
              </a:spcBef>
            </a:pP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0"/>
              </a:rPr>
              <a:t>Internet of Things</a:t>
            </a:r>
            <a:endParaRPr lang="en-US" altLang="en-US" sz="2800" b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6147" name="Rectangle 3"/>
          <p:cNvSpPr txBox="1">
            <a:spLocks noChangeArrowheads="1"/>
          </p:cNvSpPr>
          <p:nvPr/>
        </p:nvSpPr>
        <p:spPr bwMode="auto">
          <a:xfrm>
            <a:off x="488731" y="970915"/>
            <a:ext cx="7855169" cy="362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1371600" indent="-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085850" indent="-1714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1145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717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30289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861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9433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Ø"/>
            </a:pPr>
            <a:endParaRPr lang="en-US" altLang="en-US" dirty="0" smtClean="0">
              <a:solidFill>
                <a:srgbClr val="002060"/>
              </a:solidFill>
              <a:latin typeface="Tahoma" pitchFamily="34" charset="0"/>
            </a:endParaRPr>
          </a:p>
          <a:p>
            <a:pPr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Ø"/>
            </a:pPr>
            <a:endParaRPr lang="en-US" altLang="en-US" dirty="0">
              <a:solidFill>
                <a:srgbClr val="002060"/>
              </a:solidFill>
              <a:latin typeface="Tahoma" pitchFamily="34" charset="0"/>
            </a:endParaRPr>
          </a:p>
          <a:p>
            <a:pPr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altLang="en-US" dirty="0" smtClean="0">
                <a:solidFill>
                  <a:srgbClr val="002060"/>
                </a:solidFill>
                <a:latin typeface="Tahoma" pitchFamily="34" charset="0"/>
              </a:rPr>
              <a:t>Terminal </a:t>
            </a:r>
            <a:r>
              <a:rPr lang="en-US" altLang="en-US" dirty="0">
                <a:solidFill>
                  <a:srgbClr val="002060"/>
                </a:solidFill>
                <a:latin typeface="Tahoma" pitchFamily="34" charset="0"/>
              </a:rPr>
              <a:t>World</a:t>
            </a:r>
          </a:p>
          <a:p>
            <a:pPr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altLang="en-US" dirty="0">
                <a:solidFill>
                  <a:srgbClr val="002060"/>
                </a:solidFill>
                <a:latin typeface="Tahoma" pitchFamily="34" charset="0"/>
              </a:rPr>
              <a:t>Prosthetics</a:t>
            </a:r>
          </a:p>
          <a:p>
            <a:pPr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altLang="en-US" dirty="0">
                <a:solidFill>
                  <a:srgbClr val="002060"/>
                </a:solidFill>
                <a:latin typeface="Tahoma" pitchFamily="34" charset="0"/>
              </a:rPr>
              <a:t>Animism</a:t>
            </a:r>
          </a:p>
          <a:p>
            <a:pPr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altLang="en-US" dirty="0">
                <a:solidFill>
                  <a:srgbClr val="002060"/>
                </a:solidFill>
                <a:latin typeface="Tahoma" pitchFamily="34" charset="0"/>
              </a:rPr>
              <a:t>Enchanted Objects</a:t>
            </a:r>
          </a:p>
          <a:p>
            <a:pPr marL="0" indent="0">
              <a:spcBef>
                <a:spcPts val="600"/>
              </a:spcBef>
              <a:spcAft>
                <a:spcPts val="0"/>
              </a:spcAft>
            </a:pPr>
            <a:endParaRPr lang="en-US" altLang="en-US" dirty="0">
              <a:solidFill>
                <a:srgbClr val="002060"/>
              </a:solidFill>
              <a:latin typeface="Tahoma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0833" t="28610" r="50416" b="42205"/>
          <a:stretch/>
        </p:blipFill>
        <p:spPr>
          <a:xfrm>
            <a:off x="4819308" y="873376"/>
            <a:ext cx="2992976" cy="26205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49991" t="28472" r="28383" b="52417"/>
          <a:stretch/>
        </p:blipFill>
        <p:spPr>
          <a:xfrm>
            <a:off x="4819309" y="3440553"/>
            <a:ext cx="2992976" cy="1487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042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Placeholder 2"/>
          <p:cNvSpPr>
            <a:spLocks noGrp="1"/>
          </p:cNvSpPr>
          <p:nvPr>
            <p:ph type="body" sz="quarter" idx="14"/>
          </p:nvPr>
        </p:nvSpPr>
        <p:spPr bwMode="auto">
          <a:xfrm>
            <a:off x="2270125" y="228600"/>
            <a:ext cx="6646863" cy="2651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ctr" anchorCtr="0" compatLnSpc="1">
            <a:prstTxWarp prst="textNoShape">
              <a:avLst/>
            </a:prstTxWarp>
          </a:bodyPr>
          <a:lstStyle/>
          <a:p>
            <a:pPr algn="ctr" eaLnBrk="1" hangingPunct="1">
              <a:spcBef>
                <a:spcPct val="0"/>
              </a:spcBef>
            </a:pP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0"/>
              </a:rPr>
              <a:t>Maker Movement</a:t>
            </a:r>
            <a:endParaRPr lang="en-US" altLang="en-US" sz="2800" b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6147" name="Rectangle 3"/>
          <p:cNvSpPr txBox="1">
            <a:spLocks noChangeArrowheads="1"/>
          </p:cNvSpPr>
          <p:nvPr/>
        </p:nvSpPr>
        <p:spPr bwMode="auto">
          <a:xfrm>
            <a:off x="488731" y="970915"/>
            <a:ext cx="7855169" cy="362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1371600" indent="-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085850" indent="-1714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1145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717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30289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861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9433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Ø"/>
            </a:pPr>
            <a:endParaRPr lang="en-US" altLang="en-US" dirty="0" smtClean="0">
              <a:solidFill>
                <a:srgbClr val="002060"/>
              </a:solidFill>
              <a:latin typeface="Tahoma" pitchFamily="34" charset="0"/>
            </a:endParaRPr>
          </a:p>
          <a:p>
            <a:pPr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altLang="en-US" dirty="0" smtClean="0">
                <a:solidFill>
                  <a:srgbClr val="002060"/>
                </a:solidFill>
                <a:latin typeface="Tahoma" pitchFamily="34" charset="0"/>
              </a:rPr>
              <a:t>To </a:t>
            </a:r>
            <a:r>
              <a:rPr lang="en-US" altLang="en-US" dirty="0">
                <a:solidFill>
                  <a:srgbClr val="002060"/>
                </a:solidFill>
                <a:latin typeface="Tahoma" pitchFamily="34" charset="0"/>
              </a:rPr>
              <a:t>know all</a:t>
            </a:r>
          </a:p>
          <a:p>
            <a:pPr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altLang="en-US" dirty="0">
                <a:solidFill>
                  <a:srgbClr val="002060"/>
                </a:solidFill>
                <a:latin typeface="Tahoma" pitchFamily="34" charset="0"/>
              </a:rPr>
              <a:t>To connect with others</a:t>
            </a:r>
          </a:p>
          <a:p>
            <a:pPr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altLang="en-US" dirty="0">
                <a:solidFill>
                  <a:srgbClr val="002060"/>
                </a:solidFill>
                <a:latin typeface="Tahoma" pitchFamily="34" charset="0"/>
              </a:rPr>
              <a:t>Safety</a:t>
            </a:r>
          </a:p>
          <a:p>
            <a:pPr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altLang="en-US" dirty="0">
                <a:solidFill>
                  <a:srgbClr val="002060"/>
                </a:solidFill>
                <a:latin typeface="Tahoma" pitchFamily="34" charset="0"/>
              </a:rPr>
              <a:t>Health</a:t>
            </a:r>
          </a:p>
          <a:p>
            <a:pPr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altLang="en-US" dirty="0">
                <a:solidFill>
                  <a:srgbClr val="002060"/>
                </a:solidFill>
                <a:latin typeface="Tahoma" pitchFamily="34" charset="0"/>
              </a:rPr>
              <a:t>Travel</a:t>
            </a:r>
          </a:p>
          <a:p>
            <a:pPr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altLang="en-US" dirty="0">
                <a:solidFill>
                  <a:srgbClr val="002060"/>
                </a:solidFill>
                <a:latin typeface="Tahoma" pitchFamily="34" charset="0"/>
              </a:rPr>
              <a:t>Creativity</a:t>
            </a:r>
          </a:p>
          <a:p>
            <a:pPr marL="0" indent="0">
              <a:spcBef>
                <a:spcPts val="600"/>
              </a:spcBef>
              <a:spcAft>
                <a:spcPts val="0"/>
              </a:spcAft>
            </a:pPr>
            <a:endParaRPr lang="en-US" altLang="en-US" dirty="0">
              <a:solidFill>
                <a:srgbClr val="002060"/>
              </a:solidFill>
              <a:latin typeface="Tahoma" pitchFamily="34" charset="0"/>
            </a:endParaRPr>
          </a:p>
        </p:txBody>
      </p:sp>
      <p:pic>
        <p:nvPicPr>
          <p:cNvPr id="6" name="Picture 2" descr="https://static1.fitbit.com/simple.b-cssdisabled-png.hbe32ee1f8089ae9468c7b1ec4d903d7f.pack?items=%2Fcontent%2Fassets%2Fsurge%2Fimages%2Fslide-01-surge_x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4223" y="1156886"/>
            <a:ext cx="2619941" cy="3032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429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Placeholder 2"/>
          <p:cNvSpPr>
            <a:spLocks noGrp="1"/>
          </p:cNvSpPr>
          <p:nvPr>
            <p:ph type="body" sz="quarter" idx="14"/>
          </p:nvPr>
        </p:nvSpPr>
        <p:spPr bwMode="auto">
          <a:xfrm>
            <a:off x="2270125" y="228600"/>
            <a:ext cx="6646863" cy="2651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ctr" anchorCtr="0" compatLnSpc="1">
            <a:prstTxWarp prst="textNoShape">
              <a:avLst/>
            </a:prstTxWarp>
          </a:bodyPr>
          <a:lstStyle/>
          <a:p>
            <a:pPr algn="ctr" eaLnBrk="1" hangingPunct="1">
              <a:spcBef>
                <a:spcPct val="0"/>
              </a:spcBef>
            </a:pP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0"/>
              </a:rPr>
              <a:t>Maker Movement</a:t>
            </a:r>
            <a:endParaRPr lang="en-US" altLang="en-US" sz="2800" b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6147" name="Rectangle 3"/>
          <p:cNvSpPr txBox="1">
            <a:spLocks noChangeArrowheads="1"/>
          </p:cNvSpPr>
          <p:nvPr/>
        </p:nvSpPr>
        <p:spPr bwMode="auto">
          <a:xfrm>
            <a:off x="488731" y="970915"/>
            <a:ext cx="7855169" cy="362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1371600" indent="-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085850" indent="-1714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1145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717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30289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861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9433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Ø"/>
            </a:pPr>
            <a:endParaRPr lang="en-US" altLang="en-US" dirty="0" smtClean="0">
              <a:solidFill>
                <a:srgbClr val="002060"/>
              </a:solidFill>
              <a:latin typeface="Tahoma" pitchFamily="34" charset="0"/>
            </a:endParaRPr>
          </a:p>
          <a:p>
            <a:pPr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altLang="en-US" dirty="0" smtClean="0">
                <a:solidFill>
                  <a:srgbClr val="002060"/>
                </a:solidFill>
                <a:latin typeface="Tahoma" pitchFamily="34" charset="0"/>
              </a:rPr>
              <a:t>Glanceabilty</a:t>
            </a:r>
            <a:endParaRPr lang="en-US" altLang="en-US" dirty="0">
              <a:solidFill>
                <a:srgbClr val="002060"/>
              </a:solidFill>
              <a:latin typeface="Tahoma" pitchFamily="34" charset="0"/>
            </a:endParaRPr>
          </a:p>
          <a:p>
            <a:pPr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altLang="en-US" dirty="0" err="1">
                <a:solidFill>
                  <a:srgbClr val="002060"/>
                </a:solidFill>
                <a:latin typeface="Tahoma" pitchFamily="34" charset="0"/>
              </a:rPr>
              <a:t>Gestureability</a:t>
            </a:r>
            <a:endParaRPr lang="en-US" altLang="en-US" dirty="0">
              <a:solidFill>
                <a:srgbClr val="002060"/>
              </a:solidFill>
              <a:latin typeface="Tahoma" pitchFamily="34" charset="0"/>
            </a:endParaRPr>
          </a:p>
          <a:p>
            <a:pPr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altLang="en-US" dirty="0">
                <a:solidFill>
                  <a:srgbClr val="002060"/>
                </a:solidFill>
                <a:latin typeface="Tahoma" pitchFamily="34" charset="0"/>
              </a:rPr>
              <a:t>Affordability</a:t>
            </a:r>
          </a:p>
          <a:p>
            <a:pPr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altLang="en-US" dirty="0" err="1">
                <a:solidFill>
                  <a:srgbClr val="002060"/>
                </a:solidFill>
                <a:latin typeface="Tahoma" pitchFamily="34" charset="0"/>
              </a:rPr>
              <a:t>Wearability</a:t>
            </a:r>
            <a:endParaRPr lang="en-US" altLang="en-US" dirty="0">
              <a:solidFill>
                <a:srgbClr val="002060"/>
              </a:solidFill>
              <a:latin typeface="Tahoma" pitchFamily="34" charset="0"/>
            </a:endParaRPr>
          </a:p>
          <a:p>
            <a:pPr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altLang="en-US" dirty="0">
                <a:solidFill>
                  <a:srgbClr val="002060"/>
                </a:solidFill>
                <a:latin typeface="Tahoma" pitchFamily="34" charset="0"/>
              </a:rPr>
              <a:t>Indestructability</a:t>
            </a:r>
          </a:p>
          <a:p>
            <a:pPr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altLang="en-US" dirty="0">
                <a:solidFill>
                  <a:srgbClr val="002060"/>
                </a:solidFill>
                <a:latin typeface="Tahoma" pitchFamily="34" charset="0"/>
              </a:rPr>
              <a:t>Usability</a:t>
            </a:r>
          </a:p>
          <a:p>
            <a:pPr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altLang="en-US" dirty="0">
                <a:solidFill>
                  <a:srgbClr val="002060"/>
                </a:solidFill>
                <a:latin typeface="Tahoma" pitchFamily="34" charset="0"/>
              </a:rPr>
              <a:t>Lovability</a:t>
            </a:r>
          </a:p>
          <a:p>
            <a:pPr marL="0" indent="0">
              <a:spcBef>
                <a:spcPts val="600"/>
              </a:spcBef>
              <a:spcAft>
                <a:spcPts val="0"/>
              </a:spcAft>
            </a:pPr>
            <a:endParaRPr lang="en-US" altLang="en-US" dirty="0">
              <a:solidFill>
                <a:srgbClr val="002060"/>
              </a:solidFill>
              <a:latin typeface="Tahoma" pitchFamily="34" charset="0"/>
            </a:endParaRPr>
          </a:p>
        </p:txBody>
      </p:sp>
      <p:pic>
        <p:nvPicPr>
          <p:cNvPr id="5" name="Picture 2" descr="http://upload.wikimedia.org/wikipedia/commons/thumb/1/1f/Braigo_-_Braille_Printer.JPG/1920px-Braigo_-_Braille_Print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9106" y="1399910"/>
            <a:ext cx="3965575" cy="2643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4572000" y="4118827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800" dirty="0">
                <a:solidFill>
                  <a:srgbClr val="252525"/>
                </a:solidFill>
              </a:rPr>
              <a:t>Braigo - Braille Printer with Lego Mindstorms EV3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901078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Placeholder 2"/>
          <p:cNvSpPr>
            <a:spLocks noGrp="1"/>
          </p:cNvSpPr>
          <p:nvPr>
            <p:ph type="body" sz="quarter" idx="14"/>
          </p:nvPr>
        </p:nvSpPr>
        <p:spPr bwMode="auto">
          <a:xfrm>
            <a:off x="2270125" y="228600"/>
            <a:ext cx="6646863" cy="2651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ctr" anchorCtr="0" compatLnSpc="1">
            <a:prstTxWarp prst="textNoShape">
              <a:avLst/>
            </a:prstTxWarp>
          </a:bodyPr>
          <a:lstStyle/>
          <a:p>
            <a:pPr algn="ctr" eaLnBrk="1" hangingPunct="1">
              <a:spcBef>
                <a:spcPct val="0"/>
              </a:spcBef>
            </a:pPr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0"/>
              </a:rPr>
              <a:t>Maker Movement and </a:t>
            </a:r>
            <a:r>
              <a:rPr lang="en-US" alt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0"/>
              </a:rPr>
              <a:t>IoT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 charset="0"/>
            </a:endParaRPr>
          </a:p>
        </p:txBody>
      </p:sp>
      <p:pic>
        <p:nvPicPr>
          <p:cNvPr id="4" name="Picture 2" descr="Image result for the internet of thing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5450" y="1311117"/>
            <a:ext cx="5025983" cy="282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Image resul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198" y="1118077"/>
            <a:ext cx="3080494" cy="2828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04750" y="4301917"/>
            <a:ext cx="80966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n-US" dirty="0">
                <a:solidFill>
                  <a:srgbClr val="002060"/>
                </a:solidFill>
                <a:latin typeface="Tahoma" pitchFamily="34" charset="0"/>
              </a:rPr>
              <a:t>Prototyping technology, designing sensors, analyzing data</a:t>
            </a:r>
          </a:p>
        </p:txBody>
      </p:sp>
    </p:spTree>
    <p:extLst>
      <p:ext uri="{BB962C8B-B14F-4D97-AF65-F5344CB8AC3E}">
        <p14:creationId xmlns:p14="http://schemas.microsoft.com/office/powerpoint/2010/main" val="178873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Placeholder 2"/>
          <p:cNvSpPr>
            <a:spLocks noGrp="1"/>
          </p:cNvSpPr>
          <p:nvPr>
            <p:ph type="body" sz="quarter" idx="14"/>
          </p:nvPr>
        </p:nvSpPr>
        <p:spPr bwMode="auto">
          <a:xfrm>
            <a:off x="2270125" y="228600"/>
            <a:ext cx="6646863" cy="2651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ctr" anchorCtr="0" compatLnSpc="1">
            <a:prstTxWarp prst="textNoShape">
              <a:avLst/>
            </a:prstTxWarp>
          </a:bodyPr>
          <a:lstStyle/>
          <a:p>
            <a:pPr algn="ctr" eaLnBrk="1" hangingPunct="1">
              <a:spcBef>
                <a:spcPct val="0"/>
              </a:spcBef>
            </a:pPr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0"/>
              </a:rPr>
              <a:t>NYU </a:t>
            </a:r>
            <a:r>
              <a:rPr lang="en-US" alt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0"/>
              </a:rPr>
              <a:t>Tandon</a:t>
            </a:r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0"/>
              </a:rPr>
              <a:t> Research Focuses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6160" y="922211"/>
            <a:ext cx="7220098" cy="4103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022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Placeholder 2"/>
          <p:cNvSpPr>
            <a:spLocks noGrp="1"/>
          </p:cNvSpPr>
          <p:nvPr>
            <p:ph type="body" sz="quarter" idx="14"/>
          </p:nvPr>
        </p:nvSpPr>
        <p:spPr bwMode="auto">
          <a:xfrm>
            <a:off x="2270125" y="228600"/>
            <a:ext cx="6646863" cy="2651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ctr" anchorCtr="0" compatLnSpc="1">
            <a:prstTxWarp prst="textNoShape">
              <a:avLst/>
            </a:prstTxWarp>
          </a:bodyPr>
          <a:lstStyle/>
          <a:p>
            <a:pPr algn="ctr" eaLnBrk="1" hangingPunct="1">
              <a:spcBef>
                <a:spcPct val="0"/>
              </a:spcBef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0"/>
              </a:rPr>
              <a:t>Project Introduction</a:t>
            </a:r>
            <a:endParaRPr lang="en-US" altLang="en-US" sz="2800" b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6147" name="Rectangle 3"/>
          <p:cNvSpPr txBox="1">
            <a:spLocks noChangeArrowheads="1"/>
          </p:cNvSpPr>
          <p:nvPr/>
        </p:nvSpPr>
        <p:spPr bwMode="auto">
          <a:xfrm>
            <a:off x="488731" y="970915"/>
            <a:ext cx="7855169" cy="362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1371600" indent="-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085850" indent="-1714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1145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717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30289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861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9433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altLang="en-US" dirty="0">
                <a:solidFill>
                  <a:srgbClr val="002060"/>
                </a:solidFill>
                <a:latin typeface="+mn-lt"/>
              </a:rPr>
              <a:t>Project duration: 10 weeks</a:t>
            </a:r>
          </a:p>
          <a:p>
            <a:pPr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altLang="en-US" dirty="0">
                <a:solidFill>
                  <a:srgbClr val="002060"/>
                </a:solidFill>
                <a:latin typeface="+mn-lt"/>
              </a:rPr>
              <a:t>Teams of </a:t>
            </a:r>
            <a:r>
              <a:rPr lang="en-US" altLang="en-US" dirty="0" smtClean="0">
                <a:solidFill>
                  <a:srgbClr val="002060"/>
                </a:solidFill>
                <a:latin typeface="+mn-lt"/>
              </a:rPr>
              <a:t>3 or 4 </a:t>
            </a:r>
            <a:r>
              <a:rPr lang="en-US" altLang="en-US" dirty="0">
                <a:solidFill>
                  <a:srgbClr val="002060"/>
                </a:solidFill>
                <a:latin typeface="+mn-lt"/>
              </a:rPr>
              <a:t>people</a:t>
            </a:r>
          </a:p>
          <a:p>
            <a:pPr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altLang="en-US" dirty="0">
                <a:solidFill>
                  <a:srgbClr val="002060"/>
                </a:solidFill>
                <a:latin typeface="+mn-lt"/>
              </a:rPr>
              <a:t>Projects </a:t>
            </a:r>
            <a:r>
              <a:rPr lang="en-US" altLang="en-US" dirty="0" smtClean="0">
                <a:solidFill>
                  <a:srgbClr val="002060"/>
                </a:solidFill>
                <a:latin typeface="+mn-lt"/>
              </a:rPr>
              <a:t>are open-ended</a:t>
            </a:r>
            <a:endParaRPr lang="en-US" altLang="en-US" dirty="0">
              <a:solidFill>
                <a:srgbClr val="002060"/>
              </a:solidFill>
              <a:latin typeface="+mn-lt"/>
            </a:endParaRPr>
          </a:p>
          <a:p>
            <a:pPr marL="914400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altLang="en-US" dirty="0" smtClean="0">
                <a:solidFill>
                  <a:srgbClr val="002060"/>
                </a:solidFill>
                <a:latin typeface="+mn-lt"/>
              </a:rPr>
              <a:t>Any problem </a:t>
            </a:r>
          </a:p>
          <a:p>
            <a:pPr marL="914400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altLang="en-US" dirty="0" smtClean="0">
                <a:solidFill>
                  <a:srgbClr val="002060"/>
                </a:solidFill>
                <a:latin typeface="+mn-lt"/>
              </a:rPr>
              <a:t>Solve with technology</a:t>
            </a:r>
          </a:p>
          <a:p>
            <a:pPr marL="914400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altLang="en-US" dirty="0" smtClean="0">
                <a:solidFill>
                  <a:srgbClr val="002060"/>
                </a:solidFill>
                <a:latin typeface="+mn-lt"/>
              </a:rPr>
              <a:t>Novel invention</a:t>
            </a:r>
            <a:endParaRPr lang="en-US" altLang="en-US" dirty="0">
              <a:solidFill>
                <a:srgbClr val="002060"/>
              </a:solidFill>
              <a:latin typeface="+mn-lt"/>
            </a:endParaRPr>
          </a:p>
          <a:p>
            <a:pPr marL="914400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altLang="en-US" dirty="0">
                <a:solidFill>
                  <a:srgbClr val="002060"/>
                </a:solidFill>
                <a:latin typeface="+mn-lt"/>
              </a:rPr>
              <a:t>Technical innovation</a:t>
            </a:r>
          </a:p>
          <a:p>
            <a:pPr marL="914400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altLang="en-US" dirty="0" smtClean="0">
                <a:solidFill>
                  <a:srgbClr val="002060"/>
                </a:solidFill>
                <a:latin typeface="+mn-lt"/>
              </a:rPr>
              <a:t>Entrepreneurial design</a:t>
            </a:r>
            <a:endParaRPr lang="en-US" altLang="en-US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4" name="Picture 4" descr="bd06887_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0614" y="1701165"/>
            <a:ext cx="28575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Placeholder 2"/>
          <p:cNvSpPr>
            <a:spLocks noGrp="1"/>
          </p:cNvSpPr>
          <p:nvPr>
            <p:ph type="body" sz="quarter" idx="14"/>
          </p:nvPr>
        </p:nvSpPr>
        <p:spPr bwMode="auto">
          <a:xfrm>
            <a:off x="2270125" y="228600"/>
            <a:ext cx="6646863" cy="2651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ctr" anchorCtr="0" compatLnSpc="1">
            <a:prstTxWarp prst="textNoShape">
              <a:avLst/>
            </a:prstTxWarp>
          </a:bodyPr>
          <a:lstStyle/>
          <a:p>
            <a:pPr algn="ctr" eaLnBrk="1" hangingPunct="1">
              <a:spcBef>
                <a:spcPct val="0"/>
              </a:spcBef>
            </a:pPr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0"/>
              </a:rPr>
              <a:t>NAE Engineering Grand Challenges</a:t>
            </a:r>
          </a:p>
        </p:txBody>
      </p:sp>
      <p:pic>
        <p:nvPicPr>
          <p:cNvPr id="2050" name="Picture 2" descr="Image result for 14 grand challenges for engineeri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6" b="2177"/>
          <a:stretch/>
        </p:blipFill>
        <p:spPr bwMode="auto">
          <a:xfrm>
            <a:off x="1236229" y="762000"/>
            <a:ext cx="6411479" cy="4350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8725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Placeholder 2"/>
          <p:cNvSpPr>
            <a:spLocks noGrp="1"/>
          </p:cNvSpPr>
          <p:nvPr>
            <p:ph type="body" sz="quarter" idx="14"/>
          </p:nvPr>
        </p:nvSpPr>
        <p:spPr bwMode="auto">
          <a:xfrm>
            <a:off x="2270125" y="228600"/>
            <a:ext cx="6646863" cy="2651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ctr" anchorCtr="0" compatLnSpc="1">
            <a:prstTxWarp prst="textNoShape">
              <a:avLst/>
            </a:prstTxWarp>
          </a:bodyPr>
          <a:lstStyle/>
          <a:p>
            <a:pPr algn="ctr" eaLnBrk="1" hangingPunct="1">
              <a:spcBef>
                <a:spcPct val="0"/>
              </a:spcBef>
            </a:pPr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0"/>
              </a:rPr>
              <a:t>NSF Ten Big Ideas</a:t>
            </a:r>
          </a:p>
        </p:txBody>
      </p:sp>
      <p:pic>
        <p:nvPicPr>
          <p:cNvPr id="1026" name="Picture 2" descr="Described belo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112" y="787097"/>
            <a:ext cx="6516546" cy="4298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Image result for ns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5565" y="3436882"/>
            <a:ext cx="772511" cy="772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椭圆 4"/>
          <p:cNvSpPr/>
          <p:nvPr/>
        </p:nvSpPr>
        <p:spPr>
          <a:xfrm>
            <a:off x="4839243" y="3215595"/>
            <a:ext cx="1669360" cy="1215083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spcFirstLastPara="0" vert="horz" wrap="square" lIns="72390" tIns="72390" rIns="72390" bIns="72390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kern="1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2050</a:t>
            </a:r>
            <a:endParaRPr lang="en-US" sz="1400" kern="1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1314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Placeholder 2"/>
          <p:cNvSpPr>
            <a:spLocks noGrp="1"/>
          </p:cNvSpPr>
          <p:nvPr>
            <p:ph type="body" sz="quarter" idx="14"/>
          </p:nvPr>
        </p:nvSpPr>
        <p:spPr bwMode="auto">
          <a:xfrm>
            <a:off x="2270125" y="228600"/>
            <a:ext cx="6646863" cy="2651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ctr" anchorCtr="0" compatLnSpc="1">
            <a:prstTxWarp prst="textNoShape">
              <a:avLst/>
            </a:prstTxWarp>
          </a:bodyPr>
          <a:lstStyle/>
          <a:p>
            <a:pPr algn="ctr" eaLnBrk="1" hangingPunct="1">
              <a:spcBef>
                <a:spcPct val="0"/>
              </a:spcBef>
            </a:pPr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0"/>
              </a:rPr>
              <a:t>UN Sustainable </a:t>
            </a:r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0"/>
              </a:rPr>
              <a:t>Development Goals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3500" t="40979" r="14599" b="837"/>
          <a:stretch/>
        </p:blipFill>
        <p:spPr>
          <a:xfrm>
            <a:off x="309159" y="1034955"/>
            <a:ext cx="8510847" cy="3701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681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Placeholder 2"/>
          <p:cNvSpPr>
            <a:spLocks noGrp="1"/>
          </p:cNvSpPr>
          <p:nvPr>
            <p:ph type="body" sz="quarter" idx="14"/>
          </p:nvPr>
        </p:nvSpPr>
        <p:spPr bwMode="auto">
          <a:xfrm>
            <a:off x="2270125" y="228600"/>
            <a:ext cx="6646863" cy="2651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ctr" anchorCtr="0" compatLnSpc="1">
            <a:prstTxWarp prst="textNoShape">
              <a:avLst/>
            </a:prstTxWarp>
          </a:bodyPr>
          <a:lstStyle/>
          <a:p>
            <a:pPr algn="ctr" eaLnBrk="1" hangingPunct="1">
              <a:spcBef>
                <a:spcPct val="0"/>
              </a:spcBef>
            </a:pP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0"/>
              </a:rPr>
              <a:t>Emerging 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0"/>
              </a:rPr>
              <a:t>Engineering 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0"/>
              </a:rPr>
              <a:t>Topics</a:t>
            </a:r>
            <a:endParaRPr lang="en-US" altLang="en-US" sz="2800" b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3746158"/>
              </p:ext>
            </p:extLst>
          </p:nvPr>
        </p:nvGraphicFramePr>
        <p:xfrm>
          <a:off x="662152" y="1215280"/>
          <a:ext cx="7855168" cy="36258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9275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275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25850">
                <a:tc>
                  <a:txBody>
                    <a:bodyPr/>
                    <a:lstStyle/>
                    <a:p>
                      <a:pPr marL="457200" indent="-457200" algn="l" defTabSz="457200" rtl="0" eaLnBrk="0" fontAlgn="base" hangingPunct="0">
                        <a:spcBef>
                          <a:spcPts val="600"/>
                        </a:spcBef>
                        <a:spcAft>
                          <a:spcPts val="0"/>
                        </a:spcAft>
                        <a:buFont typeface="Wingdings" pitchFamily="2" charset="2"/>
                        <a:buChar char="Ø"/>
                      </a:pPr>
                      <a:r>
                        <a:rPr lang="en-US" altLang="en-US" sz="2400" kern="1200" baseline="0" dirty="0" smtClean="0">
                          <a:solidFill>
                            <a:srgbClr val="002060"/>
                          </a:solidFill>
                          <a:latin typeface="Tahoma" pitchFamily="34" charset="0"/>
                          <a:ea typeface="MS PGothic" pitchFamily="34" charset="-128"/>
                          <a:cs typeface="+mn-cs"/>
                        </a:rPr>
                        <a:t>Batteries</a:t>
                      </a:r>
                    </a:p>
                    <a:p>
                      <a:pPr marL="457200" indent="-457200" algn="l" defTabSz="457200" rtl="0" eaLnBrk="0" fontAlgn="base" hangingPunct="0">
                        <a:spcBef>
                          <a:spcPts val="600"/>
                        </a:spcBef>
                        <a:spcAft>
                          <a:spcPts val="0"/>
                        </a:spcAft>
                        <a:buFont typeface="Wingdings" pitchFamily="2" charset="2"/>
                        <a:buChar char="Ø"/>
                      </a:pPr>
                      <a:r>
                        <a:rPr lang="en-US" altLang="en-US" sz="2400" kern="1200" baseline="0" dirty="0" smtClean="0">
                          <a:solidFill>
                            <a:srgbClr val="002060"/>
                          </a:solidFill>
                          <a:latin typeface="Tahoma" pitchFamily="34" charset="0"/>
                          <a:ea typeface="MS PGothic" pitchFamily="34" charset="-128"/>
                          <a:cs typeface="+mn-cs"/>
                        </a:rPr>
                        <a:t>Connected buildings</a:t>
                      </a:r>
                    </a:p>
                    <a:p>
                      <a:pPr marL="457200" indent="-457200" algn="l" defTabSz="457200" rtl="0" eaLnBrk="0" fontAlgn="base" hangingPunct="0">
                        <a:spcBef>
                          <a:spcPts val="600"/>
                        </a:spcBef>
                        <a:spcAft>
                          <a:spcPts val="0"/>
                        </a:spcAft>
                        <a:buFont typeface="Wingdings" pitchFamily="2" charset="2"/>
                        <a:buChar char="Ø"/>
                      </a:pPr>
                      <a:r>
                        <a:rPr lang="en-US" altLang="en-US" sz="2400" kern="1200" baseline="0" dirty="0" smtClean="0">
                          <a:solidFill>
                            <a:srgbClr val="002060"/>
                          </a:solidFill>
                          <a:latin typeface="Tahoma" pitchFamily="34" charset="0"/>
                          <a:ea typeface="MS PGothic" pitchFamily="34" charset="-128"/>
                          <a:cs typeface="+mn-cs"/>
                        </a:rPr>
                        <a:t>Prosthetics</a:t>
                      </a:r>
                    </a:p>
                    <a:p>
                      <a:pPr marL="457200" indent="-457200" algn="l" defTabSz="457200" rtl="0" eaLnBrk="0" fontAlgn="base" hangingPunct="0">
                        <a:spcBef>
                          <a:spcPts val="600"/>
                        </a:spcBef>
                        <a:spcAft>
                          <a:spcPts val="0"/>
                        </a:spcAft>
                        <a:buFont typeface="Wingdings" pitchFamily="2" charset="2"/>
                        <a:buChar char="Ø"/>
                      </a:pPr>
                      <a:r>
                        <a:rPr lang="en-US" altLang="en-US" sz="2400" kern="1200" baseline="0" dirty="0" smtClean="0">
                          <a:solidFill>
                            <a:srgbClr val="002060"/>
                          </a:solidFill>
                          <a:latin typeface="Tahoma" pitchFamily="34" charset="0"/>
                          <a:ea typeface="MS PGothic" pitchFamily="34" charset="-128"/>
                          <a:cs typeface="+mn-cs"/>
                        </a:rPr>
                        <a:t>Augmented reality</a:t>
                      </a:r>
                    </a:p>
                    <a:p>
                      <a:pPr marL="457200" indent="-457200" algn="l" defTabSz="457200" rtl="0" eaLnBrk="0" fontAlgn="base" hangingPunct="0">
                        <a:spcBef>
                          <a:spcPts val="600"/>
                        </a:spcBef>
                        <a:spcAft>
                          <a:spcPts val="0"/>
                        </a:spcAft>
                        <a:buFont typeface="Wingdings" pitchFamily="2" charset="2"/>
                        <a:buChar char="Ø"/>
                      </a:pPr>
                      <a:r>
                        <a:rPr lang="en-US" altLang="en-US" sz="2400" kern="1200" baseline="0" dirty="0" smtClean="0">
                          <a:solidFill>
                            <a:srgbClr val="002060"/>
                          </a:solidFill>
                          <a:latin typeface="Tahoma" pitchFamily="34" charset="0"/>
                          <a:ea typeface="MS PGothic" pitchFamily="34" charset="-128"/>
                          <a:cs typeface="+mn-cs"/>
                        </a:rPr>
                        <a:t>Shared electric autonomous vehicles</a:t>
                      </a:r>
                    </a:p>
                    <a:p>
                      <a:pPr marL="457200" indent="-457200" algn="l" defTabSz="457200" rtl="0" eaLnBrk="0" fontAlgn="base" hangingPunct="0">
                        <a:spcBef>
                          <a:spcPts val="600"/>
                        </a:spcBef>
                        <a:spcAft>
                          <a:spcPts val="0"/>
                        </a:spcAft>
                        <a:buFont typeface="Wingdings" pitchFamily="2" charset="2"/>
                        <a:buChar char="Ø"/>
                      </a:pPr>
                      <a:r>
                        <a:rPr lang="en-US" altLang="en-US" sz="2400" kern="1200" baseline="0" dirty="0" smtClean="0">
                          <a:solidFill>
                            <a:srgbClr val="002060"/>
                          </a:solidFill>
                          <a:latin typeface="Tahoma" pitchFamily="34" charset="0"/>
                          <a:ea typeface="MS PGothic" pitchFamily="34" charset="-128"/>
                          <a:cs typeface="+mn-cs"/>
                        </a:rPr>
                        <a:t>5G/</a:t>
                      </a:r>
                      <a:r>
                        <a:rPr lang="en-US" altLang="en-US" sz="2400" kern="1200" baseline="0" dirty="0" err="1" smtClean="0">
                          <a:solidFill>
                            <a:srgbClr val="002060"/>
                          </a:solidFill>
                          <a:latin typeface="Tahoma" pitchFamily="34" charset="0"/>
                          <a:ea typeface="MS PGothic" pitchFamily="34" charset="-128"/>
                          <a:cs typeface="+mn-cs"/>
                        </a:rPr>
                        <a:t>LoRa</a:t>
                      </a:r>
                      <a:endParaRPr lang="en-US" altLang="en-US" sz="2400" kern="1200" baseline="0" dirty="0" smtClean="0">
                        <a:solidFill>
                          <a:srgbClr val="002060"/>
                        </a:solidFill>
                        <a:latin typeface="Tahoma" pitchFamily="34" charset="0"/>
                        <a:ea typeface="MS PGothic" pitchFamily="34" charset="-128"/>
                        <a:cs typeface="+mn-cs"/>
                      </a:endParaRPr>
                    </a:p>
                    <a:p>
                      <a:pPr marL="457200" indent="-457200" algn="l" defTabSz="457200" rtl="0" eaLnBrk="0" fontAlgn="base" hangingPunct="0">
                        <a:spcBef>
                          <a:spcPts val="600"/>
                        </a:spcBef>
                        <a:spcAft>
                          <a:spcPts val="0"/>
                        </a:spcAft>
                        <a:buFont typeface="Wingdings" pitchFamily="2" charset="2"/>
                        <a:buChar char="Ø"/>
                      </a:pPr>
                      <a:endParaRPr lang="en-US" sz="2400" kern="1200" baseline="0" dirty="0">
                        <a:solidFill>
                          <a:srgbClr val="002060"/>
                        </a:solidFill>
                        <a:latin typeface="Tahoma" pitchFamily="34" charset="0"/>
                        <a:ea typeface="MS PGothic" pitchFamily="34" charset="-128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indent="-457200" algn="l" defTabSz="457200" rtl="0" eaLnBrk="0" fontAlgn="base" latinLnBrk="0" hangingPunct="0">
                        <a:spcBef>
                          <a:spcPts val="600"/>
                        </a:spcBef>
                        <a:spcAft>
                          <a:spcPts val="0"/>
                        </a:spcAft>
                        <a:buFont typeface="Wingdings" pitchFamily="2" charset="2"/>
                        <a:buChar char="Ø"/>
                      </a:pPr>
                      <a:r>
                        <a:rPr lang="en-US" altLang="en-US" sz="2400" kern="1200" baseline="0" dirty="0" smtClean="0">
                          <a:solidFill>
                            <a:srgbClr val="002060"/>
                          </a:solidFill>
                          <a:latin typeface="Tahoma" pitchFamily="34" charset="0"/>
                          <a:ea typeface="MS PGothic" pitchFamily="34" charset="-128"/>
                          <a:cs typeface="+mn-cs"/>
                        </a:rPr>
                        <a:t>Wearable technology</a:t>
                      </a:r>
                    </a:p>
                    <a:p>
                      <a:pPr marL="457200" indent="-457200" algn="l" defTabSz="457200" rtl="0" eaLnBrk="0" fontAlgn="base" latinLnBrk="0" hangingPunct="0">
                        <a:spcBef>
                          <a:spcPts val="600"/>
                        </a:spcBef>
                        <a:spcAft>
                          <a:spcPts val="0"/>
                        </a:spcAft>
                        <a:buFont typeface="Wingdings" pitchFamily="2" charset="2"/>
                        <a:buChar char="Ø"/>
                      </a:pPr>
                      <a:r>
                        <a:rPr lang="en-US" altLang="en-US" sz="2400" kern="1200" baseline="0" dirty="0" smtClean="0">
                          <a:solidFill>
                            <a:srgbClr val="002060"/>
                          </a:solidFill>
                          <a:latin typeface="Tahoma" pitchFamily="34" charset="0"/>
                          <a:ea typeface="MS PGothic" pitchFamily="34" charset="-128"/>
                          <a:cs typeface="+mn-cs"/>
                        </a:rPr>
                        <a:t>Ingestible technology</a:t>
                      </a:r>
                    </a:p>
                    <a:p>
                      <a:pPr marL="457200" indent="-457200" algn="l" defTabSz="457200" rtl="0" eaLnBrk="0" fontAlgn="base" latinLnBrk="0" hangingPunct="0">
                        <a:spcBef>
                          <a:spcPts val="600"/>
                        </a:spcBef>
                        <a:spcAft>
                          <a:spcPts val="0"/>
                        </a:spcAft>
                        <a:buFont typeface="Wingdings" pitchFamily="2" charset="2"/>
                        <a:buChar char="Ø"/>
                      </a:pPr>
                      <a:r>
                        <a:rPr lang="en-US" altLang="en-US" sz="2400" kern="1200" baseline="0" dirty="0" smtClean="0">
                          <a:solidFill>
                            <a:srgbClr val="002060"/>
                          </a:solidFill>
                          <a:latin typeface="Tahoma" pitchFamily="34" charset="0"/>
                          <a:ea typeface="MS PGothic" pitchFamily="34" charset="-128"/>
                          <a:cs typeface="+mn-cs"/>
                        </a:rPr>
                        <a:t>Additive manufacturing</a:t>
                      </a:r>
                    </a:p>
                    <a:p>
                      <a:pPr marL="457200" marR="0" lvl="0" indent="-45720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Ø"/>
                        <a:tabLst/>
                        <a:defRPr/>
                      </a:pPr>
                      <a:r>
                        <a:rPr lang="en-US" altLang="en-US" sz="2400" kern="1200" baseline="0" dirty="0" smtClean="0">
                          <a:solidFill>
                            <a:srgbClr val="002060"/>
                          </a:solidFill>
                          <a:latin typeface="Tahoma" pitchFamily="34" charset="0"/>
                          <a:ea typeface="MS PGothic" pitchFamily="34" charset="-128"/>
                          <a:cs typeface="+mn-cs"/>
                        </a:rPr>
                        <a:t>Health monitoring</a:t>
                      </a:r>
                    </a:p>
                    <a:p>
                      <a:pPr marL="457200" indent="-457200" algn="l" defTabSz="457200" rtl="0" eaLnBrk="0" fontAlgn="base" latinLnBrk="0" hangingPunct="0">
                        <a:spcBef>
                          <a:spcPts val="600"/>
                        </a:spcBef>
                        <a:spcAft>
                          <a:spcPts val="0"/>
                        </a:spcAft>
                        <a:buFont typeface="Wingdings" pitchFamily="2" charset="2"/>
                        <a:buChar char="Ø"/>
                      </a:pPr>
                      <a:r>
                        <a:rPr lang="en-US" altLang="en-US" sz="2400" kern="1200" baseline="0" dirty="0" smtClean="0">
                          <a:solidFill>
                            <a:srgbClr val="002060"/>
                          </a:solidFill>
                          <a:latin typeface="Tahoma" pitchFamily="34" charset="0"/>
                          <a:ea typeface="MS PGothic" pitchFamily="34" charset="-128"/>
                          <a:cs typeface="+mn-cs"/>
                        </a:rPr>
                        <a:t>SpaceX/Blue Origin</a:t>
                      </a:r>
                    </a:p>
                    <a:p>
                      <a:pPr marL="457200" indent="-457200" algn="l" defTabSz="457200" rtl="0" eaLnBrk="0" fontAlgn="base" latinLnBrk="0" hangingPunct="0">
                        <a:spcBef>
                          <a:spcPts val="600"/>
                        </a:spcBef>
                        <a:spcAft>
                          <a:spcPts val="0"/>
                        </a:spcAft>
                        <a:buFont typeface="Wingdings" pitchFamily="2" charset="2"/>
                        <a:buChar char="Ø"/>
                      </a:pPr>
                      <a:r>
                        <a:rPr lang="en-US" sz="2400" kern="1200" baseline="0" dirty="0" smtClean="0">
                          <a:solidFill>
                            <a:srgbClr val="002060"/>
                          </a:solidFill>
                          <a:latin typeface="Tahoma" pitchFamily="34" charset="0"/>
                          <a:ea typeface="MS PGothic" pitchFamily="34" charset="-128"/>
                          <a:cs typeface="+mn-cs"/>
                        </a:rPr>
                        <a:t>Machine Learning</a:t>
                      </a:r>
                    </a:p>
                    <a:p>
                      <a:pPr marL="457200" indent="-457200" algn="l" defTabSz="457200" rtl="0" eaLnBrk="0" fontAlgn="base" latinLnBrk="0" hangingPunct="0">
                        <a:spcBef>
                          <a:spcPts val="600"/>
                        </a:spcBef>
                        <a:spcAft>
                          <a:spcPts val="0"/>
                        </a:spcAft>
                        <a:buFont typeface="Wingdings" pitchFamily="2" charset="2"/>
                        <a:buChar char="Ø"/>
                      </a:pPr>
                      <a:r>
                        <a:rPr lang="en-US" sz="2400" kern="1200" baseline="0" dirty="0" smtClean="0">
                          <a:solidFill>
                            <a:srgbClr val="002060"/>
                          </a:solidFill>
                          <a:latin typeface="Tahoma" pitchFamily="34" charset="0"/>
                          <a:ea typeface="MS PGothic" pitchFamily="34" charset="-128"/>
                          <a:cs typeface="+mn-cs"/>
                        </a:rPr>
                        <a:t>Artificial Intelligence</a:t>
                      </a:r>
                      <a:endParaRPr lang="en-US" baseline="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86454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Placeholder 2"/>
          <p:cNvSpPr>
            <a:spLocks noGrp="1"/>
          </p:cNvSpPr>
          <p:nvPr>
            <p:ph type="body" sz="quarter" idx="14"/>
          </p:nvPr>
        </p:nvSpPr>
        <p:spPr bwMode="auto">
          <a:xfrm>
            <a:off x="2270125" y="228600"/>
            <a:ext cx="6646863" cy="2651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ctr" anchorCtr="0" compatLnSpc="1">
            <a:prstTxWarp prst="textNoShape">
              <a:avLst/>
            </a:prstTxWarp>
          </a:bodyPr>
          <a:lstStyle/>
          <a:p>
            <a:pPr algn="ctr" eaLnBrk="1" hangingPunct="1">
              <a:spcBef>
                <a:spcPct val="0"/>
              </a:spcBef>
            </a:pPr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0"/>
                <a:cs typeface="Tahoma" pitchFamily="34" charset="0"/>
              </a:rPr>
              <a:t>i</a:t>
            </a:r>
            <a:r>
              <a:rPr lang="en-US" altLang="en-US" sz="2800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0"/>
                <a:cs typeface="Tahoma" pitchFamily="34" charset="0"/>
              </a:rPr>
              <a:t>2</a:t>
            </a:r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0"/>
                <a:cs typeface="Tahoma" pitchFamily="34" charset="0"/>
              </a:rPr>
              <a:t>e</a:t>
            </a:r>
            <a:endParaRPr lang="en-US" altLang="en-US" sz="2800" b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600557" y="1156461"/>
            <a:ext cx="3476296" cy="362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1371600" indent="-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085850" indent="-1714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1145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717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30289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861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9433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Ø"/>
            </a:pPr>
            <a:endParaRPr lang="en-US" altLang="en-US" dirty="0" smtClean="0">
              <a:solidFill>
                <a:srgbClr val="002060"/>
              </a:solidFill>
              <a:latin typeface="Tahoma" pitchFamily="34" charset="0"/>
            </a:endParaRPr>
          </a:p>
          <a:p>
            <a:pPr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altLang="en-US" dirty="0" smtClean="0">
                <a:solidFill>
                  <a:srgbClr val="002060"/>
                </a:solidFill>
                <a:latin typeface="Tahoma" pitchFamily="34" charset="0"/>
              </a:rPr>
              <a:t>Game changers</a:t>
            </a:r>
          </a:p>
          <a:p>
            <a:pPr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altLang="en-US" dirty="0" smtClean="0">
                <a:solidFill>
                  <a:srgbClr val="002060"/>
                </a:solidFill>
                <a:latin typeface="Tahoma" pitchFamily="34" charset="0"/>
              </a:rPr>
              <a:t>I-Corps</a:t>
            </a:r>
          </a:p>
          <a:p>
            <a:pPr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altLang="en-US" dirty="0" err="1" smtClean="0">
                <a:solidFill>
                  <a:srgbClr val="002060"/>
                </a:solidFill>
                <a:latin typeface="Tahoma" pitchFamily="34" charset="0"/>
              </a:rPr>
              <a:t>InnoVention</a:t>
            </a:r>
            <a:endParaRPr lang="en-US" altLang="en-US" dirty="0" smtClean="0">
              <a:solidFill>
                <a:srgbClr val="002060"/>
              </a:solidFill>
              <a:latin typeface="Tahoma" pitchFamily="34" charset="0"/>
            </a:endParaRPr>
          </a:p>
          <a:p>
            <a:pPr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altLang="en-US" dirty="0" smtClean="0">
                <a:solidFill>
                  <a:srgbClr val="002060"/>
                </a:solidFill>
                <a:latin typeface="Tahoma" pitchFamily="34" charset="0"/>
              </a:rPr>
              <a:t>Prototyping Fund</a:t>
            </a:r>
          </a:p>
          <a:p>
            <a:pPr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altLang="en-US" dirty="0" smtClean="0">
                <a:solidFill>
                  <a:srgbClr val="002060"/>
                </a:solidFill>
                <a:latin typeface="Tahoma" pitchFamily="34" charset="0"/>
              </a:rPr>
              <a:t>NYU Technology Venture Competition </a:t>
            </a:r>
          </a:p>
          <a:p>
            <a:pPr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Ø"/>
            </a:pPr>
            <a:endParaRPr lang="en-US" altLang="en-US" dirty="0">
              <a:solidFill>
                <a:srgbClr val="002060"/>
              </a:solidFill>
              <a:latin typeface="Tahoma" pitchFamily="34" charset="0"/>
            </a:endParaRPr>
          </a:p>
          <a:p>
            <a:pPr marL="0" indent="0">
              <a:spcBef>
                <a:spcPts val="600"/>
              </a:spcBef>
              <a:spcAft>
                <a:spcPts val="0"/>
              </a:spcAft>
            </a:pPr>
            <a:endParaRPr lang="en-US" altLang="en-US" dirty="0">
              <a:solidFill>
                <a:srgbClr val="002060"/>
              </a:solidFill>
              <a:latin typeface="Tahoma" pitchFamily="34" charset="0"/>
            </a:endParaRPr>
          </a:p>
        </p:txBody>
      </p:sp>
      <p:pic>
        <p:nvPicPr>
          <p:cNvPr id="1028" name="Picture 4" descr="http://entrepreneur.nyu.edu/wp-content/themes/nyu-theme/img/NYUEI_purple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9861" y="1739320"/>
            <a:ext cx="3190875" cy="571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futurelabs.nyc/wp-content/uploads/2017/02/logo_update_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2552" y="2512718"/>
            <a:ext cx="2805495" cy="99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MakerSpac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2552" y="3704790"/>
            <a:ext cx="3371850" cy="571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580631" y="941022"/>
            <a:ext cx="80481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Winning teams win $100 per student if you submit to one: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299341" y="4536085"/>
            <a:ext cx="69368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5"/>
              </a:rPr>
              <a:t>http://entrepreneur.nyu.edu/funding-competitions</a:t>
            </a:r>
            <a:r>
              <a:rPr lang="en-US" dirty="0" smtClean="0">
                <a:hlinkClick r:id="rId5"/>
              </a:rPr>
              <a:t>/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664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2003625" y="128197"/>
            <a:ext cx="6683175" cy="451915"/>
          </a:xfrm>
        </p:spPr>
        <p:txBody>
          <a:bodyPr/>
          <a:lstStyle/>
          <a:p>
            <a:pPr algn="ctr"/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Project Documentation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204951" y="1183093"/>
            <a:ext cx="7855169" cy="362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1371600" indent="-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085850" indent="-1714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1145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717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30289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861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9433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altLang="en-US" sz="2800" dirty="0" smtClean="0">
                <a:solidFill>
                  <a:srgbClr val="002060"/>
                </a:solidFill>
                <a:latin typeface="+mn-lt"/>
              </a:rPr>
              <a:t>Project notebook</a:t>
            </a:r>
          </a:p>
          <a:p>
            <a:pPr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altLang="en-US" sz="2800" dirty="0" smtClean="0">
                <a:solidFill>
                  <a:srgbClr val="002060"/>
                </a:solidFill>
                <a:latin typeface="+mn-lt"/>
              </a:rPr>
              <a:t>Google Doc</a:t>
            </a:r>
          </a:p>
          <a:p>
            <a:pPr lvl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altLang="en-US" sz="2800" dirty="0" smtClean="0">
                <a:solidFill>
                  <a:srgbClr val="002060"/>
                </a:solidFill>
                <a:latin typeface="+mn-lt"/>
              </a:rPr>
              <a:t>Code</a:t>
            </a:r>
          </a:p>
          <a:p>
            <a:pPr lvl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altLang="en-US" sz="2800" dirty="0" smtClean="0">
                <a:solidFill>
                  <a:srgbClr val="002060"/>
                </a:solidFill>
                <a:latin typeface="+mn-lt"/>
              </a:rPr>
              <a:t>Drawings</a:t>
            </a:r>
          </a:p>
          <a:p>
            <a:pPr lvl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altLang="en-US" sz="2800" dirty="0">
                <a:solidFill>
                  <a:srgbClr val="002060"/>
                </a:solidFill>
                <a:latin typeface="+mn-lt"/>
              </a:rPr>
              <a:t>Testing</a:t>
            </a:r>
          </a:p>
          <a:p>
            <a:pPr lvl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altLang="en-US" sz="2800" dirty="0" smtClean="0">
                <a:solidFill>
                  <a:srgbClr val="002060"/>
                </a:solidFill>
                <a:latin typeface="+mn-lt"/>
              </a:rPr>
              <a:t>Design canvas</a:t>
            </a:r>
            <a:endParaRPr lang="en-US" altLang="en-US" sz="2800" dirty="0" smtClean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0653" y="1888737"/>
            <a:ext cx="4535211" cy="2214562"/>
          </a:xfrm>
          <a:prstGeom prst="rect">
            <a:avLst/>
          </a:prstGeom>
          <a:ln w="38100">
            <a:solidFill>
              <a:srgbClr val="57068C"/>
            </a:solidFill>
          </a:ln>
        </p:spPr>
      </p:pic>
    </p:spTree>
    <p:extLst>
      <p:ext uri="{BB962C8B-B14F-4D97-AF65-F5344CB8AC3E}">
        <p14:creationId xmlns:p14="http://schemas.microsoft.com/office/powerpoint/2010/main" val="625263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>
            <a:spLocks noGrp="1"/>
          </p:cNvSpPr>
          <p:nvPr>
            <p:ph type="body" sz="quarter" idx="14"/>
          </p:nvPr>
        </p:nvSpPr>
        <p:spPr bwMode="auto">
          <a:xfrm>
            <a:off x="2270125" y="228600"/>
            <a:ext cx="6646863" cy="2651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ctr" anchorCtr="0" compatLnSpc="1">
            <a:prstTxWarp prst="textNoShape">
              <a:avLst/>
            </a:prstTxWarp>
          </a:bodyPr>
          <a:lstStyle/>
          <a:p>
            <a:pPr algn="ctr" eaLnBrk="1" hangingPunct="1">
              <a:spcBef>
                <a:spcPct val="0"/>
              </a:spcBef>
            </a:pP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Design Canvas</a:t>
            </a:r>
            <a:endParaRPr lang="en-US" altLang="en-US" sz="2800" b="0" dirty="0" smtClean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488731" y="970915"/>
            <a:ext cx="7855169" cy="362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1371600" indent="-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085850" indent="-1714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1145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717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30289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861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9433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altLang="en-US" dirty="0" smtClean="0">
                <a:solidFill>
                  <a:srgbClr val="002060"/>
                </a:solidFill>
                <a:latin typeface="+mn-lt"/>
              </a:rPr>
              <a:t>Documentation of your design</a:t>
            </a:r>
            <a:endParaRPr lang="en-US" altLang="en-US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1486657"/>
            <a:ext cx="6168830" cy="3587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122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Placeholder 2"/>
          <p:cNvSpPr>
            <a:spLocks noGrp="1"/>
          </p:cNvSpPr>
          <p:nvPr>
            <p:ph type="body" sz="quarter" idx="14"/>
          </p:nvPr>
        </p:nvSpPr>
        <p:spPr bwMode="auto">
          <a:xfrm>
            <a:off x="2270125" y="228600"/>
            <a:ext cx="6646863" cy="2651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ctr" anchorCtr="0" compatLnSpc="1">
            <a:prstTxWarp prst="textNoShape">
              <a:avLst/>
            </a:prstTxWarp>
          </a:bodyPr>
          <a:lstStyle/>
          <a:p>
            <a:pPr algn="ctr" eaLnBrk="1" hangingPunct="1">
              <a:spcBef>
                <a:spcPct val="0"/>
              </a:spcBef>
            </a:pP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0"/>
              </a:rPr>
              <a:t>Engineering Design Process</a:t>
            </a:r>
            <a:endParaRPr lang="en-US" altLang="en-US" sz="2800" b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pic>
        <p:nvPicPr>
          <p:cNvPr id="4" name="Picture 2" descr="Engineering Design Proces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0375" y="775221"/>
            <a:ext cx="4694450" cy="4302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9565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Placeholder 2"/>
          <p:cNvSpPr>
            <a:spLocks noGrp="1"/>
          </p:cNvSpPr>
          <p:nvPr>
            <p:ph type="body" sz="quarter" idx="14"/>
          </p:nvPr>
        </p:nvSpPr>
        <p:spPr bwMode="auto">
          <a:xfrm>
            <a:off x="2270125" y="228600"/>
            <a:ext cx="6646863" cy="2651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ctr" anchorCtr="0" compatLnSpc="1">
            <a:prstTxWarp prst="textNoShape">
              <a:avLst/>
            </a:prstTxWarp>
          </a:bodyPr>
          <a:lstStyle/>
          <a:p>
            <a:pPr algn="ctr" eaLnBrk="1" hangingPunct="1">
              <a:spcBef>
                <a:spcPct val="0"/>
              </a:spcBef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0"/>
              </a:rPr>
              <a:t>Closing</a:t>
            </a:r>
            <a:endParaRPr lang="en-US" altLang="en-US" sz="2400" b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12291" name="Rectangle 3"/>
          <p:cNvSpPr txBox="1">
            <a:spLocks noChangeArrowheads="1"/>
          </p:cNvSpPr>
          <p:nvPr/>
        </p:nvSpPr>
        <p:spPr bwMode="auto">
          <a:xfrm>
            <a:off x="476250" y="1003300"/>
            <a:ext cx="8229600" cy="362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085850" indent="-1714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1145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717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30289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861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9433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en-US" altLang="en-US" dirty="0">
                <a:solidFill>
                  <a:srgbClr val="002060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Refer to </a:t>
            </a:r>
            <a:r>
              <a:rPr lang="en-US" altLang="en-US" b="1" dirty="0">
                <a:solidFill>
                  <a:srgbClr val="002060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manual.eg.poly.edu</a:t>
            </a:r>
            <a:r>
              <a:rPr lang="en-US" altLang="en-US" dirty="0">
                <a:solidFill>
                  <a:srgbClr val="002060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 for </a:t>
            </a:r>
            <a:r>
              <a:rPr lang="en-US" altLang="en-US" dirty="0" smtClean="0">
                <a:solidFill>
                  <a:srgbClr val="002060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details</a:t>
            </a:r>
            <a:endParaRPr lang="en-US" altLang="en-US" dirty="0">
              <a:solidFill>
                <a:srgbClr val="002060"/>
              </a:solidFill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en-US" altLang="en-US" dirty="0">
                <a:solidFill>
                  <a:srgbClr val="002060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Think about which </a:t>
            </a:r>
            <a:r>
              <a:rPr lang="en-US" altLang="en-US" dirty="0" smtClean="0">
                <a:solidFill>
                  <a:srgbClr val="002060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topics </a:t>
            </a:r>
            <a:r>
              <a:rPr lang="en-US" altLang="en-US" dirty="0">
                <a:solidFill>
                  <a:srgbClr val="002060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interests </a:t>
            </a:r>
            <a:r>
              <a:rPr lang="en-US" altLang="en-US" dirty="0" smtClean="0">
                <a:solidFill>
                  <a:srgbClr val="002060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you</a:t>
            </a:r>
            <a:endParaRPr lang="en-US" altLang="en-US" dirty="0">
              <a:solidFill>
                <a:srgbClr val="002060"/>
              </a:solidFill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en-US" altLang="en-US" dirty="0">
                <a:solidFill>
                  <a:srgbClr val="002060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Brainstorm </a:t>
            </a:r>
            <a:r>
              <a:rPr lang="en-US" altLang="en-US" dirty="0" smtClean="0">
                <a:solidFill>
                  <a:srgbClr val="002060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ideas</a:t>
            </a:r>
            <a:endParaRPr lang="en-US" altLang="en-US" dirty="0">
              <a:solidFill>
                <a:srgbClr val="002060"/>
              </a:solidFill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en-US" altLang="en-US" dirty="0">
                <a:solidFill>
                  <a:srgbClr val="002060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Speak with professors and TAs regarding projects</a:t>
            </a:r>
          </a:p>
        </p:txBody>
      </p:sp>
    </p:spTree>
    <p:extLst>
      <p:ext uri="{BB962C8B-B14F-4D97-AF65-F5344CB8AC3E}">
        <p14:creationId xmlns:p14="http://schemas.microsoft.com/office/powerpoint/2010/main" val="4051585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Placeholder 2"/>
          <p:cNvSpPr>
            <a:spLocks noGrp="1"/>
          </p:cNvSpPr>
          <p:nvPr>
            <p:ph type="body" sz="quarter" idx="14"/>
          </p:nvPr>
        </p:nvSpPr>
        <p:spPr bwMode="auto">
          <a:xfrm>
            <a:off x="2270125" y="228600"/>
            <a:ext cx="6646863" cy="2651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ctr" anchorCtr="0" compatLnSpc="1">
            <a:prstTxWarp prst="textNoShape">
              <a:avLst/>
            </a:prstTxWarp>
          </a:bodyPr>
          <a:lstStyle/>
          <a:p>
            <a:pPr algn="ctr" eaLnBrk="1" hangingPunct="1">
              <a:spcBef>
                <a:spcPct val="0"/>
              </a:spcBef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Project Grading</a:t>
            </a:r>
            <a:endParaRPr lang="en-US" altLang="en-US" sz="2800" b="0" dirty="0" smtClean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7171" name="Rectangle 3"/>
          <p:cNvSpPr txBox="1">
            <a:spLocks noChangeArrowheads="1"/>
          </p:cNvSpPr>
          <p:nvPr/>
        </p:nvSpPr>
        <p:spPr bwMode="auto">
          <a:xfrm>
            <a:off x="504497" y="3704897"/>
            <a:ext cx="8213834" cy="1143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indent="-4572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085850" indent="-1714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1145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717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30289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861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9433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1260475" indent="-1260475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US" altLang="en-US" sz="2800" b="1" dirty="0">
                <a:solidFill>
                  <a:srgbClr val="FF0000"/>
                </a:solidFill>
                <a:latin typeface="Tahoma" panose="020B0604030504040204" pitchFamily="34" charset="0"/>
              </a:rPr>
              <a:t>NOTE: The SLDP counts toward 30% of </a:t>
            </a:r>
            <a:r>
              <a:rPr lang="en-US" altLang="en-US" sz="2800" b="1" dirty="0" smtClean="0">
                <a:solidFill>
                  <a:srgbClr val="FF0000"/>
                </a:solidFill>
                <a:latin typeface="Tahoma" panose="020B0604030504040204" pitchFamily="34" charset="0"/>
              </a:rPr>
              <a:t>your course </a:t>
            </a:r>
            <a:r>
              <a:rPr lang="en-US" altLang="en-US" sz="2800" b="1" dirty="0">
                <a:solidFill>
                  <a:srgbClr val="FF0000"/>
                </a:solidFill>
                <a:latin typeface="Tahoma" panose="020B0604030504040204" pitchFamily="34" charset="0"/>
              </a:rPr>
              <a:t>final grade!</a:t>
            </a:r>
          </a:p>
        </p:txBody>
      </p:sp>
      <p:graphicFrame>
        <p:nvGraphicFramePr>
          <p:cNvPr id="4" name="Group 2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90000644"/>
              </p:ext>
            </p:extLst>
          </p:nvPr>
        </p:nvGraphicFramePr>
        <p:xfrm>
          <a:off x="1522413" y="1174531"/>
          <a:ext cx="6249987" cy="2199640"/>
        </p:xfrm>
        <a:graphic>
          <a:graphicData uri="http://schemas.openxmlformats.org/drawingml/2006/table">
            <a:tbl>
              <a:tblPr/>
              <a:tblGrid>
                <a:gridCol w="38941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55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969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</a:rPr>
                        <a:t>Item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sng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</a:rPr>
                        <a:t>% of Grade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69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</a:rPr>
                        <a:t>Benchmarks and Commissioning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</a:rPr>
                        <a:t>50%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69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</a:rPr>
                        <a:t>Final Presentation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</a:rPr>
                        <a:t>50%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www.brandt-companies.com/wp-content/uploads/2012/02/building-commissionin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3556" y="1885803"/>
            <a:ext cx="3157214" cy="2011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228837" y="980014"/>
            <a:ext cx="8688151" cy="3131018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800" u="sng" dirty="0">
                <a:solidFill>
                  <a:srgbClr val="002060"/>
                </a:solidFill>
                <a:latin typeface="Arial (Body)"/>
              </a:rPr>
              <a:t>Milestones</a:t>
            </a:r>
          </a:p>
          <a:p>
            <a:pPr marL="457200" lvl="1" indent="-457200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2000" dirty="0" smtClean="0">
                <a:solidFill>
                  <a:srgbClr val="002060"/>
                </a:solidFill>
              </a:rPr>
              <a:t>Milestone 1 is proposal</a:t>
            </a:r>
          </a:p>
          <a:p>
            <a:pPr marL="457200" lvl="1" indent="-457200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2000" dirty="0" smtClean="0">
                <a:solidFill>
                  <a:srgbClr val="002060"/>
                </a:solidFill>
              </a:rPr>
              <a:t>Presentations </a:t>
            </a:r>
            <a:r>
              <a:rPr lang="en-US" sz="2000" dirty="0">
                <a:solidFill>
                  <a:srgbClr val="002060"/>
                </a:solidFill>
              </a:rPr>
              <a:t>updating progress</a:t>
            </a:r>
          </a:p>
          <a:p>
            <a:pPr marL="457200" lvl="1" indent="-457200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2000" dirty="0" smtClean="0">
                <a:solidFill>
                  <a:srgbClr val="002060"/>
                </a:solidFill>
              </a:rPr>
              <a:t>Technical project management</a:t>
            </a:r>
            <a:endParaRPr lang="en-US" sz="2000" dirty="0">
              <a:solidFill>
                <a:srgbClr val="002060"/>
              </a:solidFill>
            </a:endParaRPr>
          </a:p>
          <a:p>
            <a:pPr marL="0" lvl="1" indent="-342900">
              <a:buFont typeface="Wingdings" panose="05000000000000000000" pitchFamily="2" charset="2"/>
              <a:buChar char="Ø"/>
            </a:pPr>
            <a:endParaRPr lang="en-US" altLang="en-US" sz="2800" b="1" u="sng" dirty="0" smtClean="0">
              <a:solidFill>
                <a:srgbClr val="002060"/>
              </a:solidFill>
              <a:latin typeface="Arial (Body)"/>
              <a:cs typeface="ＭＳ Ｐゴシック" charset="0"/>
            </a:endParaRPr>
          </a:p>
          <a:p>
            <a:pPr marL="0" lvl="1" indent="-342900">
              <a:buFont typeface="Wingdings" panose="05000000000000000000" pitchFamily="2" charset="2"/>
              <a:buChar char="Ø"/>
            </a:pPr>
            <a:r>
              <a:rPr lang="en-US" altLang="en-US" sz="2800" b="1" u="sng" dirty="0" smtClean="0">
                <a:solidFill>
                  <a:srgbClr val="002060"/>
                </a:solidFill>
                <a:latin typeface="Arial (Body)"/>
                <a:cs typeface="ＭＳ Ｐゴシック" charset="0"/>
              </a:rPr>
              <a:t>Benchmarks</a:t>
            </a:r>
            <a:endParaRPr lang="en-US" sz="2800" b="1" u="sng" dirty="0">
              <a:solidFill>
                <a:srgbClr val="002060"/>
              </a:solidFill>
              <a:latin typeface="Arial (Body)"/>
              <a:cs typeface="ＭＳ Ｐゴシック" charset="0"/>
            </a:endParaRPr>
          </a:p>
          <a:p>
            <a:pPr marL="457200" lvl="1" indent="-457200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2000" dirty="0" smtClean="0">
                <a:solidFill>
                  <a:srgbClr val="002060"/>
                </a:solidFill>
              </a:rPr>
              <a:t>Physical prototype and pivots</a:t>
            </a:r>
            <a:endParaRPr lang="en-US" sz="2000" dirty="0">
              <a:solidFill>
                <a:srgbClr val="002060"/>
              </a:solidFill>
            </a:endParaRPr>
          </a:p>
          <a:p>
            <a:pPr marL="457200" lvl="1" indent="-457200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2000" dirty="0">
                <a:solidFill>
                  <a:srgbClr val="002060"/>
                </a:solidFill>
              </a:rPr>
              <a:t>2 </a:t>
            </a:r>
            <a:r>
              <a:rPr lang="en-US" sz="2000" dirty="0" smtClean="0">
                <a:solidFill>
                  <a:srgbClr val="002060"/>
                </a:solidFill>
              </a:rPr>
              <a:t>customer interviews</a:t>
            </a:r>
            <a:endParaRPr lang="en-US" sz="2000" dirty="0">
              <a:solidFill>
                <a:srgbClr val="002060"/>
              </a:solidFill>
            </a:endParaRPr>
          </a:p>
          <a:p>
            <a:pPr marL="457200" lvl="1" indent="-457200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2000" dirty="0" smtClean="0">
                <a:solidFill>
                  <a:srgbClr val="002060"/>
                </a:solidFill>
              </a:rPr>
              <a:t>Penalties </a:t>
            </a:r>
            <a:r>
              <a:rPr lang="en-US" sz="2000" dirty="0">
                <a:solidFill>
                  <a:srgbClr val="002060"/>
                </a:solidFill>
              </a:rPr>
              <a:t>for not completing on </a:t>
            </a:r>
            <a:r>
              <a:rPr lang="en-US" sz="2000" dirty="0" smtClean="0">
                <a:solidFill>
                  <a:srgbClr val="002060"/>
                </a:solidFill>
              </a:rPr>
              <a:t>time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4"/>
          </p:nvPr>
        </p:nvSpPr>
        <p:spPr bwMode="auto">
          <a:xfrm>
            <a:off x="2270125" y="228600"/>
            <a:ext cx="6646863" cy="2651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ctr" anchorCtr="0" compatLnSpc="1">
            <a:prstTxWarp prst="textNoShape">
              <a:avLst/>
            </a:prstTxWarp>
          </a:bodyPr>
          <a:lstStyle/>
          <a:p>
            <a:pPr algn="ctr" eaLnBrk="1" hangingPunct="1">
              <a:spcBef>
                <a:spcPct val="0"/>
              </a:spcBef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Project Grading</a:t>
            </a:r>
            <a:endParaRPr lang="en-US" altLang="en-US" sz="2800" b="0" dirty="0" smtClean="0">
              <a:latin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30650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242484" y="980420"/>
            <a:ext cx="8315553" cy="3131018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rgbClr val="002060"/>
                </a:solidFill>
                <a:latin typeface="Arial (Body)"/>
              </a:rPr>
              <a:t> </a:t>
            </a:r>
            <a:r>
              <a:rPr lang="en-US" sz="2800" u="sng" dirty="0">
                <a:solidFill>
                  <a:srgbClr val="002060"/>
                </a:solidFill>
                <a:latin typeface="Arial (Body)"/>
              </a:rPr>
              <a:t>Commissioning</a:t>
            </a:r>
          </a:p>
          <a:p>
            <a:pPr marL="457200" lvl="1" indent="-457200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2000" dirty="0">
                <a:solidFill>
                  <a:srgbClr val="002060"/>
                </a:solidFill>
              </a:rPr>
              <a:t>Completion of a final prototype</a:t>
            </a:r>
          </a:p>
          <a:p>
            <a:pPr marL="457200" lvl="1" indent="-457200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2000" dirty="0" smtClean="0">
                <a:solidFill>
                  <a:srgbClr val="002060"/>
                </a:solidFill>
              </a:rPr>
              <a:t>6 interviews in total</a:t>
            </a:r>
            <a:endParaRPr lang="en-US" sz="2000" dirty="0">
              <a:solidFill>
                <a:srgbClr val="002060"/>
              </a:solidFill>
            </a:endParaRPr>
          </a:p>
          <a:p>
            <a:pPr marL="457200" lvl="1" indent="-457200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2000" dirty="0" smtClean="0">
                <a:solidFill>
                  <a:srgbClr val="002060"/>
                </a:solidFill>
              </a:rPr>
              <a:t>All technical documents must be finished</a:t>
            </a:r>
            <a:endParaRPr lang="en-US" sz="2000" dirty="0">
              <a:solidFill>
                <a:srgbClr val="002060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US" sz="2800" u="sng" dirty="0">
              <a:solidFill>
                <a:srgbClr val="002060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800" u="sng" dirty="0" smtClean="0">
                <a:solidFill>
                  <a:srgbClr val="002060"/>
                </a:solidFill>
              </a:rPr>
              <a:t>Project Submission</a:t>
            </a:r>
            <a:endParaRPr lang="en-US" sz="2800" dirty="0" smtClean="0">
              <a:solidFill>
                <a:srgbClr val="002060"/>
              </a:solidFill>
            </a:endParaRPr>
          </a:p>
          <a:p>
            <a:pPr marL="457200" lvl="1" indent="-457200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2000" dirty="0">
                <a:solidFill>
                  <a:srgbClr val="002060"/>
                </a:solidFill>
              </a:rPr>
              <a:t>Hand in technical and managerial related documents</a:t>
            </a:r>
          </a:p>
          <a:p>
            <a:pPr marL="457200" lvl="1" indent="-457200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2000" dirty="0">
                <a:solidFill>
                  <a:srgbClr val="002060"/>
                </a:solidFill>
              </a:rPr>
              <a:t>Must be received in order to obtain SLDP Grade (30%)</a:t>
            </a:r>
          </a:p>
          <a:p>
            <a:pPr marL="457200" lvl="1" indent="-457200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2000" dirty="0">
                <a:solidFill>
                  <a:srgbClr val="002060"/>
                </a:solidFill>
              </a:rPr>
              <a:t>Any missing items will result in penalties</a:t>
            </a:r>
          </a:p>
          <a:p>
            <a:endParaRPr lang="en-US" sz="2800" u="sng" dirty="0" smtClean="0">
              <a:solidFill>
                <a:srgbClr val="002060"/>
              </a:solidFill>
            </a:endParaRPr>
          </a:p>
          <a:p>
            <a:endParaRPr lang="en-US" sz="2800" u="sng" dirty="0">
              <a:solidFill>
                <a:srgbClr val="002060"/>
              </a:solidFill>
            </a:endParaRPr>
          </a:p>
          <a:p>
            <a:endParaRPr lang="en-US" sz="2800" u="sng" dirty="0">
              <a:solidFill>
                <a:srgbClr val="002060"/>
              </a:solidFill>
            </a:endParaRP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4"/>
          </p:nvPr>
        </p:nvSpPr>
        <p:spPr bwMode="auto">
          <a:xfrm>
            <a:off x="2270125" y="228600"/>
            <a:ext cx="6646863" cy="2651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ctr" anchorCtr="0" compatLnSpc="1">
            <a:prstTxWarp prst="textNoShape">
              <a:avLst/>
            </a:prstTxWarp>
          </a:bodyPr>
          <a:lstStyle/>
          <a:p>
            <a:pPr algn="ctr" eaLnBrk="1" hangingPunct="1">
              <a:spcBef>
                <a:spcPct val="0"/>
              </a:spcBef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Project Grading</a:t>
            </a:r>
            <a:endParaRPr lang="en-US" altLang="en-US" sz="2800" b="0" dirty="0" smtClean="0">
              <a:latin typeface="Tahoma" pitchFamily="34" charset="0"/>
              <a:cs typeface="Tahoma" pitchFamily="34" charset="0"/>
            </a:endParaRPr>
          </a:p>
        </p:txBody>
      </p:sp>
      <p:pic>
        <p:nvPicPr>
          <p:cNvPr id="2050" name="Picture 2" descr="http://www.ideachampions.com/weblogs/rfpIma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2937" y="1343026"/>
            <a:ext cx="2334904" cy="2197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5488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 txBox="1">
            <a:spLocks/>
          </p:cNvSpPr>
          <p:nvPr/>
        </p:nvSpPr>
        <p:spPr>
          <a:xfrm>
            <a:off x="2003625" y="128197"/>
            <a:ext cx="6683175" cy="451915"/>
          </a:xfrm>
          <a:prstGeom prst="rect">
            <a:avLst/>
          </a:prstGeom>
        </p:spPr>
        <p:txBody>
          <a:bodyPr vert="horz" lIns="0" tIns="0" rIns="0" bIns="0"/>
          <a:lstStyle>
            <a:lvl1pPr marL="0" indent="-342900" algn="r" defTabSz="457200" rtl="0" eaLnBrk="0" fontAlgn="base" hangingPunct="0">
              <a:spcBef>
                <a:spcPts val="0"/>
              </a:spcBef>
              <a:spcAft>
                <a:spcPct val="0"/>
              </a:spcAft>
              <a:buFont typeface="Arial" pitchFamily="34" charset="0"/>
              <a:defRPr sz="1400" b="1" kern="1200" baseline="0">
                <a:solidFill>
                  <a:schemeClr val="bg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1pPr>
            <a:lvl2pPr marL="4572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2pPr>
            <a:lvl3pPr marL="9144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3pPr>
            <a:lvl4pPr marL="13716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itchFamily="49" charset="0"/>
              <a:buNone/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4pPr>
            <a:lvl5pPr marL="18288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None/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SLDP Options</a:t>
            </a:r>
          </a:p>
          <a:p>
            <a:pPr algn="ctr"/>
            <a:endParaRPr lang="en-US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Shape 460"/>
          <p:cNvSpPr txBox="1"/>
          <p:nvPr/>
        </p:nvSpPr>
        <p:spPr>
          <a:xfrm>
            <a:off x="2333296" y="3758207"/>
            <a:ext cx="4589929" cy="393138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 anchorCtr="0">
            <a:noAutofit/>
          </a:bodyPr>
          <a:lstStyle/>
          <a:p>
            <a:pPr marL="342900" marR="0" lvl="0" indent="-342900" eaLnBrk="1" hangingPunct="1">
              <a:spcBef>
                <a:spcPts val="1200"/>
              </a:spcBef>
              <a:spcAft>
                <a:spcPts val="0"/>
              </a:spcAft>
              <a:buSzPct val="25000"/>
              <a:buFont typeface="Wingdings" pitchFamily="2" charset="2"/>
              <a:buChar char="Ø"/>
            </a:pPr>
            <a:endParaRPr lang="en-US" b="0" i="0" u="none" strike="noStrike" cap="none" baseline="0" dirty="0">
              <a:solidFill>
                <a:srgbClr val="002060"/>
              </a:solidFill>
              <a:latin typeface="+mn-lt"/>
              <a:ea typeface="Arial"/>
              <a:cs typeface="Arial"/>
              <a:sym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1381" y="1354551"/>
            <a:ext cx="4603340" cy="3068893"/>
          </a:xfrm>
          <a:prstGeom prst="rect">
            <a:avLst/>
          </a:prstGeom>
          <a:ln w="38100">
            <a:solidFill>
              <a:srgbClr val="57068C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388607" y="1769653"/>
            <a:ext cx="510637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eaLnBrk="1" hangingPunct="1">
              <a:spcBef>
                <a:spcPts val="12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altLang="en-US" dirty="0">
                <a:solidFill>
                  <a:srgbClr val="002060"/>
                </a:solidFill>
                <a:latin typeface="Arial (Body)"/>
                <a:cs typeface="Tahoma" pitchFamily="34" charset="0"/>
              </a:rPr>
              <a:t>Open-Ended </a:t>
            </a:r>
            <a:endParaRPr lang="en-US" altLang="en-US" dirty="0" smtClean="0">
              <a:solidFill>
                <a:srgbClr val="002060"/>
              </a:solidFill>
              <a:latin typeface="Arial (Body)"/>
              <a:cs typeface="Tahoma" pitchFamily="34" charset="0"/>
            </a:endParaRPr>
          </a:p>
          <a:p>
            <a:pPr marL="342900" indent="-342900" eaLnBrk="1" hangingPunct="1">
              <a:spcBef>
                <a:spcPts val="12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altLang="en-US" dirty="0" smtClean="0">
                <a:solidFill>
                  <a:srgbClr val="002060"/>
                </a:solidFill>
                <a:latin typeface="Arial (Body)"/>
                <a:cs typeface="Tahoma" pitchFamily="34" charset="0"/>
              </a:rPr>
              <a:t>Multidisciplinary </a:t>
            </a:r>
          </a:p>
          <a:p>
            <a:pPr marL="342900" indent="-342900" eaLnBrk="1" hangingPunct="1">
              <a:spcBef>
                <a:spcPts val="12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altLang="en-US" dirty="0" smtClean="0">
                <a:solidFill>
                  <a:srgbClr val="002060"/>
                </a:solidFill>
                <a:latin typeface="Arial (Body)"/>
                <a:cs typeface="Tahoma" pitchFamily="34" charset="0"/>
              </a:rPr>
              <a:t>Problem </a:t>
            </a:r>
            <a:r>
              <a:rPr lang="en-US" altLang="en-US" dirty="0">
                <a:solidFill>
                  <a:srgbClr val="002060"/>
                </a:solidFill>
                <a:latin typeface="Arial (Body)"/>
                <a:cs typeface="Tahoma" pitchFamily="34" charset="0"/>
              </a:rPr>
              <a:t>Spotting </a:t>
            </a:r>
            <a:endParaRPr lang="en-US" altLang="en-US" dirty="0" smtClean="0">
              <a:solidFill>
                <a:srgbClr val="002060"/>
              </a:solidFill>
              <a:latin typeface="Arial (Body)"/>
              <a:cs typeface="Tahoma" pitchFamily="34" charset="0"/>
            </a:endParaRPr>
          </a:p>
          <a:p>
            <a:pPr marL="342900" indent="-342900" eaLnBrk="1" hangingPunct="1">
              <a:spcBef>
                <a:spcPts val="12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altLang="en-US" dirty="0" smtClean="0">
                <a:solidFill>
                  <a:srgbClr val="002060"/>
                </a:solidFill>
                <a:latin typeface="Arial (Body)"/>
                <a:cs typeface="Tahoma" pitchFamily="34" charset="0"/>
              </a:rPr>
              <a:t>Physical </a:t>
            </a:r>
            <a:r>
              <a:rPr lang="en-US" altLang="en-US" dirty="0">
                <a:solidFill>
                  <a:srgbClr val="002060"/>
                </a:solidFill>
                <a:latin typeface="Arial (Body)"/>
                <a:cs typeface="Tahoma" pitchFamily="34" charset="0"/>
              </a:rPr>
              <a:t>Prototype</a:t>
            </a:r>
          </a:p>
        </p:txBody>
      </p:sp>
    </p:spTree>
    <p:extLst>
      <p:ext uri="{BB962C8B-B14F-4D97-AF65-F5344CB8AC3E}">
        <p14:creationId xmlns:p14="http://schemas.microsoft.com/office/powerpoint/2010/main" val="3916771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2003625" y="128197"/>
            <a:ext cx="6683175" cy="451915"/>
          </a:xfrm>
        </p:spPr>
        <p:txBody>
          <a:bodyPr/>
          <a:lstStyle/>
          <a:p>
            <a:pPr algn="ctr"/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SLDP Options</a:t>
            </a:r>
          </a:p>
        </p:txBody>
      </p:sp>
      <p:sp>
        <p:nvSpPr>
          <p:cNvPr id="3" name="Rectangle 2"/>
          <p:cNvSpPr/>
          <p:nvPr/>
        </p:nvSpPr>
        <p:spPr>
          <a:xfrm>
            <a:off x="238835" y="1524999"/>
            <a:ext cx="5106377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eaLnBrk="1" hangingPunct="1">
              <a:spcBef>
                <a:spcPts val="12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altLang="en-US" dirty="0" smtClean="0">
                <a:solidFill>
                  <a:srgbClr val="002060"/>
                </a:solidFill>
                <a:latin typeface="Arial (Body)"/>
                <a:cs typeface="Tahoma" pitchFamily="34" charset="0"/>
              </a:rPr>
              <a:t>Must </a:t>
            </a:r>
            <a:r>
              <a:rPr lang="en-US" altLang="en-US" dirty="0">
                <a:solidFill>
                  <a:srgbClr val="002060"/>
                </a:solidFill>
                <a:latin typeface="Arial (Body)"/>
                <a:cs typeface="Tahoma" pitchFamily="34" charset="0"/>
              </a:rPr>
              <a:t>be a physical </a:t>
            </a:r>
            <a:r>
              <a:rPr lang="en-US" altLang="en-US" dirty="0" smtClean="0">
                <a:solidFill>
                  <a:srgbClr val="002060"/>
                </a:solidFill>
                <a:latin typeface="Arial (Body)"/>
                <a:cs typeface="Tahoma" pitchFamily="34" charset="0"/>
              </a:rPr>
              <a:t>prototype</a:t>
            </a:r>
          </a:p>
          <a:p>
            <a:pPr marL="342900" indent="-342900" eaLnBrk="1" hangingPunct="1">
              <a:spcBef>
                <a:spcPts val="12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altLang="en-US" dirty="0" smtClean="0">
                <a:solidFill>
                  <a:srgbClr val="002060"/>
                </a:solidFill>
                <a:latin typeface="Arial (Body)"/>
                <a:cs typeface="Tahoma" pitchFamily="34" charset="0"/>
              </a:rPr>
              <a:t>Requires some programming</a:t>
            </a:r>
            <a:endParaRPr lang="en-US" altLang="en-US" dirty="0">
              <a:solidFill>
                <a:srgbClr val="002060"/>
              </a:solidFill>
              <a:latin typeface="Arial (Body)"/>
              <a:cs typeface="Tahoma" pitchFamily="34" charset="0"/>
            </a:endParaRPr>
          </a:p>
          <a:p>
            <a:pPr marL="342900" indent="-342900" eaLnBrk="1" hangingPunct="1">
              <a:spcBef>
                <a:spcPts val="12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altLang="en-US" dirty="0" smtClean="0">
                <a:solidFill>
                  <a:srgbClr val="002060"/>
                </a:solidFill>
                <a:latin typeface="Arial (Body)"/>
                <a:cs typeface="Tahoma" pitchFamily="34" charset="0"/>
              </a:rPr>
              <a:t>Requires an algorithm with </a:t>
            </a:r>
            <a:r>
              <a:rPr lang="en-US" altLang="en-US" dirty="0">
                <a:solidFill>
                  <a:srgbClr val="002060"/>
                </a:solidFill>
                <a:latin typeface="Arial (Body)"/>
                <a:cs typeface="Tahoma" pitchFamily="34" charset="0"/>
              </a:rPr>
              <a:t>at </a:t>
            </a:r>
            <a:r>
              <a:rPr lang="en-US" dirty="0">
                <a:solidFill>
                  <a:srgbClr val="002060"/>
                </a:solidFill>
                <a:latin typeface="Arial (Body)"/>
                <a:cs typeface="Tahoma" pitchFamily="34" charset="0"/>
              </a:rPr>
              <a:t>least two signal </a:t>
            </a:r>
            <a:r>
              <a:rPr lang="en-US" dirty="0" smtClean="0">
                <a:solidFill>
                  <a:srgbClr val="002060"/>
                </a:solidFill>
                <a:latin typeface="Arial (Body)"/>
                <a:cs typeface="Tahoma" pitchFamily="34" charset="0"/>
              </a:rPr>
              <a:t>inputs (</a:t>
            </a:r>
            <a:r>
              <a:rPr lang="en-US" dirty="0">
                <a:solidFill>
                  <a:srgbClr val="002060"/>
                </a:solidFill>
                <a:latin typeface="Arial (Body)"/>
                <a:cs typeface="Tahoma" pitchFamily="34" charset="0"/>
              </a:rPr>
              <a:t>sensors) and one </a:t>
            </a:r>
            <a:r>
              <a:rPr lang="en-US" dirty="0" smtClean="0">
                <a:solidFill>
                  <a:srgbClr val="002060"/>
                </a:solidFill>
                <a:latin typeface="Arial (Body)"/>
                <a:cs typeface="Tahoma" pitchFamily="34" charset="0"/>
              </a:rPr>
              <a:t>output, </a:t>
            </a:r>
            <a:r>
              <a:rPr lang="en-US" dirty="0">
                <a:solidFill>
                  <a:srgbClr val="002060"/>
                </a:solidFill>
                <a:latin typeface="Arial (Body)"/>
                <a:cs typeface="Tahoma" pitchFamily="34" charset="0"/>
              </a:rPr>
              <a:t>or a design </a:t>
            </a:r>
            <a:r>
              <a:rPr lang="en-US" dirty="0" smtClean="0">
                <a:solidFill>
                  <a:srgbClr val="002060"/>
                </a:solidFill>
                <a:latin typeface="Arial (Body)"/>
                <a:cs typeface="Tahoma" pitchFamily="34" charset="0"/>
              </a:rPr>
              <a:t>of </a:t>
            </a:r>
            <a:r>
              <a:rPr lang="en-US" dirty="0">
                <a:solidFill>
                  <a:srgbClr val="002060"/>
                </a:solidFill>
                <a:latin typeface="Arial (Body)"/>
                <a:cs typeface="Tahoma" pitchFamily="34" charset="0"/>
              </a:rPr>
              <a:t>corresponding </a:t>
            </a:r>
            <a:r>
              <a:rPr lang="en-US" dirty="0" smtClean="0">
                <a:solidFill>
                  <a:srgbClr val="002060"/>
                </a:solidFill>
                <a:latin typeface="Arial (Body)"/>
                <a:cs typeface="Tahoma" pitchFamily="34" charset="0"/>
              </a:rPr>
              <a:t>difficulty</a:t>
            </a:r>
          </a:p>
          <a:p>
            <a:pPr marL="342900" indent="-342900" eaLnBrk="1" hangingPunct="1">
              <a:spcBef>
                <a:spcPts val="12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dirty="0" smtClean="0">
                <a:solidFill>
                  <a:srgbClr val="002060"/>
                </a:solidFill>
                <a:latin typeface="Arial (Body)"/>
                <a:cs typeface="Tahoma" pitchFamily="34" charset="0"/>
              </a:rPr>
              <a:t>Requires 3D printed elements</a:t>
            </a:r>
          </a:p>
          <a:p>
            <a:pPr marL="342900" indent="-342900" eaLnBrk="1" hangingPunct="1">
              <a:spcBef>
                <a:spcPts val="1200"/>
              </a:spcBef>
              <a:spcAft>
                <a:spcPts val="0"/>
              </a:spcAft>
              <a:buFont typeface="Wingdings" pitchFamily="2" charset="2"/>
              <a:buChar char="Ø"/>
            </a:pPr>
            <a:endParaRPr lang="en-US" altLang="en-US" dirty="0">
              <a:solidFill>
                <a:srgbClr val="002060"/>
              </a:solidFill>
              <a:latin typeface="Arial (Body)"/>
              <a:cs typeface="Tahoma" pitchFamily="34" charset="0"/>
            </a:endParaRPr>
          </a:p>
        </p:txBody>
      </p:sp>
      <p:sp>
        <p:nvSpPr>
          <p:cNvPr id="13" name="Shape 472"/>
          <p:cNvSpPr txBox="1"/>
          <p:nvPr/>
        </p:nvSpPr>
        <p:spPr>
          <a:xfrm>
            <a:off x="238835" y="973131"/>
            <a:ext cx="8275578" cy="64633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spcBef>
                <a:spcPts val="0"/>
              </a:spcBef>
              <a:buSzPct val="25000"/>
            </a:pPr>
            <a:r>
              <a:rPr lang="en-US" b="1" u="sng" dirty="0">
                <a:solidFill>
                  <a:srgbClr val="002060"/>
                </a:solidFill>
                <a:latin typeface="Arial (Body)"/>
                <a:ea typeface="Calibri"/>
                <a:cs typeface="Calibri"/>
                <a:sym typeface="Calibri"/>
              </a:rPr>
              <a:t>Invention, </a:t>
            </a:r>
            <a:r>
              <a:rPr lang="en-US" b="1" u="sng" dirty="0" smtClean="0">
                <a:solidFill>
                  <a:srgbClr val="002060"/>
                </a:solidFill>
                <a:latin typeface="Arial (Body)"/>
                <a:ea typeface="Calibri"/>
                <a:cs typeface="Calibri"/>
                <a:sym typeface="Calibri"/>
              </a:rPr>
              <a:t>Innovation</a:t>
            </a:r>
            <a:r>
              <a:rPr lang="en-US" b="1" u="sng" dirty="0">
                <a:solidFill>
                  <a:srgbClr val="002060"/>
                </a:solidFill>
                <a:latin typeface="Arial (Body)"/>
                <a:ea typeface="Calibri"/>
                <a:cs typeface="Calibri"/>
                <a:sym typeface="Calibri"/>
              </a:rPr>
              <a:t>, </a:t>
            </a:r>
            <a:r>
              <a:rPr lang="en-US" b="1" u="sng" dirty="0" smtClean="0">
                <a:solidFill>
                  <a:srgbClr val="002060"/>
                </a:solidFill>
                <a:latin typeface="Arial (Body)"/>
                <a:ea typeface="Calibri"/>
                <a:cs typeface="Calibri"/>
                <a:sym typeface="Calibri"/>
              </a:rPr>
              <a:t>and Entrepreneurship </a:t>
            </a:r>
            <a:r>
              <a:rPr lang="en-US" b="1" i="0" u="sng" strike="noStrike" cap="none" dirty="0" smtClean="0">
                <a:solidFill>
                  <a:srgbClr val="002060"/>
                </a:solidFill>
                <a:latin typeface="Arial (Body)"/>
                <a:ea typeface="Calibri"/>
                <a:cs typeface="Calibri"/>
                <a:sym typeface="Calibri"/>
              </a:rPr>
              <a:t>(i</a:t>
            </a:r>
            <a:r>
              <a:rPr lang="en-US" b="1" i="0" u="sng" strike="noStrike" cap="none" baseline="30000" dirty="0" smtClean="0">
                <a:solidFill>
                  <a:srgbClr val="002060"/>
                </a:solidFill>
                <a:latin typeface="Arial (Body)"/>
                <a:ea typeface="Calibri"/>
                <a:cs typeface="Calibri"/>
                <a:sym typeface="Calibri"/>
              </a:rPr>
              <a:t>2</a:t>
            </a:r>
            <a:r>
              <a:rPr lang="en-US" b="1" i="0" u="sng" strike="noStrike" cap="none" dirty="0" smtClean="0">
                <a:solidFill>
                  <a:srgbClr val="002060"/>
                </a:solidFill>
                <a:latin typeface="Arial (Body)"/>
                <a:ea typeface="Calibri"/>
                <a:cs typeface="Calibri"/>
                <a:sym typeface="Calibri"/>
              </a:rPr>
              <a:t>e)</a:t>
            </a:r>
            <a:endParaRPr lang="en-US" b="1" i="0" u="sng" strike="noStrike" cap="none" baseline="0" dirty="0">
              <a:solidFill>
                <a:srgbClr val="002060"/>
              </a:solidFill>
              <a:latin typeface="Arial (Body)"/>
              <a:ea typeface="Calibri"/>
              <a:cs typeface="Calibri"/>
              <a:sym typeface="Calibri"/>
            </a:endParaRPr>
          </a:p>
        </p:txBody>
      </p:sp>
      <p:pic>
        <p:nvPicPr>
          <p:cNvPr id="1026" name="Picture 2" descr="http://ecx.images-amazon.com/images/I/51ZsRaOXxtL._SY355_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5212" y="1524999"/>
            <a:ext cx="3381375" cy="3381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3927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2003625" y="128197"/>
            <a:ext cx="6683175" cy="451915"/>
          </a:xfrm>
        </p:spPr>
        <p:txBody>
          <a:bodyPr/>
          <a:lstStyle/>
          <a:p>
            <a:pPr algn="ctr"/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SLDP Requirements</a:t>
            </a:r>
          </a:p>
        </p:txBody>
      </p:sp>
      <p:sp>
        <p:nvSpPr>
          <p:cNvPr id="3" name="Rectangle 2"/>
          <p:cNvSpPr/>
          <p:nvPr/>
        </p:nvSpPr>
        <p:spPr>
          <a:xfrm>
            <a:off x="238835" y="1524999"/>
            <a:ext cx="5331572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eaLnBrk="1" hangingPunct="1">
              <a:spcBef>
                <a:spcPts val="12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dirty="0" smtClean="0">
                <a:solidFill>
                  <a:srgbClr val="002060"/>
                </a:solidFill>
                <a:latin typeface="Arial (Body)"/>
                <a:cs typeface="Tahoma" pitchFamily="34" charset="0"/>
              </a:rPr>
              <a:t>Could </a:t>
            </a:r>
            <a:r>
              <a:rPr lang="en-US" dirty="0" smtClean="0">
                <a:solidFill>
                  <a:srgbClr val="002060"/>
                </a:solidFill>
                <a:latin typeface="Arial (Body)"/>
                <a:cs typeface="Tahoma" pitchFamily="34" charset="0"/>
              </a:rPr>
              <a:t>be a smart device, sensor, robotic part, lab equipment, measurement tool</a:t>
            </a:r>
          </a:p>
          <a:p>
            <a:pPr marL="342900" indent="-342900" eaLnBrk="1" hangingPunct="1">
              <a:spcBef>
                <a:spcPts val="12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dirty="0" smtClean="0">
                <a:solidFill>
                  <a:srgbClr val="002060"/>
                </a:solidFill>
                <a:latin typeface="Arial (Body)"/>
                <a:cs typeface="Tahoma" pitchFamily="34" charset="0"/>
              </a:rPr>
              <a:t>The whole project cannot be a website/mobile application</a:t>
            </a:r>
          </a:p>
          <a:p>
            <a:pPr marL="342900" indent="-342900" eaLnBrk="1" hangingPunct="1">
              <a:spcBef>
                <a:spcPts val="12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dirty="0" smtClean="0">
                <a:solidFill>
                  <a:srgbClr val="002060"/>
                </a:solidFill>
                <a:latin typeface="Arial (Body)"/>
                <a:cs typeface="Tahoma" pitchFamily="34" charset="0"/>
              </a:rPr>
              <a:t>Website/mobile application interaction will receive 10 points</a:t>
            </a:r>
            <a:r>
              <a:rPr lang="en-US" dirty="0">
                <a:solidFill>
                  <a:srgbClr val="002060"/>
                </a:solidFill>
                <a:latin typeface="Arial (Body)"/>
                <a:cs typeface="Tahoma" pitchFamily="34" charset="0"/>
              </a:rPr>
              <a:t> </a:t>
            </a:r>
            <a:r>
              <a:rPr lang="en-US" dirty="0" smtClean="0">
                <a:solidFill>
                  <a:srgbClr val="002060"/>
                </a:solidFill>
                <a:latin typeface="Arial (Body)"/>
                <a:cs typeface="Tahoma" pitchFamily="34" charset="0"/>
              </a:rPr>
              <a:t>extra credit</a:t>
            </a:r>
          </a:p>
        </p:txBody>
      </p:sp>
      <p:sp>
        <p:nvSpPr>
          <p:cNvPr id="13" name="Shape 472"/>
          <p:cNvSpPr txBox="1"/>
          <p:nvPr/>
        </p:nvSpPr>
        <p:spPr>
          <a:xfrm>
            <a:off x="238835" y="955617"/>
            <a:ext cx="8275578" cy="64633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spcBef>
                <a:spcPts val="0"/>
              </a:spcBef>
              <a:buSzPct val="25000"/>
            </a:pPr>
            <a:r>
              <a:rPr lang="en-US" b="1" u="sng" dirty="0">
                <a:solidFill>
                  <a:srgbClr val="002060"/>
                </a:solidFill>
                <a:latin typeface="Arial (Body)"/>
                <a:ea typeface="Calibri"/>
                <a:cs typeface="Calibri"/>
                <a:sym typeface="Calibri"/>
              </a:rPr>
              <a:t>Invention, </a:t>
            </a:r>
            <a:r>
              <a:rPr lang="en-US" b="1" u="sng" dirty="0" smtClean="0">
                <a:solidFill>
                  <a:srgbClr val="002060"/>
                </a:solidFill>
                <a:latin typeface="Arial (Body)"/>
                <a:ea typeface="Calibri"/>
                <a:cs typeface="Calibri"/>
                <a:sym typeface="Calibri"/>
              </a:rPr>
              <a:t>Innovation</a:t>
            </a:r>
            <a:r>
              <a:rPr lang="en-US" b="1" u="sng" dirty="0">
                <a:solidFill>
                  <a:srgbClr val="002060"/>
                </a:solidFill>
                <a:latin typeface="Arial (Body)"/>
                <a:ea typeface="Calibri"/>
                <a:cs typeface="Calibri"/>
                <a:sym typeface="Calibri"/>
              </a:rPr>
              <a:t>, </a:t>
            </a:r>
            <a:r>
              <a:rPr lang="en-US" b="1" u="sng" dirty="0" smtClean="0">
                <a:solidFill>
                  <a:srgbClr val="002060"/>
                </a:solidFill>
                <a:latin typeface="Arial (Body)"/>
                <a:ea typeface="Calibri"/>
                <a:cs typeface="Calibri"/>
                <a:sym typeface="Calibri"/>
              </a:rPr>
              <a:t>and Entrepreneurship </a:t>
            </a:r>
            <a:r>
              <a:rPr lang="en-US" b="1" i="0" u="sng" strike="noStrike" cap="none" dirty="0" smtClean="0">
                <a:solidFill>
                  <a:srgbClr val="002060"/>
                </a:solidFill>
                <a:latin typeface="Arial (Body)"/>
                <a:ea typeface="Calibri"/>
                <a:cs typeface="Calibri"/>
                <a:sym typeface="Calibri"/>
              </a:rPr>
              <a:t>(i</a:t>
            </a:r>
            <a:r>
              <a:rPr lang="en-US" b="1" i="0" u="sng" strike="noStrike" cap="none" baseline="30000" dirty="0" smtClean="0">
                <a:solidFill>
                  <a:srgbClr val="002060"/>
                </a:solidFill>
                <a:latin typeface="Arial (Body)"/>
                <a:ea typeface="Calibri"/>
                <a:cs typeface="Calibri"/>
                <a:sym typeface="Calibri"/>
              </a:rPr>
              <a:t>2</a:t>
            </a:r>
            <a:r>
              <a:rPr lang="en-US" b="1" i="0" u="sng" strike="noStrike" cap="none" dirty="0" smtClean="0">
                <a:solidFill>
                  <a:srgbClr val="002060"/>
                </a:solidFill>
                <a:latin typeface="Arial (Body)"/>
                <a:ea typeface="Calibri"/>
                <a:cs typeface="Calibri"/>
                <a:sym typeface="Calibri"/>
              </a:rPr>
              <a:t>e)</a:t>
            </a:r>
            <a:endParaRPr lang="en-US" b="1" i="0" u="sng" strike="noStrike" cap="none" baseline="0" dirty="0">
              <a:solidFill>
                <a:srgbClr val="002060"/>
              </a:solidFill>
              <a:latin typeface="Arial (Body)"/>
              <a:ea typeface="Calibri"/>
              <a:cs typeface="Calibri"/>
              <a:sym typeface="Calibri"/>
            </a:endParaRPr>
          </a:p>
        </p:txBody>
      </p:sp>
      <p:pic>
        <p:nvPicPr>
          <p:cNvPr id="10" name="Picture 8" descr="https://www.google.com/selfdrivingcar/images/gallery/prototyp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0407" y="2104058"/>
            <a:ext cx="3288068" cy="2192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6054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2003625" y="128197"/>
            <a:ext cx="6683175" cy="451915"/>
          </a:xfrm>
        </p:spPr>
        <p:txBody>
          <a:bodyPr/>
          <a:lstStyle/>
          <a:p>
            <a:pPr algn="ctr"/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SLDP Materials</a:t>
            </a:r>
          </a:p>
        </p:txBody>
      </p:sp>
      <p:sp>
        <p:nvSpPr>
          <p:cNvPr id="3" name="Rectangle 2"/>
          <p:cNvSpPr/>
          <p:nvPr/>
        </p:nvSpPr>
        <p:spPr>
          <a:xfrm>
            <a:off x="238835" y="1524999"/>
            <a:ext cx="5331572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eaLnBrk="1" hangingPunct="1">
              <a:spcBef>
                <a:spcPts val="12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800" dirty="0" smtClean="0">
                <a:solidFill>
                  <a:srgbClr val="002060"/>
                </a:solidFill>
              </a:rPr>
              <a:t>Arduino, </a:t>
            </a:r>
            <a:r>
              <a:rPr lang="en-US" sz="1800" dirty="0">
                <a:solidFill>
                  <a:srgbClr val="002060"/>
                </a:solidFill>
              </a:rPr>
              <a:t>Raspberry </a:t>
            </a:r>
            <a:r>
              <a:rPr lang="en-US" sz="1800" dirty="0" smtClean="0">
                <a:solidFill>
                  <a:srgbClr val="002060"/>
                </a:solidFill>
              </a:rPr>
              <a:t>Pi</a:t>
            </a:r>
          </a:p>
          <a:p>
            <a:pPr marL="342900" indent="-342900" eaLnBrk="1" hangingPunct="1">
              <a:spcBef>
                <a:spcPts val="12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800" dirty="0" smtClean="0">
                <a:solidFill>
                  <a:srgbClr val="002060"/>
                </a:solidFill>
              </a:rPr>
              <a:t>3D </a:t>
            </a:r>
            <a:r>
              <a:rPr lang="en-US" sz="1800" dirty="0">
                <a:solidFill>
                  <a:srgbClr val="002060"/>
                </a:solidFill>
              </a:rPr>
              <a:t>printer </a:t>
            </a:r>
            <a:r>
              <a:rPr lang="en-US" sz="1800" dirty="0" smtClean="0">
                <a:solidFill>
                  <a:srgbClr val="002060"/>
                </a:solidFill>
              </a:rPr>
              <a:t>filament</a:t>
            </a:r>
          </a:p>
          <a:p>
            <a:pPr marL="342900" indent="-342900" eaLnBrk="1" hangingPunct="1">
              <a:spcBef>
                <a:spcPts val="12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800" dirty="0" smtClean="0">
                <a:solidFill>
                  <a:srgbClr val="002060"/>
                </a:solidFill>
              </a:rPr>
              <a:t>Input </a:t>
            </a:r>
          </a:p>
          <a:p>
            <a:pPr marL="800100" lvl="1" indent="-342900" eaLnBrk="1" hangingPunct="1">
              <a:spcBef>
                <a:spcPts val="12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800" dirty="0" smtClean="0">
                <a:solidFill>
                  <a:srgbClr val="002060"/>
                </a:solidFill>
              </a:rPr>
              <a:t>Light </a:t>
            </a:r>
            <a:r>
              <a:rPr lang="en-US" sz="1800" dirty="0">
                <a:solidFill>
                  <a:srgbClr val="002060"/>
                </a:solidFill>
              </a:rPr>
              <a:t>sensors, flex sensors, temperature sensors, IR </a:t>
            </a:r>
            <a:r>
              <a:rPr lang="en-US" sz="1800" dirty="0" smtClean="0">
                <a:solidFill>
                  <a:srgbClr val="002060"/>
                </a:solidFill>
              </a:rPr>
              <a:t>sensors, GPS</a:t>
            </a:r>
            <a:r>
              <a:rPr lang="en-US" sz="1800" dirty="0">
                <a:solidFill>
                  <a:srgbClr val="002060"/>
                </a:solidFill>
              </a:rPr>
              <a:t>, </a:t>
            </a:r>
            <a:r>
              <a:rPr lang="en-US" sz="1800" dirty="0" smtClean="0">
                <a:solidFill>
                  <a:srgbClr val="002060"/>
                </a:solidFill>
              </a:rPr>
              <a:t>accelerometers </a:t>
            </a:r>
          </a:p>
          <a:p>
            <a:pPr marL="342900" indent="-342900" eaLnBrk="1" hangingPunct="1">
              <a:spcBef>
                <a:spcPts val="12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800" dirty="0" smtClean="0">
                <a:solidFill>
                  <a:srgbClr val="002060"/>
                </a:solidFill>
              </a:rPr>
              <a:t>Output</a:t>
            </a:r>
          </a:p>
          <a:p>
            <a:pPr marL="800100" lvl="1" indent="-342900" eaLnBrk="1" hangingPunct="1">
              <a:spcBef>
                <a:spcPts val="12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800" dirty="0" smtClean="0">
                <a:solidFill>
                  <a:srgbClr val="002060"/>
                </a:solidFill>
              </a:rPr>
              <a:t>LED, Display Panel, Computer, Phone</a:t>
            </a:r>
          </a:p>
          <a:p>
            <a:pPr marL="342900" indent="-342900" eaLnBrk="1" hangingPunct="1">
              <a:spcBef>
                <a:spcPts val="12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800" dirty="0" smtClean="0">
                <a:solidFill>
                  <a:srgbClr val="002060"/>
                </a:solidFill>
              </a:rPr>
              <a:t>Breadboards, wires, </a:t>
            </a:r>
            <a:r>
              <a:rPr lang="en-US" sz="1800" dirty="0">
                <a:solidFill>
                  <a:srgbClr val="002060"/>
                </a:solidFill>
              </a:rPr>
              <a:t>and switches</a:t>
            </a:r>
            <a:endParaRPr lang="en-US" sz="1800" dirty="0" smtClean="0">
              <a:solidFill>
                <a:srgbClr val="002060"/>
              </a:solidFill>
              <a:latin typeface="Arial (Body)"/>
              <a:cs typeface="Tahoma" pitchFamily="34" charset="0"/>
            </a:endParaRPr>
          </a:p>
          <a:p>
            <a:pPr marL="342900" indent="-342900" eaLnBrk="1" hangingPunct="1">
              <a:spcBef>
                <a:spcPts val="1200"/>
              </a:spcBef>
              <a:spcAft>
                <a:spcPts val="0"/>
              </a:spcAft>
              <a:buFont typeface="Wingdings" pitchFamily="2" charset="2"/>
              <a:buChar char="Ø"/>
            </a:pPr>
            <a:endParaRPr lang="en-US" altLang="en-US" sz="1800" dirty="0">
              <a:solidFill>
                <a:srgbClr val="002060"/>
              </a:solidFill>
              <a:latin typeface="Arial (Body)"/>
              <a:cs typeface="Tahoma" pitchFamily="34" charset="0"/>
            </a:endParaRPr>
          </a:p>
        </p:txBody>
      </p:sp>
      <p:sp>
        <p:nvSpPr>
          <p:cNvPr id="13" name="Shape 472"/>
          <p:cNvSpPr txBox="1"/>
          <p:nvPr/>
        </p:nvSpPr>
        <p:spPr>
          <a:xfrm>
            <a:off x="238835" y="955617"/>
            <a:ext cx="8275578" cy="64633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spcBef>
                <a:spcPts val="0"/>
              </a:spcBef>
              <a:buSzPct val="25000"/>
            </a:pPr>
            <a:r>
              <a:rPr lang="en-US" b="1" u="sng" dirty="0">
                <a:solidFill>
                  <a:srgbClr val="002060"/>
                </a:solidFill>
                <a:latin typeface="Arial (Body)"/>
                <a:ea typeface="Calibri"/>
                <a:cs typeface="Calibri"/>
                <a:sym typeface="Calibri"/>
              </a:rPr>
              <a:t>Invention, </a:t>
            </a:r>
            <a:r>
              <a:rPr lang="en-US" b="1" u="sng" dirty="0" smtClean="0">
                <a:solidFill>
                  <a:srgbClr val="002060"/>
                </a:solidFill>
                <a:latin typeface="Arial (Body)"/>
                <a:ea typeface="Calibri"/>
                <a:cs typeface="Calibri"/>
                <a:sym typeface="Calibri"/>
              </a:rPr>
              <a:t>Innovation</a:t>
            </a:r>
            <a:r>
              <a:rPr lang="en-US" b="1" u="sng" dirty="0">
                <a:solidFill>
                  <a:srgbClr val="002060"/>
                </a:solidFill>
                <a:latin typeface="Arial (Body)"/>
                <a:ea typeface="Calibri"/>
                <a:cs typeface="Calibri"/>
                <a:sym typeface="Calibri"/>
              </a:rPr>
              <a:t>, </a:t>
            </a:r>
            <a:r>
              <a:rPr lang="en-US" b="1" u="sng" dirty="0" smtClean="0">
                <a:solidFill>
                  <a:srgbClr val="002060"/>
                </a:solidFill>
                <a:latin typeface="Arial (Body)"/>
                <a:ea typeface="Calibri"/>
                <a:cs typeface="Calibri"/>
                <a:sym typeface="Calibri"/>
              </a:rPr>
              <a:t>and Entrepreneurship </a:t>
            </a:r>
            <a:r>
              <a:rPr lang="en-US" b="1" i="0" u="sng" strike="noStrike" cap="none" dirty="0" smtClean="0">
                <a:solidFill>
                  <a:srgbClr val="002060"/>
                </a:solidFill>
                <a:latin typeface="Arial (Body)"/>
                <a:ea typeface="Calibri"/>
                <a:cs typeface="Calibri"/>
                <a:sym typeface="Calibri"/>
              </a:rPr>
              <a:t>(i</a:t>
            </a:r>
            <a:r>
              <a:rPr lang="en-US" b="1" i="0" u="sng" strike="noStrike" cap="none" baseline="30000" dirty="0" smtClean="0">
                <a:solidFill>
                  <a:srgbClr val="002060"/>
                </a:solidFill>
                <a:latin typeface="Arial (Body)"/>
                <a:ea typeface="Calibri"/>
                <a:cs typeface="Calibri"/>
                <a:sym typeface="Calibri"/>
              </a:rPr>
              <a:t>2</a:t>
            </a:r>
            <a:r>
              <a:rPr lang="en-US" b="1" i="0" u="sng" strike="noStrike" cap="none" dirty="0" smtClean="0">
                <a:solidFill>
                  <a:srgbClr val="002060"/>
                </a:solidFill>
                <a:latin typeface="Arial (Body)"/>
                <a:ea typeface="Calibri"/>
                <a:cs typeface="Calibri"/>
                <a:sym typeface="Calibri"/>
              </a:rPr>
              <a:t>e)</a:t>
            </a:r>
            <a:endParaRPr lang="en-US" b="1" i="0" u="sng" strike="noStrike" cap="none" baseline="0" dirty="0">
              <a:solidFill>
                <a:srgbClr val="002060"/>
              </a:solidFill>
              <a:latin typeface="Arial (Body)"/>
              <a:ea typeface="Calibri"/>
              <a:cs typeface="Calibri"/>
              <a:sym typeface="Calibri"/>
            </a:endParaRPr>
          </a:p>
        </p:txBody>
      </p:sp>
      <p:pic>
        <p:nvPicPr>
          <p:cNvPr id="2050" name="Picture 2" descr="http://ecx.images-amazon.com/images/I/71AfLQ2Yh5L._SL1000_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6802" y="1577935"/>
            <a:ext cx="1739998" cy="1338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parkFun Triple Axis Accelerometer Breakout - MMA8452Q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9038" y="1601948"/>
            <a:ext cx="1246004" cy="1246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SparkFun Line Sensor Breakout - QRE1113 (Analog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7010" y="3559861"/>
            <a:ext cx="1358484" cy="1358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Mini Photocel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9996" y="2721941"/>
            <a:ext cx="1042687" cy="1042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Temperature Sensor - TMP3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083" y="3559861"/>
            <a:ext cx="828206" cy="828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7824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YU Schools Master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7054</TotalTime>
  <Words>545</Words>
  <Application>Microsoft Office PowerPoint</Application>
  <PresentationFormat>On-screen Show (16:9)</PresentationFormat>
  <Paragraphs>161</Paragraphs>
  <Slides>28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7" baseType="lpstr">
      <vt:lpstr>ＭＳ Ｐゴシック</vt:lpstr>
      <vt:lpstr>ＭＳ Ｐゴシック</vt:lpstr>
      <vt:lpstr>Arial</vt:lpstr>
      <vt:lpstr>Arial (Body)</vt:lpstr>
      <vt:lpstr>Calibri</vt:lpstr>
      <vt:lpstr>Courier New</vt:lpstr>
      <vt:lpstr>Tahoma</vt:lpstr>
      <vt:lpstr>Wingdings</vt:lpstr>
      <vt:lpstr>NYU Schools Master 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New York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Grading Committee</dc:creator>
  <cp:lastModifiedBy>Jack Bringardner</cp:lastModifiedBy>
  <cp:revision>302</cp:revision>
  <dcterms:created xsi:type="dcterms:W3CDTF">2013-09-03T13:03:01Z</dcterms:created>
  <dcterms:modified xsi:type="dcterms:W3CDTF">2017-09-12T20:02:29Z</dcterms:modified>
</cp:coreProperties>
</file>