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3" r:id="rId7"/>
    <p:sldId id="261" r:id="rId8"/>
  </p:sldIdLst>
  <p:sldSz cx="12192000" cy="6858000"/>
  <p:notesSz cx="6858000" cy="9144000"/>
  <p:embeddedFontLst>
    <p:embeddedFont>
      <p:font typeface="Montserrat Medium" panose="020B0604020202020204" charset="0"/>
      <p:regular r:id="rId10"/>
      <p:bold r:id="rId11"/>
      <p:italic r:id="rId12"/>
      <p:boldItalic r:id="rId13"/>
    </p:embeddedFont>
    <p:embeddedFont>
      <p:font typeface="Proxima Nova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otham Medium" pitchFamily="50" charset="0"/>
      <p:regular r:id="rId22"/>
      <p:italic r:id="rId23"/>
    </p:embeddedFont>
    <p:embeddedFont>
      <p:font typeface="Gotham Book" pitchFamily="50" charset="0"/>
      <p:regular r:id="rId24"/>
      <p:italic r:id="rId25"/>
    </p:embeddedFont>
    <p:embeddedFont>
      <p:font typeface="Proxima Nova Lt" panose="02000506030000020004" charset="0"/>
      <p:regular r:id="rId26"/>
      <p:bold r:id="rId27"/>
    </p:embeddedFont>
    <p:embeddedFont>
      <p:font typeface="Proxima Nova Rg" panose="02000506030000020004" pitchFamily="2" charset="0"/>
      <p:regular r:id="rId28"/>
    </p:embeddedFont>
    <p:embeddedFont>
      <p:font typeface="Calibri Light" panose="020F0302020204030204" pitchFamily="34" charset="0"/>
      <p:regular r:id="rId29"/>
      <p: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g8Mgs0rJC72Nw3HRBOpfjZ7JGK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3038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8612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5568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5938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713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2486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" name="Google Shape;26;p8"/>
          <p:cNvCxnSpPr/>
          <p:nvPr/>
        </p:nvCxnSpPr>
        <p:spPr>
          <a:xfrm>
            <a:off x="3810000" y="3688905"/>
            <a:ext cx="4572000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81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30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595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539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724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697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23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  <a:defRPr sz="5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342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02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7" descr="A picture containing drawing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7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  <a:defRPr sz="5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7"/>
          <p:cNvSpPr/>
          <p:nvPr/>
        </p:nvSpPr>
        <p:spPr>
          <a:xfrm>
            <a:off x="11353800" y="5803824"/>
            <a:ext cx="41549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A8EC1CAE-C4A8-46E9-8AD6-D26A1A7737B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9/3/2022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60A1212D-38B2-4DEE-B25F-5C96C2761F5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19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p.nyu.ed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kerspace.engineering.nyu.edu/events-2/" TargetMode="External"/><Relationship Id="rId4" Type="http://schemas.openxmlformats.org/officeDocument/2006/relationships/hyperlink" Target="https://makerspace.engineering.nyu.edu/mentoring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hyperlink" Target="https://manual.eg.poly.edu/images/a/a7/EG_1003_Sample_Lab_Report_Hot_Air_Baloon.docx" TargetMode="External"/><Relationship Id="rId7" Type="http://schemas.openxmlformats.org/officeDocument/2006/relationships/hyperlink" Target="https://cas.nyu.edu/ewp/writing-center/peer-tutoring-programs/writing-partners-program.html" TargetMode="External"/><Relationship Id="rId2" Type="http://schemas.openxmlformats.org/officeDocument/2006/relationships/hyperlink" Target="https://manual.eg.poly.edu/images/9/9e/EG_1004_Writing_Style_Guide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as.nyu.edu/ewp/writing-center.html" TargetMode="External"/><Relationship Id="rId5" Type="http://schemas.openxmlformats.org/officeDocument/2006/relationships/hyperlink" Target="https://nyupoly.mywconline.com/" TargetMode="External"/><Relationship Id="rId4" Type="http://schemas.openxmlformats.org/officeDocument/2006/relationships/hyperlink" Target="https://manual.eg.poly.edu/images/7/74/WC_Grading_Rubric_1004.docx" TargetMode="Externa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 smtClean="0"/>
              <a:t>ENGINEERING AND DESIGN E-PORTFOLIOS</a:t>
            </a:r>
            <a:endParaRPr lang="en-US" sz="54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EG1004  |  RECITATION </a:t>
            </a:r>
            <a:r>
              <a:rPr lang="en-US" dirty="0"/>
              <a:t>9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WHY </a:t>
            </a:r>
            <a:r>
              <a:rPr lang="en-US" dirty="0"/>
              <a:t>CREATE A PORTFOLIO</a:t>
            </a: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?</a:t>
            </a:r>
            <a:endParaRPr sz="54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719579" y="1486260"/>
            <a:ext cx="1075284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 sz="2800" dirty="0"/>
              <a:t>Conveys </a:t>
            </a:r>
            <a:r>
              <a:rPr lang="en-US" sz="2800" dirty="0"/>
              <a:t>technical</a:t>
            </a:r>
            <a:r>
              <a:rPr lang="en-US" sz="2800" dirty="0"/>
              <a:t>, professional, </a:t>
            </a:r>
            <a:r>
              <a:rPr lang="en-US" sz="2800" dirty="0"/>
              <a:t>&amp; design </a:t>
            </a:r>
            <a:r>
              <a:rPr lang="en-US" sz="2800" dirty="0"/>
              <a:t>skills </a:t>
            </a:r>
            <a:r>
              <a:rPr lang="en-US" sz="2800" dirty="0"/>
              <a:t>to </a:t>
            </a:r>
            <a:r>
              <a:rPr lang="en-US" sz="2800" dirty="0" smtClean="0"/>
              <a:t>employers</a:t>
            </a:r>
            <a:endParaRPr lang="en-US" sz="2800" dirty="0"/>
          </a:p>
          <a:p>
            <a:pPr marL="342900" indent="-342900">
              <a:spcBef>
                <a:spcPts val="0"/>
              </a:spcBef>
            </a:pPr>
            <a:endParaRPr lang="en-US" sz="2800" dirty="0"/>
          </a:p>
          <a:p>
            <a:pPr marL="342900" indent="-342900">
              <a:spcBef>
                <a:spcPts val="0"/>
              </a:spcBef>
            </a:pPr>
            <a:r>
              <a:rPr lang="en-US" sz="2800" dirty="0"/>
              <a:t>Supplements </a:t>
            </a:r>
            <a:r>
              <a:rPr lang="en-US" sz="2800" dirty="0"/>
              <a:t>resume </a:t>
            </a:r>
            <a:r>
              <a:rPr lang="en-US" sz="2800" dirty="0"/>
              <a:t>&amp; </a:t>
            </a:r>
            <a:r>
              <a:rPr lang="en-US" sz="2800" dirty="0"/>
              <a:t>cover letter, can help land an </a:t>
            </a:r>
            <a:r>
              <a:rPr lang="en-US" sz="2800" dirty="0"/>
              <a:t>interview!</a:t>
            </a:r>
            <a:endParaRPr sz="2800" dirty="0"/>
          </a:p>
          <a:p>
            <a:pPr marL="342900" indent="-342900">
              <a:spcBef>
                <a:spcPts val="0"/>
              </a:spcBef>
            </a:pPr>
            <a:endParaRPr sz="2800" dirty="0"/>
          </a:p>
          <a:p>
            <a:pPr marL="342900" indent="-342900">
              <a:spcBef>
                <a:spcPts val="0"/>
              </a:spcBef>
            </a:pPr>
            <a:r>
              <a:rPr lang="en-US" sz="2800" dirty="0"/>
              <a:t>Document </a:t>
            </a:r>
            <a:r>
              <a:rPr lang="en-US" sz="2800" dirty="0" smtClean="0"/>
              <a:t>evolving </a:t>
            </a:r>
            <a:r>
              <a:rPr lang="en-US" sz="2800" dirty="0"/>
              <a:t>skills throughout </a:t>
            </a:r>
            <a:r>
              <a:rPr lang="en-US" sz="2800" dirty="0" smtClean="0"/>
              <a:t>your </a:t>
            </a:r>
            <a:r>
              <a:rPr lang="en-US" sz="2800" dirty="0" smtClean="0"/>
              <a:t>undergraduate degree</a:t>
            </a:r>
            <a:endParaRPr sz="2800" dirty="0"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/>
              <a:t>PORTFOLIO GUIDELINES</a:t>
            </a:r>
            <a:endParaRPr sz="54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body" idx="1"/>
          </p:nvPr>
        </p:nvSpPr>
        <p:spPr>
          <a:xfrm>
            <a:off x="544920" y="1674796"/>
            <a:ext cx="793931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/>
              <a:t>Must include at least an About and Projects page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About </a:t>
            </a:r>
            <a:r>
              <a:rPr lang="en-US" dirty="0" smtClean="0"/>
              <a:t>page</a:t>
            </a:r>
          </a:p>
          <a:p>
            <a:pPr marL="1143000" lvl="2" indent="-228600">
              <a:spcBef>
                <a:spcPts val="600"/>
              </a:spcBef>
            </a:pPr>
            <a:r>
              <a:rPr lang="en-US" dirty="0" smtClean="0"/>
              <a:t>Major </a:t>
            </a:r>
            <a:r>
              <a:rPr lang="en-US" dirty="0"/>
              <a:t>and expected </a:t>
            </a:r>
            <a:r>
              <a:rPr lang="en-US" dirty="0" smtClean="0"/>
              <a:t>graduation </a:t>
            </a:r>
          </a:p>
          <a:p>
            <a:pPr marL="1143000" lvl="2" indent="-228600">
              <a:spcBef>
                <a:spcPts val="600"/>
              </a:spcBef>
            </a:pPr>
            <a:r>
              <a:rPr lang="en-US" dirty="0" smtClean="0"/>
              <a:t>Professional ba</a:t>
            </a:r>
            <a:r>
              <a:rPr lang="en-US" dirty="0" smtClean="0"/>
              <a:t>ckground </a:t>
            </a:r>
            <a:r>
              <a:rPr lang="en-US" dirty="0"/>
              <a:t>and expertise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Include a link to your LinkedIn </a:t>
            </a:r>
            <a:r>
              <a:rPr lang="en-US" dirty="0" smtClean="0"/>
              <a:t>profile &amp; resume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Projects page must include the </a:t>
            </a: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EG1004</a:t>
            </a:r>
            <a:r>
              <a:rPr lang="en-US" dirty="0"/>
              <a:t> </a:t>
            </a:r>
            <a:r>
              <a:rPr lang="en-US" dirty="0" smtClean="0"/>
              <a:t>SLDP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dirty="0" smtClean="0"/>
              <a:t>Describe </a:t>
            </a:r>
            <a:r>
              <a:rPr lang="en-US" dirty="0"/>
              <a:t>the goals of the </a:t>
            </a:r>
            <a:r>
              <a:rPr lang="en-US" dirty="0" smtClean="0"/>
              <a:t>project &amp; </a:t>
            </a:r>
            <a:r>
              <a:rPr lang="en-US" dirty="0"/>
              <a:t>your </a:t>
            </a:r>
            <a:r>
              <a:rPr lang="en-US" dirty="0" smtClean="0"/>
              <a:t>role</a:t>
            </a:r>
            <a:endParaRPr dirty="0"/>
          </a:p>
          <a:p>
            <a:pPr marL="68580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b="1" dirty="0"/>
              <a:t>Make it visually appealing, this represents your </a:t>
            </a:r>
            <a:r>
              <a:rPr lang="en-US" b="1" dirty="0" smtClean="0"/>
              <a:t>work!</a:t>
            </a:r>
            <a:endParaRPr b="1" dirty="0"/>
          </a:p>
        </p:txBody>
      </p:sp>
      <p:pic>
        <p:nvPicPr>
          <p:cNvPr id="108" name="Google Shape;10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4230" y="2705515"/>
            <a:ext cx="2971425" cy="210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/>
              <a:t>MAKING A PORTFOLIO</a:t>
            </a:r>
            <a:endParaRPr sz="54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4" name="Google Shape;114;p4"/>
          <p:cNvSpPr txBox="1">
            <a:spLocks noGrp="1"/>
          </p:cNvSpPr>
          <p:nvPr>
            <p:ph type="body" idx="1"/>
          </p:nvPr>
        </p:nvSpPr>
        <p:spPr>
          <a:xfrm>
            <a:off x="476208" y="1817433"/>
            <a:ext cx="8859484" cy="4187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Digital portfolio, utilizing </a:t>
            </a:r>
            <a:r>
              <a:rPr lang="en-US" dirty="0">
                <a:hlinkClick r:id="rId3"/>
              </a:rPr>
              <a:t>NYU’s Web Publishing service</a:t>
            </a:r>
            <a:endParaRPr dirty="0"/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Step by step instructions to create the site on EG Manual</a:t>
            </a:r>
            <a:endParaRPr dirty="0" smtClean="0"/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Initial </a:t>
            </a:r>
            <a:r>
              <a:rPr lang="en-US" dirty="0"/>
              <a:t>site link </a:t>
            </a:r>
            <a:r>
              <a:rPr lang="en-US" dirty="0"/>
              <a:t>and draft About page due for Milestone </a:t>
            </a:r>
            <a:r>
              <a:rPr lang="en-US" dirty="0" smtClean="0"/>
              <a:t>3 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Final e-portfolio due with final submission</a:t>
            </a: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dirty="0" smtClean="0"/>
              <a:t>Resources</a:t>
            </a:r>
            <a:endParaRPr lang="en-US" b="1" dirty="0"/>
          </a:p>
          <a:p>
            <a:pPr marL="228600" lvl="0" indent="-228600">
              <a:spcBef>
                <a:spcPts val="0"/>
              </a:spcBef>
            </a:pPr>
            <a:r>
              <a:rPr lang="en-US" dirty="0"/>
              <a:t>The </a:t>
            </a:r>
            <a:r>
              <a:rPr lang="en-US" dirty="0" err="1"/>
              <a:t>MakerSpace</a:t>
            </a:r>
            <a:r>
              <a:rPr lang="en-US" dirty="0"/>
              <a:t>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Design Lab mentoring hours</a:t>
            </a:r>
            <a:endParaRPr lang="en-US" dirty="0"/>
          </a:p>
          <a:p>
            <a:pPr marL="685800" lvl="1" indent="-228600">
              <a:spcBef>
                <a:spcPts val="0"/>
              </a:spcBef>
            </a:pPr>
            <a:r>
              <a:rPr lang="en-US" dirty="0"/>
              <a:t>Design &amp; Innovation Studio Workshop </a:t>
            </a:r>
            <a:r>
              <a:rPr lang="en-US" dirty="0" smtClean="0"/>
              <a:t>on Portfolios</a:t>
            </a:r>
          </a:p>
          <a:p>
            <a:pPr marL="685800" lvl="1" indent="-228600">
              <a:spcBef>
                <a:spcPts val="0"/>
              </a:spcBef>
            </a:pPr>
            <a:r>
              <a:rPr lang="en-US" dirty="0" smtClean="0"/>
              <a:t>Listed on </a:t>
            </a:r>
            <a:r>
              <a:rPr lang="en-US" dirty="0"/>
              <a:t>the </a:t>
            </a:r>
            <a:r>
              <a:rPr lang="en-US" u="sng" dirty="0" err="1">
                <a:solidFill>
                  <a:schemeClr val="hlink"/>
                </a:solidFill>
                <a:hlinkClick r:id="rId5"/>
              </a:rPr>
              <a:t>MakerSpace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 Events page</a:t>
            </a:r>
            <a:r>
              <a:rPr lang="en-US" dirty="0"/>
              <a:t> when available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</a:pPr>
            <a:endParaRPr dirty="0"/>
          </a:p>
        </p:txBody>
      </p:sp>
      <p:grpSp>
        <p:nvGrpSpPr>
          <p:cNvPr id="115" name="Google Shape;115;p4"/>
          <p:cNvGrpSpPr/>
          <p:nvPr/>
        </p:nvGrpSpPr>
        <p:grpSpPr>
          <a:xfrm>
            <a:off x="9282582" y="2933497"/>
            <a:ext cx="2271806" cy="1610222"/>
            <a:chOff x="1675999" y="1477048"/>
            <a:chExt cx="1869561" cy="1392917"/>
          </a:xfrm>
        </p:grpSpPr>
        <p:sp>
          <p:nvSpPr>
            <p:cNvPr id="116" name="Google Shape;116;p4"/>
            <p:cNvSpPr/>
            <p:nvPr/>
          </p:nvSpPr>
          <p:spPr>
            <a:xfrm>
              <a:off x="1675999" y="1477048"/>
              <a:ext cx="1869561" cy="1392917"/>
            </a:xfrm>
            <a:custGeom>
              <a:avLst/>
              <a:gdLst/>
              <a:ahLst/>
              <a:cxnLst/>
              <a:rect l="l" t="t" r="r" b="b"/>
              <a:pathLst>
                <a:path w="14031" h="10454" extrusionOk="0">
                  <a:moveTo>
                    <a:pt x="732" y="1"/>
                  </a:moveTo>
                  <a:cubicBezTo>
                    <a:pt x="328" y="1"/>
                    <a:pt x="11" y="327"/>
                    <a:pt x="11" y="731"/>
                  </a:cubicBezTo>
                  <a:lnTo>
                    <a:pt x="11" y="9722"/>
                  </a:lnTo>
                  <a:cubicBezTo>
                    <a:pt x="1" y="10126"/>
                    <a:pt x="328" y="10453"/>
                    <a:pt x="732" y="10453"/>
                  </a:cubicBezTo>
                  <a:lnTo>
                    <a:pt x="13300" y="10453"/>
                  </a:lnTo>
                  <a:cubicBezTo>
                    <a:pt x="13704" y="10453"/>
                    <a:pt x="14031" y="10126"/>
                    <a:pt x="14031" y="9722"/>
                  </a:cubicBezTo>
                  <a:lnTo>
                    <a:pt x="14031" y="731"/>
                  </a:lnTo>
                  <a:cubicBezTo>
                    <a:pt x="14031" y="327"/>
                    <a:pt x="13704" y="1"/>
                    <a:pt x="13300" y="1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783661" y="1477048"/>
              <a:ext cx="1761899" cy="1392917"/>
            </a:xfrm>
            <a:custGeom>
              <a:avLst/>
              <a:gdLst/>
              <a:ahLst/>
              <a:cxnLst/>
              <a:rect l="l" t="t" r="r" b="b"/>
              <a:pathLst>
                <a:path w="13223" h="10454" extrusionOk="0">
                  <a:moveTo>
                    <a:pt x="731" y="1"/>
                  </a:moveTo>
                  <a:cubicBezTo>
                    <a:pt x="328" y="1"/>
                    <a:pt x="1" y="327"/>
                    <a:pt x="1" y="731"/>
                  </a:cubicBezTo>
                  <a:lnTo>
                    <a:pt x="1" y="9722"/>
                  </a:lnTo>
                  <a:cubicBezTo>
                    <a:pt x="1" y="10126"/>
                    <a:pt x="328" y="10453"/>
                    <a:pt x="731" y="10453"/>
                  </a:cubicBezTo>
                  <a:lnTo>
                    <a:pt x="12492" y="10453"/>
                  </a:lnTo>
                  <a:cubicBezTo>
                    <a:pt x="12896" y="10453"/>
                    <a:pt x="13223" y="10126"/>
                    <a:pt x="13223" y="9722"/>
                  </a:cubicBezTo>
                  <a:lnTo>
                    <a:pt x="13223" y="731"/>
                  </a:lnTo>
                  <a:cubicBezTo>
                    <a:pt x="13223" y="327"/>
                    <a:pt x="12896" y="1"/>
                    <a:pt x="12492" y="1"/>
                  </a:cubicBezTo>
                  <a:close/>
                </a:path>
              </a:pathLst>
            </a:custGeom>
            <a:solidFill>
              <a:srgbClr val="FEF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677332" y="1477048"/>
              <a:ext cx="1868228" cy="241036"/>
            </a:xfrm>
            <a:custGeom>
              <a:avLst/>
              <a:gdLst/>
              <a:ahLst/>
              <a:cxnLst/>
              <a:rect l="l" t="t" r="r" b="b"/>
              <a:pathLst>
                <a:path w="14021" h="1809" extrusionOk="0">
                  <a:moveTo>
                    <a:pt x="722" y="1"/>
                  </a:moveTo>
                  <a:cubicBezTo>
                    <a:pt x="318" y="1"/>
                    <a:pt x="1" y="327"/>
                    <a:pt x="1" y="731"/>
                  </a:cubicBezTo>
                  <a:lnTo>
                    <a:pt x="1" y="1808"/>
                  </a:lnTo>
                  <a:lnTo>
                    <a:pt x="14021" y="1808"/>
                  </a:lnTo>
                  <a:lnTo>
                    <a:pt x="14021" y="731"/>
                  </a:lnTo>
                  <a:cubicBezTo>
                    <a:pt x="14021" y="327"/>
                    <a:pt x="13694" y="1"/>
                    <a:pt x="13290" y="1"/>
                  </a:cubicBezTo>
                  <a:close/>
                </a:path>
              </a:pathLst>
            </a:custGeom>
            <a:solidFill>
              <a:srgbClr val="CE4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783661" y="1477048"/>
              <a:ext cx="1761899" cy="241036"/>
            </a:xfrm>
            <a:custGeom>
              <a:avLst/>
              <a:gdLst/>
              <a:ahLst/>
              <a:cxnLst/>
              <a:rect l="l" t="t" r="r" b="b"/>
              <a:pathLst>
                <a:path w="13223" h="1809" extrusionOk="0">
                  <a:moveTo>
                    <a:pt x="731" y="1"/>
                  </a:moveTo>
                  <a:cubicBezTo>
                    <a:pt x="328" y="1"/>
                    <a:pt x="1" y="327"/>
                    <a:pt x="1" y="731"/>
                  </a:cubicBezTo>
                  <a:lnTo>
                    <a:pt x="1" y="1808"/>
                  </a:lnTo>
                  <a:lnTo>
                    <a:pt x="13223" y="1808"/>
                  </a:lnTo>
                  <a:lnTo>
                    <a:pt x="13223" y="731"/>
                  </a:lnTo>
                  <a:cubicBezTo>
                    <a:pt x="13223" y="327"/>
                    <a:pt x="12896" y="1"/>
                    <a:pt x="12501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783661" y="1477048"/>
              <a:ext cx="1761899" cy="241036"/>
            </a:xfrm>
            <a:custGeom>
              <a:avLst/>
              <a:gdLst/>
              <a:ahLst/>
              <a:cxnLst/>
              <a:rect l="l" t="t" r="r" b="b"/>
              <a:pathLst>
                <a:path w="13223" h="1809" extrusionOk="0">
                  <a:moveTo>
                    <a:pt x="731" y="1"/>
                  </a:moveTo>
                  <a:cubicBezTo>
                    <a:pt x="328" y="1"/>
                    <a:pt x="1" y="327"/>
                    <a:pt x="1" y="731"/>
                  </a:cubicBezTo>
                  <a:lnTo>
                    <a:pt x="1" y="1808"/>
                  </a:lnTo>
                  <a:lnTo>
                    <a:pt x="13223" y="1808"/>
                  </a:lnTo>
                  <a:lnTo>
                    <a:pt x="13223" y="731"/>
                  </a:lnTo>
                  <a:cubicBezTo>
                    <a:pt x="13223" y="327"/>
                    <a:pt x="12896" y="1"/>
                    <a:pt x="12501" y="1"/>
                  </a:cubicBezTo>
                  <a:close/>
                </a:path>
              </a:pathLst>
            </a:custGeom>
            <a:solidFill>
              <a:srgbClr val="FF8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1770869" y="1810153"/>
              <a:ext cx="223052" cy="57827"/>
            </a:xfrm>
            <a:custGeom>
              <a:avLst/>
              <a:gdLst/>
              <a:ahLst/>
              <a:cxnLst/>
              <a:rect l="l" t="t" r="r" b="b"/>
              <a:pathLst>
                <a:path w="1674" h="434" extrusionOk="0">
                  <a:moveTo>
                    <a:pt x="270" y="1"/>
                  </a:moveTo>
                  <a:cubicBezTo>
                    <a:pt x="0" y="20"/>
                    <a:pt x="0" y="414"/>
                    <a:pt x="270" y="433"/>
                  </a:cubicBezTo>
                  <a:lnTo>
                    <a:pt x="1414" y="433"/>
                  </a:lnTo>
                  <a:cubicBezTo>
                    <a:pt x="1674" y="414"/>
                    <a:pt x="1674" y="20"/>
                    <a:pt x="1414" y="1"/>
                  </a:cubicBezTo>
                  <a:close/>
                </a:path>
              </a:pathLst>
            </a:custGeom>
            <a:solidFill>
              <a:srgbClr val="FF8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2056545" y="1810153"/>
              <a:ext cx="224385" cy="57827"/>
            </a:xfrm>
            <a:custGeom>
              <a:avLst/>
              <a:gdLst/>
              <a:ahLst/>
              <a:cxnLst/>
              <a:rect l="l" t="t" r="r" b="b"/>
              <a:pathLst>
                <a:path w="1684" h="434" extrusionOk="0">
                  <a:moveTo>
                    <a:pt x="270" y="1"/>
                  </a:moveTo>
                  <a:cubicBezTo>
                    <a:pt x="1" y="20"/>
                    <a:pt x="1" y="414"/>
                    <a:pt x="270" y="433"/>
                  </a:cubicBezTo>
                  <a:lnTo>
                    <a:pt x="1414" y="433"/>
                  </a:lnTo>
                  <a:cubicBezTo>
                    <a:pt x="1684" y="414"/>
                    <a:pt x="1684" y="20"/>
                    <a:pt x="1414" y="1"/>
                  </a:cubicBezTo>
                  <a:close/>
                </a:path>
              </a:pathLst>
            </a:custGeom>
            <a:solidFill>
              <a:srgbClr val="FF8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2337957" y="1810153"/>
              <a:ext cx="234378" cy="57827"/>
            </a:xfrm>
            <a:custGeom>
              <a:avLst/>
              <a:gdLst/>
              <a:ahLst/>
              <a:cxnLst/>
              <a:rect l="l" t="t" r="r" b="b"/>
              <a:pathLst>
                <a:path w="1759" h="434" extrusionOk="0">
                  <a:moveTo>
                    <a:pt x="284" y="0"/>
                  </a:moveTo>
                  <a:cubicBezTo>
                    <a:pt x="1" y="0"/>
                    <a:pt x="1" y="434"/>
                    <a:pt x="284" y="434"/>
                  </a:cubicBezTo>
                  <a:cubicBezTo>
                    <a:pt x="290" y="434"/>
                    <a:pt x="296" y="434"/>
                    <a:pt x="302" y="433"/>
                  </a:cubicBezTo>
                  <a:lnTo>
                    <a:pt x="1456" y="433"/>
                  </a:lnTo>
                  <a:cubicBezTo>
                    <a:pt x="1463" y="434"/>
                    <a:pt x="1469" y="434"/>
                    <a:pt x="1475" y="434"/>
                  </a:cubicBezTo>
                  <a:cubicBezTo>
                    <a:pt x="1758" y="434"/>
                    <a:pt x="1758" y="0"/>
                    <a:pt x="1475" y="0"/>
                  </a:cubicBezTo>
                  <a:cubicBezTo>
                    <a:pt x="1469" y="0"/>
                    <a:pt x="1463" y="0"/>
                    <a:pt x="1456" y="1"/>
                  </a:cubicBezTo>
                  <a:lnTo>
                    <a:pt x="302" y="1"/>
                  </a:lnTo>
                  <a:cubicBezTo>
                    <a:pt x="296" y="0"/>
                    <a:pt x="290" y="0"/>
                    <a:pt x="284" y="0"/>
                  </a:cubicBezTo>
                  <a:close/>
                </a:path>
              </a:pathLst>
            </a:custGeom>
            <a:solidFill>
              <a:srgbClr val="FF8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629363" y="1810153"/>
              <a:ext cx="223052" cy="57827"/>
            </a:xfrm>
            <a:custGeom>
              <a:avLst/>
              <a:gdLst/>
              <a:ahLst/>
              <a:cxnLst/>
              <a:rect l="l" t="t" r="r" b="b"/>
              <a:pathLst>
                <a:path w="1674" h="434" extrusionOk="0">
                  <a:moveTo>
                    <a:pt x="269" y="1"/>
                  </a:moveTo>
                  <a:cubicBezTo>
                    <a:pt x="0" y="20"/>
                    <a:pt x="0" y="414"/>
                    <a:pt x="269" y="433"/>
                  </a:cubicBezTo>
                  <a:lnTo>
                    <a:pt x="1414" y="433"/>
                  </a:lnTo>
                  <a:cubicBezTo>
                    <a:pt x="1673" y="414"/>
                    <a:pt x="1673" y="20"/>
                    <a:pt x="1414" y="1"/>
                  </a:cubicBezTo>
                  <a:close/>
                </a:path>
              </a:pathLst>
            </a:custGeom>
            <a:solidFill>
              <a:srgbClr val="FF8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2910775" y="1810153"/>
              <a:ext cx="232912" cy="57827"/>
            </a:xfrm>
            <a:custGeom>
              <a:avLst/>
              <a:gdLst/>
              <a:ahLst/>
              <a:cxnLst/>
              <a:rect l="l" t="t" r="r" b="b"/>
              <a:pathLst>
                <a:path w="1748" h="434" extrusionOk="0">
                  <a:moveTo>
                    <a:pt x="284" y="0"/>
                  </a:moveTo>
                  <a:cubicBezTo>
                    <a:pt x="0" y="0"/>
                    <a:pt x="0" y="434"/>
                    <a:pt x="284" y="434"/>
                  </a:cubicBezTo>
                  <a:cubicBezTo>
                    <a:pt x="290" y="434"/>
                    <a:pt x="296" y="434"/>
                    <a:pt x="302" y="433"/>
                  </a:cubicBezTo>
                  <a:lnTo>
                    <a:pt x="1446" y="433"/>
                  </a:lnTo>
                  <a:cubicBezTo>
                    <a:pt x="1452" y="434"/>
                    <a:pt x="1458" y="434"/>
                    <a:pt x="1464" y="434"/>
                  </a:cubicBezTo>
                  <a:cubicBezTo>
                    <a:pt x="1748" y="434"/>
                    <a:pt x="1748" y="0"/>
                    <a:pt x="1464" y="0"/>
                  </a:cubicBezTo>
                  <a:cubicBezTo>
                    <a:pt x="1458" y="0"/>
                    <a:pt x="1452" y="0"/>
                    <a:pt x="1446" y="1"/>
                  </a:cubicBezTo>
                  <a:lnTo>
                    <a:pt x="302" y="1"/>
                  </a:lnTo>
                  <a:cubicBezTo>
                    <a:pt x="296" y="0"/>
                    <a:pt x="290" y="0"/>
                    <a:pt x="284" y="0"/>
                  </a:cubicBezTo>
                  <a:close/>
                </a:path>
              </a:pathLst>
            </a:custGeom>
            <a:solidFill>
              <a:srgbClr val="FF8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3196451" y="1810153"/>
              <a:ext cx="233046" cy="57827"/>
            </a:xfrm>
            <a:custGeom>
              <a:avLst/>
              <a:gdLst/>
              <a:ahLst/>
              <a:cxnLst/>
              <a:rect l="l" t="t" r="r" b="b"/>
              <a:pathLst>
                <a:path w="1749" h="434" extrusionOk="0">
                  <a:moveTo>
                    <a:pt x="284" y="0"/>
                  </a:moveTo>
                  <a:cubicBezTo>
                    <a:pt x="1" y="0"/>
                    <a:pt x="1" y="434"/>
                    <a:pt x="284" y="434"/>
                  </a:cubicBezTo>
                  <a:cubicBezTo>
                    <a:pt x="290" y="434"/>
                    <a:pt x="296" y="434"/>
                    <a:pt x="302" y="433"/>
                  </a:cubicBezTo>
                  <a:lnTo>
                    <a:pt x="1447" y="433"/>
                  </a:lnTo>
                  <a:cubicBezTo>
                    <a:pt x="1453" y="434"/>
                    <a:pt x="1459" y="434"/>
                    <a:pt x="1465" y="434"/>
                  </a:cubicBezTo>
                  <a:cubicBezTo>
                    <a:pt x="1748" y="434"/>
                    <a:pt x="1748" y="0"/>
                    <a:pt x="1465" y="0"/>
                  </a:cubicBezTo>
                  <a:cubicBezTo>
                    <a:pt x="1459" y="0"/>
                    <a:pt x="1453" y="0"/>
                    <a:pt x="1447" y="1"/>
                  </a:cubicBezTo>
                  <a:lnTo>
                    <a:pt x="302" y="1"/>
                  </a:lnTo>
                  <a:cubicBezTo>
                    <a:pt x="296" y="0"/>
                    <a:pt x="290" y="0"/>
                    <a:pt x="284" y="0"/>
                  </a:cubicBezTo>
                  <a:close/>
                </a:path>
              </a:pathLst>
            </a:custGeom>
            <a:solidFill>
              <a:srgbClr val="FF8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792188" y="1575647"/>
              <a:ext cx="1422790" cy="57960"/>
            </a:xfrm>
            <a:custGeom>
              <a:avLst/>
              <a:gdLst/>
              <a:ahLst/>
              <a:cxnLst/>
              <a:rect l="l" t="t" r="r" b="b"/>
              <a:pathLst>
                <a:path w="10678" h="435" extrusionOk="0">
                  <a:moveTo>
                    <a:pt x="284" y="0"/>
                  </a:moveTo>
                  <a:cubicBezTo>
                    <a:pt x="0" y="0"/>
                    <a:pt x="0" y="434"/>
                    <a:pt x="284" y="434"/>
                  </a:cubicBezTo>
                  <a:cubicBezTo>
                    <a:pt x="290" y="434"/>
                    <a:pt x="296" y="434"/>
                    <a:pt x="302" y="434"/>
                  </a:cubicBezTo>
                  <a:lnTo>
                    <a:pt x="10418" y="434"/>
                  </a:lnTo>
                  <a:cubicBezTo>
                    <a:pt x="10678" y="414"/>
                    <a:pt x="10678" y="20"/>
                    <a:pt x="10418" y="1"/>
                  </a:cubicBezTo>
                  <a:lnTo>
                    <a:pt x="302" y="1"/>
                  </a:lnTo>
                  <a:cubicBezTo>
                    <a:pt x="296" y="1"/>
                    <a:pt x="290" y="0"/>
                    <a:pt x="284" y="0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3310774" y="1537274"/>
              <a:ext cx="177616" cy="137640"/>
            </a:xfrm>
            <a:custGeom>
              <a:avLst/>
              <a:gdLst/>
              <a:ahLst/>
              <a:cxnLst/>
              <a:rect l="l" t="t" r="r" b="b"/>
              <a:pathLst>
                <a:path w="1333" h="1033" extrusionOk="0">
                  <a:moveTo>
                    <a:pt x="991" y="0"/>
                  </a:moveTo>
                  <a:cubicBezTo>
                    <a:pt x="947" y="0"/>
                    <a:pt x="902" y="15"/>
                    <a:pt x="858" y="49"/>
                  </a:cubicBezTo>
                  <a:lnTo>
                    <a:pt x="665" y="222"/>
                  </a:lnTo>
                  <a:lnTo>
                    <a:pt x="473" y="49"/>
                  </a:lnTo>
                  <a:cubicBezTo>
                    <a:pt x="430" y="15"/>
                    <a:pt x="385" y="1"/>
                    <a:pt x="343" y="1"/>
                  </a:cubicBezTo>
                  <a:cubicBezTo>
                    <a:pt x="175" y="1"/>
                    <a:pt x="41" y="220"/>
                    <a:pt x="194" y="366"/>
                  </a:cubicBezTo>
                  <a:lnTo>
                    <a:pt x="348" y="500"/>
                  </a:lnTo>
                  <a:lnTo>
                    <a:pt x="194" y="635"/>
                  </a:lnTo>
                  <a:cubicBezTo>
                    <a:pt x="0" y="784"/>
                    <a:pt x="148" y="1032"/>
                    <a:pt x="323" y="1032"/>
                  </a:cubicBezTo>
                  <a:cubicBezTo>
                    <a:pt x="373" y="1032"/>
                    <a:pt x="426" y="1012"/>
                    <a:pt x="473" y="962"/>
                  </a:cubicBezTo>
                  <a:lnTo>
                    <a:pt x="665" y="789"/>
                  </a:lnTo>
                  <a:lnTo>
                    <a:pt x="858" y="962"/>
                  </a:lnTo>
                  <a:cubicBezTo>
                    <a:pt x="905" y="1012"/>
                    <a:pt x="958" y="1032"/>
                    <a:pt x="1008" y="1032"/>
                  </a:cubicBezTo>
                  <a:cubicBezTo>
                    <a:pt x="1183" y="1032"/>
                    <a:pt x="1333" y="784"/>
                    <a:pt x="1146" y="635"/>
                  </a:cubicBezTo>
                  <a:lnTo>
                    <a:pt x="992" y="500"/>
                  </a:lnTo>
                  <a:lnTo>
                    <a:pt x="1146" y="366"/>
                  </a:lnTo>
                  <a:cubicBezTo>
                    <a:pt x="1291" y="213"/>
                    <a:pt x="1158" y="0"/>
                    <a:pt x="991" y="0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804180" y="1985765"/>
              <a:ext cx="994407" cy="731635"/>
            </a:xfrm>
            <a:custGeom>
              <a:avLst/>
              <a:gdLst/>
              <a:ahLst/>
              <a:cxnLst/>
              <a:rect l="l" t="t" r="r" b="b"/>
              <a:pathLst>
                <a:path w="7463" h="5491" extrusionOk="0">
                  <a:moveTo>
                    <a:pt x="472" y="0"/>
                  </a:moveTo>
                  <a:cubicBezTo>
                    <a:pt x="212" y="0"/>
                    <a:pt x="0" y="212"/>
                    <a:pt x="0" y="462"/>
                  </a:cubicBezTo>
                  <a:lnTo>
                    <a:pt x="0" y="5020"/>
                  </a:lnTo>
                  <a:cubicBezTo>
                    <a:pt x="0" y="5279"/>
                    <a:pt x="212" y="5491"/>
                    <a:pt x="472" y="5491"/>
                  </a:cubicBezTo>
                  <a:lnTo>
                    <a:pt x="6991" y="5491"/>
                  </a:lnTo>
                  <a:cubicBezTo>
                    <a:pt x="7251" y="5491"/>
                    <a:pt x="7463" y="5279"/>
                    <a:pt x="7463" y="5020"/>
                  </a:cubicBezTo>
                  <a:lnTo>
                    <a:pt x="7463" y="462"/>
                  </a:lnTo>
                  <a:cubicBezTo>
                    <a:pt x="7463" y="212"/>
                    <a:pt x="7251" y="0"/>
                    <a:pt x="6991" y="0"/>
                  </a:cubicBezTo>
                  <a:close/>
                </a:path>
              </a:pathLst>
            </a:custGeom>
            <a:solidFill>
              <a:srgbClr val="FF8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2953413" y="1957385"/>
              <a:ext cx="477017" cy="56761"/>
            </a:xfrm>
            <a:custGeom>
              <a:avLst/>
              <a:gdLst/>
              <a:ahLst/>
              <a:cxnLst/>
              <a:rect l="l" t="t" r="r" b="b"/>
              <a:pathLst>
                <a:path w="3580" h="426" extrusionOk="0">
                  <a:moveTo>
                    <a:pt x="273" y="0"/>
                  </a:moveTo>
                  <a:cubicBezTo>
                    <a:pt x="0" y="0"/>
                    <a:pt x="0" y="426"/>
                    <a:pt x="273" y="426"/>
                  </a:cubicBezTo>
                  <a:cubicBezTo>
                    <a:pt x="281" y="426"/>
                    <a:pt x="290" y="425"/>
                    <a:pt x="299" y="425"/>
                  </a:cubicBezTo>
                  <a:lnTo>
                    <a:pt x="3280" y="425"/>
                  </a:lnTo>
                  <a:cubicBezTo>
                    <a:pt x="3289" y="425"/>
                    <a:pt x="3298" y="426"/>
                    <a:pt x="3306" y="426"/>
                  </a:cubicBezTo>
                  <a:cubicBezTo>
                    <a:pt x="3579" y="426"/>
                    <a:pt x="3579" y="0"/>
                    <a:pt x="3306" y="0"/>
                  </a:cubicBezTo>
                  <a:cubicBezTo>
                    <a:pt x="3298" y="0"/>
                    <a:pt x="3289" y="1"/>
                    <a:pt x="3280" y="2"/>
                  </a:cubicBezTo>
                  <a:lnTo>
                    <a:pt x="299" y="2"/>
                  </a:lnTo>
                  <a:cubicBezTo>
                    <a:pt x="290" y="1"/>
                    <a:pt x="281" y="0"/>
                    <a:pt x="273" y="0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895318" y="2079035"/>
              <a:ext cx="535378" cy="58094"/>
            </a:xfrm>
            <a:custGeom>
              <a:avLst/>
              <a:gdLst/>
              <a:ahLst/>
              <a:cxnLst/>
              <a:rect l="l" t="t" r="r" b="b"/>
              <a:pathLst>
                <a:path w="4018" h="436" extrusionOk="0">
                  <a:moveTo>
                    <a:pt x="276" y="1"/>
                  </a:moveTo>
                  <a:cubicBezTo>
                    <a:pt x="1" y="1"/>
                    <a:pt x="3" y="435"/>
                    <a:pt x="285" y="435"/>
                  </a:cubicBezTo>
                  <a:cubicBezTo>
                    <a:pt x="290" y="435"/>
                    <a:pt x="296" y="435"/>
                    <a:pt x="302" y="435"/>
                  </a:cubicBezTo>
                  <a:lnTo>
                    <a:pt x="3716" y="435"/>
                  </a:lnTo>
                  <a:cubicBezTo>
                    <a:pt x="3722" y="435"/>
                    <a:pt x="3728" y="435"/>
                    <a:pt x="3734" y="435"/>
                  </a:cubicBezTo>
                  <a:cubicBezTo>
                    <a:pt x="4015" y="435"/>
                    <a:pt x="4018" y="1"/>
                    <a:pt x="3742" y="1"/>
                  </a:cubicBezTo>
                  <a:cubicBezTo>
                    <a:pt x="3734" y="1"/>
                    <a:pt x="3725" y="1"/>
                    <a:pt x="3716" y="2"/>
                  </a:cubicBezTo>
                  <a:lnTo>
                    <a:pt x="302" y="2"/>
                  </a:lnTo>
                  <a:cubicBezTo>
                    <a:pt x="293" y="1"/>
                    <a:pt x="285" y="1"/>
                    <a:pt x="276" y="1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900915" y="2200951"/>
              <a:ext cx="524186" cy="56495"/>
            </a:xfrm>
            <a:custGeom>
              <a:avLst/>
              <a:gdLst/>
              <a:ahLst/>
              <a:cxnLst/>
              <a:rect l="l" t="t" r="r" b="b"/>
              <a:pathLst>
                <a:path w="3934" h="424" extrusionOk="0">
                  <a:moveTo>
                    <a:pt x="260" y="1"/>
                  </a:moveTo>
                  <a:cubicBezTo>
                    <a:pt x="1" y="20"/>
                    <a:pt x="1" y="404"/>
                    <a:pt x="260" y="424"/>
                  </a:cubicBezTo>
                  <a:lnTo>
                    <a:pt x="3674" y="424"/>
                  </a:lnTo>
                  <a:cubicBezTo>
                    <a:pt x="3934" y="404"/>
                    <a:pt x="3934" y="20"/>
                    <a:pt x="3674" y="1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895318" y="2322601"/>
              <a:ext cx="535378" cy="57960"/>
            </a:xfrm>
            <a:custGeom>
              <a:avLst/>
              <a:gdLst/>
              <a:ahLst/>
              <a:cxnLst/>
              <a:rect l="l" t="t" r="r" b="b"/>
              <a:pathLst>
                <a:path w="4018" h="435" extrusionOk="0">
                  <a:moveTo>
                    <a:pt x="284" y="1"/>
                  </a:moveTo>
                  <a:cubicBezTo>
                    <a:pt x="1" y="1"/>
                    <a:pt x="1" y="434"/>
                    <a:pt x="284" y="434"/>
                  </a:cubicBezTo>
                  <a:cubicBezTo>
                    <a:pt x="290" y="434"/>
                    <a:pt x="296" y="434"/>
                    <a:pt x="302" y="434"/>
                  </a:cubicBezTo>
                  <a:lnTo>
                    <a:pt x="3716" y="434"/>
                  </a:lnTo>
                  <a:cubicBezTo>
                    <a:pt x="3722" y="434"/>
                    <a:pt x="3728" y="434"/>
                    <a:pt x="3734" y="434"/>
                  </a:cubicBezTo>
                  <a:cubicBezTo>
                    <a:pt x="4018" y="434"/>
                    <a:pt x="4018" y="1"/>
                    <a:pt x="3734" y="1"/>
                  </a:cubicBezTo>
                  <a:cubicBezTo>
                    <a:pt x="3728" y="1"/>
                    <a:pt x="3722" y="1"/>
                    <a:pt x="3716" y="1"/>
                  </a:cubicBezTo>
                  <a:lnTo>
                    <a:pt x="302" y="1"/>
                  </a:lnTo>
                  <a:cubicBezTo>
                    <a:pt x="296" y="1"/>
                    <a:pt x="290" y="1"/>
                    <a:pt x="284" y="1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895718" y="2445449"/>
              <a:ext cx="534712" cy="56895"/>
            </a:xfrm>
            <a:custGeom>
              <a:avLst/>
              <a:gdLst/>
              <a:ahLst/>
              <a:cxnLst/>
              <a:rect l="l" t="t" r="r" b="b"/>
              <a:pathLst>
                <a:path w="4013" h="427" extrusionOk="0">
                  <a:moveTo>
                    <a:pt x="273" y="1"/>
                  </a:moveTo>
                  <a:cubicBezTo>
                    <a:pt x="0" y="1"/>
                    <a:pt x="0" y="427"/>
                    <a:pt x="273" y="427"/>
                  </a:cubicBezTo>
                  <a:cubicBezTo>
                    <a:pt x="282" y="427"/>
                    <a:pt x="290" y="426"/>
                    <a:pt x="299" y="425"/>
                  </a:cubicBezTo>
                  <a:lnTo>
                    <a:pt x="3713" y="425"/>
                  </a:lnTo>
                  <a:cubicBezTo>
                    <a:pt x="3722" y="426"/>
                    <a:pt x="3731" y="427"/>
                    <a:pt x="3739" y="427"/>
                  </a:cubicBezTo>
                  <a:cubicBezTo>
                    <a:pt x="4012" y="427"/>
                    <a:pt x="4012" y="1"/>
                    <a:pt x="3739" y="1"/>
                  </a:cubicBezTo>
                  <a:cubicBezTo>
                    <a:pt x="3731" y="1"/>
                    <a:pt x="3722" y="1"/>
                    <a:pt x="3713" y="2"/>
                  </a:cubicBezTo>
                  <a:lnTo>
                    <a:pt x="299" y="2"/>
                  </a:lnTo>
                  <a:cubicBezTo>
                    <a:pt x="290" y="1"/>
                    <a:pt x="282" y="1"/>
                    <a:pt x="273" y="1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900915" y="2567366"/>
              <a:ext cx="524186" cy="57827"/>
            </a:xfrm>
            <a:custGeom>
              <a:avLst/>
              <a:gdLst/>
              <a:ahLst/>
              <a:cxnLst/>
              <a:rect l="l" t="t" r="r" b="b"/>
              <a:pathLst>
                <a:path w="3934" h="434" extrusionOk="0">
                  <a:moveTo>
                    <a:pt x="260" y="1"/>
                  </a:moveTo>
                  <a:cubicBezTo>
                    <a:pt x="1" y="20"/>
                    <a:pt x="1" y="405"/>
                    <a:pt x="260" y="433"/>
                  </a:cubicBezTo>
                  <a:lnTo>
                    <a:pt x="3674" y="433"/>
                  </a:lnTo>
                  <a:cubicBezTo>
                    <a:pt x="3934" y="405"/>
                    <a:pt x="3934" y="20"/>
                    <a:pt x="3674" y="1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895318" y="2689015"/>
              <a:ext cx="392673" cy="57960"/>
            </a:xfrm>
            <a:custGeom>
              <a:avLst/>
              <a:gdLst/>
              <a:ahLst/>
              <a:cxnLst/>
              <a:rect l="l" t="t" r="r" b="b"/>
              <a:pathLst>
                <a:path w="2947" h="435" extrusionOk="0">
                  <a:moveTo>
                    <a:pt x="284" y="1"/>
                  </a:moveTo>
                  <a:cubicBezTo>
                    <a:pt x="1" y="1"/>
                    <a:pt x="1" y="435"/>
                    <a:pt x="284" y="435"/>
                  </a:cubicBezTo>
                  <a:cubicBezTo>
                    <a:pt x="290" y="435"/>
                    <a:pt x="296" y="434"/>
                    <a:pt x="302" y="434"/>
                  </a:cubicBezTo>
                  <a:lnTo>
                    <a:pt x="2678" y="434"/>
                  </a:lnTo>
                  <a:cubicBezTo>
                    <a:pt x="2947" y="415"/>
                    <a:pt x="2947" y="20"/>
                    <a:pt x="2678" y="1"/>
                  </a:cubicBezTo>
                  <a:lnTo>
                    <a:pt x="302" y="1"/>
                  </a:lnTo>
                  <a:cubicBezTo>
                    <a:pt x="296" y="1"/>
                    <a:pt x="290" y="1"/>
                    <a:pt x="284" y="1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1824700" y="2254114"/>
              <a:ext cx="570289" cy="463284"/>
            </a:xfrm>
            <a:custGeom>
              <a:avLst/>
              <a:gdLst/>
              <a:ahLst/>
              <a:cxnLst/>
              <a:rect l="l" t="t" r="r" b="b"/>
              <a:pathLst>
                <a:path w="4280" h="3477" extrusionOk="0">
                  <a:moveTo>
                    <a:pt x="2106" y="1"/>
                  </a:moveTo>
                  <a:cubicBezTo>
                    <a:pt x="1871" y="1"/>
                    <a:pt x="1635" y="121"/>
                    <a:pt x="1510" y="361"/>
                  </a:cubicBezTo>
                  <a:lnTo>
                    <a:pt x="1039" y="1294"/>
                  </a:lnTo>
                  <a:lnTo>
                    <a:pt x="1020" y="1332"/>
                  </a:lnTo>
                  <a:lnTo>
                    <a:pt x="0" y="3352"/>
                  </a:lnTo>
                  <a:cubicBezTo>
                    <a:pt x="87" y="3429"/>
                    <a:pt x="193" y="3477"/>
                    <a:pt x="318" y="3477"/>
                  </a:cubicBezTo>
                  <a:lnTo>
                    <a:pt x="4279" y="3477"/>
                  </a:lnTo>
                  <a:lnTo>
                    <a:pt x="3193" y="1332"/>
                  </a:lnTo>
                  <a:lnTo>
                    <a:pt x="3174" y="1294"/>
                  </a:lnTo>
                  <a:lnTo>
                    <a:pt x="2702" y="361"/>
                  </a:lnTo>
                  <a:cubicBezTo>
                    <a:pt x="2577" y="121"/>
                    <a:pt x="2342" y="1"/>
                    <a:pt x="2106" y="1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325699" y="2080500"/>
              <a:ext cx="348569" cy="318983"/>
            </a:xfrm>
            <a:custGeom>
              <a:avLst/>
              <a:gdLst/>
              <a:ahLst/>
              <a:cxnLst/>
              <a:rect l="l" t="t" r="r" b="b"/>
              <a:pathLst>
                <a:path w="2616" h="2394" extrusionOk="0">
                  <a:moveTo>
                    <a:pt x="1356" y="1"/>
                  </a:moveTo>
                  <a:lnTo>
                    <a:pt x="1356" y="1"/>
                  </a:lnTo>
                  <a:cubicBezTo>
                    <a:pt x="443" y="126"/>
                    <a:pt x="0" y="1183"/>
                    <a:pt x="558" y="1914"/>
                  </a:cubicBezTo>
                  <a:cubicBezTo>
                    <a:pt x="802" y="2239"/>
                    <a:pt x="1160" y="2393"/>
                    <a:pt x="1514" y="2393"/>
                  </a:cubicBezTo>
                  <a:cubicBezTo>
                    <a:pt x="1967" y="2393"/>
                    <a:pt x="2416" y="2140"/>
                    <a:pt x="2616" y="1664"/>
                  </a:cubicBezTo>
                  <a:lnTo>
                    <a:pt x="2616" y="1664"/>
                  </a:lnTo>
                  <a:cubicBezTo>
                    <a:pt x="2559" y="1672"/>
                    <a:pt x="2504" y="1676"/>
                    <a:pt x="2449" y="1676"/>
                  </a:cubicBezTo>
                  <a:cubicBezTo>
                    <a:pt x="1611" y="1676"/>
                    <a:pt x="1013" y="804"/>
                    <a:pt x="1356" y="1"/>
                  </a:cubicBezTo>
                  <a:close/>
                </a:path>
              </a:pathLst>
            </a:custGeom>
            <a:solidFill>
              <a:srgbClr val="FF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963007" y="2253182"/>
              <a:ext cx="284611" cy="244500"/>
            </a:xfrm>
            <a:custGeom>
              <a:avLst/>
              <a:gdLst/>
              <a:ahLst/>
              <a:cxnLst/>
              <a:rect l="l" t="t" r="r" b="b"/>
              <a:pathLst>
                <a:path w="2136" h="1835" extrusionOk="0">
                  <a:moveTo>
                    <a:pt x="1068" y="0"/>
                  </a:moveTo>
                  <a:cubicBezTo>
                    <a:pt x="833" y="0"/>
                    <a:pt x="597" y="123"/>
                    <a:pt x="472" y="368"/>
                  </a:cubicBezTo>
                  <a:lnTo>
                    <a:pt x="1" y="1301"/>
                  </a:lnTo>
                  <a:cubicBezTo>
                    <a:pt x="265" y="1657"/>
                    <a:pt x="667" y="1835"/>
                    <a:pt x="1068" y="1835"/>
                  </a:cubicBezTo>
                  <a:cubicBezTo>
                    <a:pt x="1470" y="1835"/>
                    <a:pt x="1871" y="1657"/>
                    <a:pt x="2136" y="1301"/>
                  </a:cubicBezTo>
                  <a:lnTo>
                    <a:pt x="1664" y="368"/>
                  </a:lnTo>
                  <a:cubicBezTo>
                    <a:pt x="1539" y="123"/>
                    <a:pt x="1304" y="0"/>
                    <a:pt x="1068" y="0"/>
                  </a:cubicBezTo>
                  <a:close/>
                </a:path>
              </a:pathLst>
            </a:custGeom>
            <a:solidFill>
              <a:srgbClr val="FEF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EG1004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</a:t>
            </a:r>
            <a:r>
              <a:rPr lang="en-US" dirty="0" smtClean="0">
                <a:latin typeface="Proxima Nova Lt" panose="02000506030000020004" pitchFamily="50" charset="0"/>
                <a:ea typeface="Gotham Medium" pitchFamily="2" charset="-128"/>
              </a:rPr>
              <a:t>Consultants will meet with you 1:1 during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recitation to answer questions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EG1004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Writing Style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Guide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Lab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Report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4"/>
              </a:rPr>
              <a:t>Writing Consultant Lab Report Rubric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Writing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Schedule an appointment:</a:t>
            </a:r>
            <a:r>
              <a:rPr lang="en-US" dirty="0"/>
              <a:t> </a:t>
            </a:r>
            <a:r>
              <a:rPr lang="en-US" dirty="0">
                <a:latin typeface="Proxima Nova Rg" panose="02000506030000020004" charset="0"/>
                <a:hlinkClick r:id="rId5"/>
              </a:rPr>
              <a:t>nyupoly.mywconline.com</a:t>
            </a:r>
            <a:endParaRPr lang="en-US" dirty="0">
              <a:latin typeface="Proxima Nova Rg" panose="02000506030000020004" charset="0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Location</a:t>
            </a:r>
            <a:r>
              <a:rPr lang="en-US" dirty="0">
                <a:latin typeface="Proxima Nova Rg" panose="02000506030000020004" charset="0"/>
                <a:ea typeface="Gotham Book" pitchFamily="2" charset="-128"/>
              </a:rPr>
              <a:t>: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2 MTC, 9</a:t>
            </a:r>
            <a:r>
              <a:rPr lang="en-US" baseline="30000" dirty="0" smtClean="0">
                <a:latin typeface="Proxima Nova Rg" panose="02000506030000020004" charset="0"/>
                <a:ea typeface="Gotham Book" pitchFamily="2" charset="-128"/>
              </a:rPr>
              <a:t>th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 Floor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6"/>
              </a:rPr>
              <a:t>NYU Writing Center Website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&amp;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7"/>
              </a:rPr>
              <a:t>Peer Tutor Program</a:t>
            </a:r>
            <a:endParaRPr lang="en-US" dirty="0">
              <a:latin typeface="Proxima Nova Rg" panose="02000506030000020004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00954" y="5809754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Tx/>
              <a:buFontTx/>
              <a:buNone/>
            </a:pPr>
            <a:r>
              <a:rPr lang="en-US" sz="1600" kern="1200" dirty="0" smtClean="0">
                <a:solidFill>
                  <a:prstClr val="black"/>
                </a:solidFill>
                <a:latin typeface="Proxima Nova Lt" panose="02000506030000020004" pitchFamily="50" charset="0"/>
                <a:ea typeface="+mn-ea"/>
                <a:cs typeface="+mn-cs"/>
              </a:rPr>
              <a:t>5</a:t>
            </a:r>
            <a:endParaRPr lang="en-US" sz="1600" kern="1200" dirty="0">
              <a:solidFill>
                <a:prstClr val="black"/>
              </a:solidFill>
              <a:latin typeface="Proxima Nova Lt" panose="02000506030000020004" pitchFamily="50" charset="0"/>
              <a:ea typeface="+mn-ea"/>
              <a:cs typeface="+mn-cs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4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>
                <a:latin typeface="Montserrat Medium"/>
                <a:ea typeface="Montserrat Medium"/>
                <a:cs typeface="Montserrat Medium"/>
                <a:sym typeface="Montserrat Medium"/>
              </a:rPr>
              <a:t>QUESTIONS?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198</Words>
  <Application>Microsoft Office PowerPoint</Application>
  <PresentationFormat>Widescreen</PresentationFormat>
  <Paragraphs>39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Montserrat Medium</vt:lpstr>
      <vt:lpstr>Proxima Nova</vt:lpstr>
      <vt:lpstr>Calibri</vt:lpstr>
      <vt:lpstr>Gotham Medium</vt:lpstr>
      <vt:lpstr>Gotham Book</vt:lpstr>
      <vt:lpstr>Proxima Nova Lt</vt:lpstr>
      <vt:lpstr>Proxima Nova Rg</vt:lpstr>
      <vt:lpstr>Calibri Light</vt:lpstr>
      <vt:lpstr>Arial</vt:lpstr>
      <vt:lpstr>Office Theme</vt:lpstr>
      <vt:lpstr>1_Office Theme</vt:lpstr>
      <vt:lpstr>ENGINEERING AND DESIGN E-PORTFOLIOS</vt:lpstr>
      <vt:lpstr>WHY CREATE A PORTFOLIO?</vt:lpstr>
      <vt:lpstr>PORTFOLIO GUIDELINES</vt:lpstr>
      <vt:lpstr>MAKING A PORTFOLIO</vt:lpstr>
      <vt:lpstr>RESOURCES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AND DESIGN E-PORTFOLIOS</dc:title>
  <dc:creator>Diya</dc:creator>
  <cp:lastModifiedBy>User</cp:lastModifiedBy>
  <cp:revision>4</cp:revision>
  <dcterms:created xsi:type="dcterms:W3CDTF">2019-06-25T23:10:16Z</dcterms:created>
  <dcterms:modified xsi:type="dcterms:W3CDTF">2022-09-03T05:19:00Z</dcterms:modified>
</cp:coreProperties>
</file>