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4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Gotham Medium" panose="02000603030000020004" pitchFamily="2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roxima Nova Lt" panose="02000506030000020004" pitchFamily="50" charset="0"/>
      <p:bold r:id="rId30"/>
    </p:embeddedFont>
    <p:embeddedFont>
      <p:font typeface="Proxima Nova Rg" panose="02000506030000020004" pitchFamily="50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TO LABVIEW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</a:t>
            </a:r>
            <a:r>
              <a:rPr lang="en-US" dirty="0" smtClean="0">
                <a:latin typeface="Proxima Nova Rg" panose="02000506030000020004" pitchFamily="2" charset="0"/>
              </a:rPr>
              <a:t>10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 smtClean="0">
                <a:latin typeface="Proxima Nova Rg" panose="02000506030000020004" pitchFamily="2" charset="0"/>
              </a:rPr>
              <a:t>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Have </a:t>
            </a:r>
            <a:r>
              <a:rPr lang="en-US" sz="2400" dirty="0">
                <a:latin typeface="Proxima Nova Rg" panose="02000506030000020004" pitchFamily="2" charset="0"/>
              </a:rPr>
              <a:t>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</a:t>
            </a:r>
            <a:r>
              <a:rPr lang="en-US" sz="2400" dirty="0" smtClean="0">
                <a:latin typeface="Proxima Nova Rg" panose="02000506030000020004" pitchFamily="2" charset="0"/>
              </a:rPr>
              <a:t>, </a:t>
            </a:r>
            <a:r>
              <a:rPr lang="en-US" sz="2400" dirty="0">
                <a:latin typeface="Proxima Nova Rg" panose="02000506030000020004" pitchFamily="2" charset="0"/>
              </a:rPr>
              <a:t>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7: </a:t>
            </a:r>
            <a:r>
              <a:rPr lang="en-US" sz="1600" dirty="0">
                <a:latin typeface="Proxima Nova Rg" panose="02000506030000020004" pitchFamily="2" charset="0"/>
              </a:rPr>
              <a:t>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 smtClean="0">
                <a:latin typeface="Proxima Nova Rg" panose="02000506030000020004" pitchFamily="2" charset="0"/>
              </a:rPr>
              <a:t>– used for process </a:t>
            </a:r>
            <a:r>
              <a:rPr lang="en-US" dirty="0">
                <a:latin typeface="Proxima Nova Rg" panose="02000506030000020004" pitchFamily="2" charset="0"/>
              </a:rPr>
              <a:t>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7: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8: </a:t>
            </a:r>
            <a:r>
              <a:rPr lang="en-US" sz="1600" dirty="0">
                <a:latin typeface="Proxima Nova Rg" panose="02000506030000020004" pitchFamily="2" charset="0"/>
              </a:rPr>
              <a:t>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Toolbar</a:t>
            </a:r>
            <a:r>
              <a:rPr lang="en-US" dirty="0" smtClean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 smtClean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 smtClean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 smtClean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 smtClean="0">
                <a:latin typeface="Proxima Nova Rg" panose="02000506030000020004" pitchFamily="50" charset="0"/>
              </a:rPr>
              <a:t> – pauses the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9: Toolbar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NI ELVIS board </a:t>
            </a:r>
            <a:r>
              <a:rPr lang="en-US" dirty="0" smtClean="0">
                <a:latin typeface="Proxima Nova Rg" panose="02000506030000020004" pitchFamily="50" charset="0"/>
              </a:rPr>
              <a:t>– National Instruments</a:t>
            </a:r>
            <a:r>
              <a:rPr lang="en-US" dirty="0">
                <a:latin typeface="Proxima Nova Rg" panose="02000506030000020004" pitchFamily="50" charset="0"/>
              </a:rPr>
              <a:t>' Educational Laboratory Virtual Instrumentation </a:t>
            </a:r>
            <a:r>
              <a:rPr lang="en-US" dirty="0" smtClean="0">
                <a:latin typeface="Proxima Nova Rg" panose="02000506030000020004" pitchFamily="50" charset="0"/>
              </a:rPr>
              <a:t>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10: NI ELVIS board courtesy of National Instruments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42" y="1817016"/>
            <a:ext cx="3879506" cy="3879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MATERIALS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NI ELVIS II+ prototyping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Two 100 k</a:t>
            </a:r>
            <a:r>
              <a:rPr lang="el-GR" dirty="0" smtClean="0">
                <a:latin typeface="Proxima Nova Rg" panose="02000506030000020004" pitchFamily="2" charset="0"/>
              </a:rPr>
              <a:t>Ω</a:t>
            </a:r>
            <a:r>
              <a:rPr lang="en-US" dirty="0" smtClean="0">
                <a:latin typeface="Proxima Nova Rg" panose="02000506030000020004" pitchFamily="2" charset="0"/>
              </a:rPr>
              <a:t> resistors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Wires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255351" y="5167102"/>
            <a:ext cx="4973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11: NI ELVIS board courtesy of </a:t>
            </a:r>
            <a:r>
              <a:rPr lang="en-US" sz="1600" dirty="0" err="1" smtClean="0">
                <a:latin typeface="Proxima Nova Rg" panose="02000506030000020004" pitchFamily="2" charset="0"/>
              </a:rPr>
              <a:t>Yotta</a:t>
            </a:r>
            <a:r>
              <a:rPr lang="en-US" sz="1600" dirty="0" smtClean="0">
                <a:latin typeface="Proxima Nova Rg" panose="02000506030000020004" pitchFamily="2" charset="0"/>
              </a:rPr>
              <a:t> Volt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System 1: 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In manual mode: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In automatic mode: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The heater turns on when the temperature is below 60</a:t>
            </a:r>
            <a:r>
              <a:rPr lang="en-US" sz="2400" dirty="0">
                <a:latin typeface="Proxima Nova Rg" panose="02000506030000020004" pitchFamily="2" charset="0"/>
              </a:rPr>
              <a:t>˚F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Both are turned off when the temperature is between 60-80</a:t>
            </a:r>
            <a:r>
              <a:rPr lang="en-US" sz="2400" dirty="0">
                <a:latin typeface="Proxima Nova Rg" panose="02000506030000020004" pitchFamily="2" charset="0"/>
              </a:rPr>
              <a:t>˚</a:t>
            </a:r>
            <a:r>
              <a:rPr lang="en-US" sz="2400" dirty="0" smtClean="0">
                <a:latin typeface="Proxima Nova Rg" panose="02000506030000020004" pitchFamily="2" charset="0"/>
              </a:rPr>
              <a:t>F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System 1: 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Steps to create the VI are explicitly laid out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Next, the system will be wired and interfaced with a </a:t>
            </a:r>
            <a:r>
              <a:rPr lang="en-US" sz="2400" dirty="0" smtClean="0">
                <a:latin typeface="Proxima Nova Lt" panose="02000506030000020004" pitchFamily="50" charset="0"/>
              </a:rPr>
              <a:t>heat cube</a:t>
            </a:r>
            <a:r>
              <a:rPr lang="en-US" sz="2400" dirty="0" smtClean="0">
                <a:latin typeface="Proxima Nova Rg" panose="02000506030000020004" pitchFamily="2" charset="0"/>
              </a:rPr>
              <a:t>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</a:t>
            </a:r>
            <a:r>
              <a:rPr lang="en-US" sz="2400" dirty="0" smtClean="0">
                <a:latin typeface="Proxima Nova Rg" panose="02000506030000020004" pitchFamily="2" charset="0"/>
              </a:rPr>
              <a:t> physical device that houses a heater, fan, and thermocouple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Download and import the pre-written sub-VIs into LabVIEW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Edit the heating and cooling system VI with the sub-VIs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Wire the system on the NI ELVIS board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Test to observe if the heat cube can be controlled with the VI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System 2: Lighting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Control the lights in four rooms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Turn off all the lights with a master switch (similar to a circuit breaker)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Wired and interfaced with the NI ELVIS board: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Utilize the NI ELVISmx Digital Writer function in LabVIEW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Control the LEDs on the NI ELVIS board with the VI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Submit a ZIP file of both VIs (in VI file format) to the EG1003 website by 11:59 PM the night before your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Team </a:t>
            </a:r>
            <a:r>
              <a:rPr lang="en-US" dirty="0">
                <a:latin typeface="Proxima Nova Lt" panose="02000506030000020004" pitchFamily="50" charset="0"/>
              </a:rPr>
              <a:t>lab report</a:t>
            </a:r>
            <a:r>
              <a:rPr lang="en-US" dirty="0" smtClean="0">
                <a:latin typeface="Proxima Nova Lt" panose="02000506030000020004" pitchFamily="50" charset="0"/>
              </a:rPr>
              <a:t>:</a:t>
            </a:r>
            <a:endParaRPr lang="en-US" sz="2400" dirty="0" smtClean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Answer </a:t>
            </a:r>
            <a:r>
              <a:rPr lang="en-US" sz="2400" dirty="0">
                <a:latin typeface="Proxima Nova Rg" panose="02000506030000020004" pitchFamily="2" charset="0"/>
              </a:rPr>
              <a:t>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</a:t>
            </a:r>
            <a:r>
              <a:rPr lang="en-US" sz="2400" dirty="0" smtClean="0">
                <a:latin typeface="Proxima Nova Rg" panose="02000506030000020004" pitchFamily="2" charset="0"/>
              </a:rPr>
              <a:t>screenshots of the LabVIEW Vis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Only include the lighting system in the Procedure section of the report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Due </a:t>
            </a:r>
            <a:r>
              <a:rPr lang="en-US" sz="2400" dirty="0">
                <a:latin typeface="Proxima Nova Rg" panose="02000506030000020004" pitchFamily="2" charset="0"/>
              </a:rPr>
              <a:t>at 11:59 PM the night before Lab </a:t>
            </a:r>
            <a:r>
              <a:rPr lang="en-US" sz="2400" dirty="0" smtClean="0">
                <a:latin typeface="Proxima Nova Rg" panose="02000506030000020004" pitchFamily="2" charset="0"/>
              </a:rPr>
              <a:t>11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Proxima Nova Lt" panose="02000506030000020004" pitchFamily="50" charset="0"/>
              </a:rPr>
              <a:t>No</a:t>
            </a:r>
            <a:r>
              <a:rPr lang="en-US" dirty="0" smtClean="0">
                <a:latin typeface="Proxima Nova Lt" panose="02000506030000020004" pitchFamily="50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roxima Nova Lt" panose="02000506030000020004" pitchFamily="50" charset="0"/>
              </a:rPr>
              <a:t>team presentation</a:t>
            </a:r>
            <a:endParaRPr lang="en-US" dirty="0">
              <a:solidFill>
                <a:srgbClr val="FF0000"/>
              </a:solidFill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</a:t>
            </a:r>
            <a:r>
              <a:rPr lang="en-US" dirty="0" smtClean="0">
                <a:latin typeface="Proxima Nova Lt" panose="02000506030000020004" pitchFamily="50" charset="0"/>
              </a:rPr>
              <a:t>screenshots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Save and send the VIs to you and your teammates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Take turns using the software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Submit </a:t>
            </a:r>
            <a:r>
              <a:rPr lang="en-US" dirty="0">
                <a:latin typeface="Proxima Nova Rg" panose="02000506030000020004" pitchFamily="2" charset="0"/>
              </a:rPr>
              <a:t>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50" charset="0"/>
              </a:rPr>
              <a:t>Clean up workstations</a:t>
            </a:r>
            <a:r>
              <a:rPr lang="en-US" altLang="en-US" dirty="0">
                <a:latin typeface="Proxima Nova Lt" panose="02000506030000020004" pitchFamily="50" charset="0"/>
              </a:rPr>
              <a:t> </a:t>
            </a:r>
            <a:endParaRPr lang="en-US" altLang="en-US" dirty="0" smtClean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Proxima Nova Rg" panose="02000506030000020004" pitchFamily="2" charset="0"/>
              </a:rPr>
              <a:t>Return </a:t>
            </a:r>
            <a:r>
              <a:rPr lang="en-US" altLang="en-US" dirty="0">
                <a:latin typeface="Proxima Nova Rg" panose="02000506030000020004" pitchFamily="2" charset="0"/>
              </a:rPr>
              <a:t>all unused materials to the </a:t>
            </a:r>
            <a:r>
              <a:rPr lang="en-US" altLang="en-US" dirty="0" smtClean="0">
                <a:latin typeface="Proxima Nova Rg" panose="02000506030000020004" pitchFamily="2" charset="0"/>
              </a:rPr>
              <a:t>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64" y="2714305"/>
            <a:ext cx="2335982" cy="2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room&#10;&#10;Description automatically generated">
            <a:extLst>
              <a:ext uri="{FF2B5EF4-FFF2-40B4-BE49-F238E27FC236}">
                <a16:creationId xmlns:a16="http://schemas.microsoft.com/office/drawing/2014/main" id="{EF66FBD4-AE69-48BA-8D28-F074E2DA7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38" y="2542776"/>
            <a:ext cx="5468296" cy="2573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5976179" y="511706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LabVIEW courtesy of CIOL 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Understand </a:t>
            </a:r>
            <a:r>
              <a:rPr lang="en-US" dirty="0">
                <a:latin typeface="Proxima Nova Rg" panose="02000506030000020004" pitchFamily="2" charset="0"/>
              </a:rPr>
              <a:t>the logic of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</a:t>
            </a:r>
            <a:r>
              <a:rPr lang="en-US" dirty="0" smtClean="0">
                <a:latin typeface="Proxima Nova Rg" panose="02000506030000020004" pitchFamily="2" charset="0"/>
              </a:rPr>
              <a:t>virtual </a:t>
            </a:r>
            <a:r>
              <a:rPr lang="en-US" dirty="0">
                <a:latin typeface="Proxima Nova Rg" panose="02000506030000020004" pitchFamily="2" charset="0"/>
              </a:rPr>
              <a:t>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versus virtual instrument (right)</a:t>
            </a:r>
          </a:p>
        </p:txBody>
      </p:sp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backend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dirty="0">
                <a:latin typeface="Proxima Nova Rg" panose="02000506030000020004" pitchFamily="2" charset="0"/>
              </a:rPr>
              <a:t> 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Tools palette </a:t>
            </a:r>
            <a:r>
              <a:rPr lang="en-US" dirty="0" smtClean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 smtClean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 smtClean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 smtClean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 smtClean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 smtClean="0">
                <a:latin typeface="Proxima Nova Rg" panose="02000506030000020004" pitchFamily="2" charset="0"/>
              </a:rPr>
              <a:t> – used to scroll in the window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6: Tools Palette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865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Gotham Medium</vt:lpstr>
      <vt:lpstr>Calibri</vt:lpstr>
      <vt:lpstr>Proxima Nova Lt</vt:lpstr>
      <vt:lpstr>Proxima Nova Rg</vt:lpstr>
      <vt:lpstr>Arial</vt:lpstr>
      <vt:lpstr>Office Theme</vt:lpstr>
      <vt:lpstr>Bitmap Image</vt:lpstr>
      <vt:lpstr>INTRODUCTION  TO LABVIEW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51</cp:revision>
  <dcterms:created xsi:type="dcterms:W3CDTF">2019-06-25T23:10:16Z</dcterms:created>
  <dcterms:modified xsi:type="dcterms:W3CDTF">2020-04-01T16:19:23Z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