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4" r:id="rId2"/>
    <p:sldId id="299" r:id="rId3"/>
    <p:sldId id="310" r:id="rId4"/>
    <p:sldId id="316" r:id="rId5"/>
    <p:sldId id="309" r:id="rId6"/>
    <p:sldId id="317" r:id="rId7"/>
    <p:sldId id="318" r:id="rId8"/>
    <p:sldId id="313" r:id="rId9"/>
    <p:sldId id="300" r:id="rId10"/>
    <p:sldId id="306" r:id="rId11"/>
    <p:sldId id="305" r:id="rId12"/>
    <p:sldId id="304" r:id="rId13"/>
    <p:sldId id="315" r:id="rId14"/>
    <p:sldId id="308" r:id="rId15"/>
    <p:sldId id="319" r:id="rId16"/>
    <p:sldId id="302" r:id="rId17"/>
    <p:sldId id="329" r:id="rId18"/>
    <p:sldId id="320" r:id="rId19"/>
    <p:sldId id="321" r:id="rId20"/>
    <p:sldId id="322" r:id="rId21"/>
    <p:sldId id="323" r:id="rId22"/>
    <p:sldId id="314" r:id="rId23"/>
    <p:sldId id="301" r:id="rId24"/>
    <p:sldId id="298" r:id="rId25"/>
    <p:sldId id="297" r:id="rId26"/>
    <p:sldId id="328" r:id="rId27"/>
    <p:sldId id="327" r:id="rId28"/>
    <p:sldId id="324" r:id="rId29"/>
    <p:sldId id="326" r:id="rId30"/>
    <p:sldId id="325" r:id="rId31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82" autoAdjust="0"/>
    <p:restoredTop sz="84662" autoAdjust="0"/>
  </p:normalViewPr>
  <p:slideViewPr>
    <p:cSldViewPr snapToGrid="0" snapToObjects="1">
      <p:cViewPr>
        <p:scale>
          <a:sx n="66" d="100"/>
          <a:sy n="66" d="100"/>
        </p:scale>
        <p:origin x="1771" y="5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88CD5B2-10F0-438A-811A-4FB21E6A8D85}" type="datetimeFigureOut">
              <a:rPr lang="en-US" altLang="en-US"/>
              <a:pPr>
                <a:defRPr/>
              </a:pPr>
              <a:t>2/7/2018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A937140-E881-4975-AF23-4F5D759EA6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2285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F996E7F-EDAB-4790-979C-7E852A11C320}" type="datetimeFigureOut">
              <a:rPr lang="en-US" altLang="en-US"/>
              <a:pPr>
                <a:defRPr/>
              </a:pPr>
              <a:t>2/7/2018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DCFF5D6-010A-4D91-93C4-C2628A7D35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99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F5D6-010A-4D91-93C4-C2628A7D35A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689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Commitment and making it work</a:t>
            </a:r>
          </a:p>
          <a:p>
            <a:r>
              <a:rPr lang="en-US" dirty="0" smtClean="0"/>
              <a:t>Learning and trying new things</a:t>
            </a:r>
          </a:p>
          <a:p>
            <a:r>
              <a:rPr lang="en-US" dirty="0" smtClean="0"/>
              <a:t>Remove</a:t>
            </a:r>
            <a:r>
              <a:rPr lang="en-US" baseline="0" dirty="0" smtClean="0"/>
              <a:t> internal friction and be a model for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F5D6-010A-4D91-93C4-C2628A7D35A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759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F5D6-010A-4D91-93C4-C2628A7D35A5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928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F5D6-010A-4D91-93C4-C2628A7D35A5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84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F5D6-010A-4D91-93C4-C2628A7D35A5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227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F5D6-010A-4D91-93C4-C2628A7D35A5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557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F5D6-010A-4D91-93C4-C2628A7D35A5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362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After Group 1's 1st skit: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 When you're working in a group, what do you do in a situation where you feel uncomfortable?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After Group 1's 2nd skit: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If you notice that you or one of your teammates is being treated differently, how do you fix the situation?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F5D6-010A-4D91-93C4-C2628A7D35A5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804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After Group 2's 1st skit: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How big of a role does communication play in creating an effective team? Is there such as a thing as too much or too little communication?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After Group 2's 2nd skit: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 Microaggressions are constant, behavioral tendencies or verbal remarks towards a person that are negative or degrading. When working with a team in EG, you are seeing your group members multiple times a week, and sometimes every day. Microaggressions create a hostile work environment and can ruin a team dynamic that would've otherwise been successful. In this last skit, one of the main examples of this was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Tej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calling Roy and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Ipsita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by the wrong name because he wanted the "American" version. Over time, it demeaned them and isolated them. What would you all do in a situation like this where something that seems extremely small can build up to make you feel attacked?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F5D6-010A-4D91-93C4-C2628A7D35A5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695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F5D6-010A-4D91-93C4-C2628A7D35A5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349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F5D6-010A-4D91-93C4-C2628A7D35A5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585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F5D6-010A-4D91-93C4-C2628A7D35A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4674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F5D6-010A-4D91-93C4-C2628A7D35A5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864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F5D6-010A-4D91-93C4-C2628A7D35A5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840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F5D6-010A-4D91-93C4-C2628A7D35A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526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F5D6-010A-4D91-93C4-C2628A7D35A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606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F5D6-010A-4D91-93C4-C2628A7D35A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68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F5D6-010A-4D91-93C4-C2628A7D35A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391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F5D6-010A-4D91-93C4-C2628A7D35A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444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F5D6-010A-4D91-93C4-C2628A7D35A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696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F5D6-010A-4D91-93C4-C2628A7D35A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210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-9144" y="0"/>
            <a:ext cx="9153144" cy="5143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27752" y="1532443"/>
            <a:ext cx="3637261" cy="181128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>
              <a:spcBef>
                <a:spcPts val="0"/>
              </a:spcBef>
              <a:defRPr sz="3000" b="1" i="0">
                <a:solidFill>
                  <a:schemeClr val="bg1"/>
                </a:solidFill>
                <a:latin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7012" y="3718898"/>
            <a:ext cx="1783159" cy="361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0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2676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53525" cy="5157788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315325" y="29210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smtClean="0"/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238125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2"/>
          <p:cNvSpPr>
            <a:spLocks noGrp="1"/>
          </p:cNvSpPr>
          <p:nvPr>
            <p:ph idx="11"/>
          </p:nvPr>
        </p:nvSpPr>
        <p:spPr>
          <a:xfrm>
            <a:off x="0" y="0"/>
            <a:ext cx="4480560" cy="51565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97268" y="1583857"/>
            <a:ext cx="3737844" cy="3131018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30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baseline="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1791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2" y="1583857"/>
            <a:ext cx="3810941" cy="3131018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1"/>
          </p:nvPr>
        </p:nvSpPr>
        <p:spPr>
          <a:xfrm>
            <a:off x="4672577" y="712598"/>
            <a:ext cx="4480560" cy="443090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6711" y="228989"/>
            <a:ext cx="2740741" cy="265113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AE64F-0329-4099-BAA8-FCD88697F9EC}" type="datetime1">
              <a:rPr lang="en-US" altLang="en-US"/>
              <a:pPr>
                <a:defRPr/>
              </a:pPr>
              <a:t>2/7/2018</a:t>
            </a:fld>
            <a:endParaRPr lang="en-US" alt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D196EBC6-8F7B-4341-BCD0-77E3CCCD3B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5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2" y="1583857"/>
            <a:ext cx="8315553" cy="3131018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76711" y="228989"/>
            <a:ext cx="2740741" cy="265113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51061-519A-4784-892B-B95E7889EEBA}" type="datetime1">
              <a:rPr lang="en-US" altLang="en-US"/>
              <a:pPr>
                <a:defRPr/>
              </a:pPr>
              <a:t>2/7/2018</a:t>
            </a:fld>
            <a:endParaRPr lang="en-US" alt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C3EF180-0D60-44B2-9F82-6747EC9A39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9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yu_whit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34950"/>
            <a:ext cx="67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53525" cy="712788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3C6B9CB-E168-4894-A991-F440560B5009}" type="datetime1">
              <a:rPr lang="en-US" altLang="en-US"/>
              <a:pPr>
                <a:defRPr/>
              </a:pPr>
              <a:t>2/7/2018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EF6DBCF-3A38-469F-BCB5-3B5338553E5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38125"/>
            <a:ext cx="14636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1" r:id="rId3"/>
    <p:sldLayoutId id="2147483732" r:id="rId4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28650" indent="-1714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085850" indent="-1714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114550" indent="-28575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berinkinsman.com/2014/11/07/group-project-survival-guide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StartUpHealth/startup-health-the-transformation-mindse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sB_nEtZxPog?rel=0&amp;start=81" TargetMode="Externa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ineering.com/JobArticles/ArticleID/13894/5-Skills-Hiring-Managers-Look-for-in-Engineering-Grads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3400" y="1209675"/>
            <a:ext cx="8153400" cy="12192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Teamwork</a:t>
            </a:r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1026" name="Picture 2" descr="Image result for edison 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04" y="2337963"/>
            <a:ext cx="3972243" cy="186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dison l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" y="2337963"/>
            <a:ext cx="4095255" cy="186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 smtClean="0">
                <a:latin typeface="Tahoma" pitchFamily="34" charset="0"/>
                <a:cs typeface="Tahoma" pitchFamily="34" charset="0"/>
              </a:rPr>
              <a:t>Organizational Mindsets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r="6380"/>
          <a:stretch/>
        </p:blipFill>
        <p:spPr>
          <a:xfrm>
            <a:off x="140312" y="1151832"/>
            <a:ext cx="8776676" cy="343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5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 smtClean="0">
                <a:latin typeface="Tahoma" pitchFamily="34" charset="0"/>
                <a:cs typeface="Tahoma" pitchFamily="34" charset="0"/>
              </a:rPr>
              <a:t>Groupthink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83920" y="1141503"/>
            <a:ext cx="768096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Tahoma" pitchFamily="34" charset="0"/>
              </a:rPr>
              <a:t>Put faith in one leader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Tahoma" pitchFamily="34" charset="0"/>
              </a:rPr>
              <a:t>Limits input from others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</a:pPr>
            <a:r>
              <a:rPr lang="en-US" altLang="en-US" dirty="0" smtClean="0">
                <a:solidFill>
                  <a:srgbClr val="000066"/>
                </a:solidFill>
                <a:latin typeface="Tahoma" pitchFamily="34" charset="0"/>
              </a:rPr>
              <a:t>“I take it we are all in complete agreement on the decision here… Then I propose we postpone further discussion of this matter until our next meeting to give ourselves time to develop a disagreement and perhaps gain some understanding of what the decision is all about.”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</a:pPr>
            <a:r>
              <a:rPr lang="en-US" altLang="en-US" dirty="0">
                <a:solidFill>
                  <a:srgbClr val="000066"/>
                </a:solidFill>
                <a:latin typeface="Tahoma" pitchFamily="34" charset="0"/>
              </a:rPr>
              <a:t>	</a:t>
            </a:r>
            <a:r>
              <a:rPr lang="en-US" altLang="en-US" dirty="0" smtClean="0">
                <a:solidFill>
                  <a:srgbClr val="000066"/>
                </a:solidFill>
                <a:latin typeface="Tahoma" pitchFamily="34" charset="0"/>
              </a:rPr>
              <a:t>- Alfred P. Sloan, former CEO of General Motors</a:t>
            </a:r>
            <a:endParaRPr lang="en-US" altLang="en-US" dirty="0">
              <a:solidFill>
                <a:srgbClr val="000066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altLang="en-US" dirty="0" smtClean="0">
              <a:solidFill>
                <a:srgbClr val="000066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26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 smtClean="0">
                <a:latin typeface="Tahoma" pitchFamily="34" charset="0"/>
                <a:cs typeface="Tahoma" pitchFamily="34" charset="0"/>
              </a:rPr>
              <a:t>Leadership for Teamwork (Dale Carnegie)</a:t>
            </a:r>
          </a:p>
        </p:txBody>
      </p:sp>
      <p:sp>
        <p:nvSpPr>
          <p:cNvPr id="6147" name="Rectangle 3"/>
          <p:cNvSpPr txBox="1">
            <a:spLocks noChangeArrowheads="1"/>
          </p:cNvSpPr>
          <p:nvPr/>
        </p:nvSpPr>
        <p:spPr bwMode="auto">
          <a:xfrm>
            <a:off x="772160" y="1052195"/>
            <a:ext cx="798576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altLang="en-US" sz="2800" dirty="0" smtClean="0">
              <a:solidFill>
                <a:srgbClr val="000066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sz="2800" dirty="0" smtClean="0">
                <a:solidFill>
                  <a:srgbClr val="000066"/>
                </a:solidFill>
                <a:latin typeface="Tahoma" pitchFamily="34" charset="0"/>
              </a:rPr>
              <a:t>Try to understand different perspectives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sz="2800" dirty="0" smtClean="0">
                <a:solidFill>
                  <a:srgbClr val="000066"/>
                </a:solidFill>
                <a:latin typeface="Tahoma" pitchFamily="34" charset="0"/>
              </a:rPr>
              <a:t>Indirectly identify mistakes, except your own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sz="2800" dirty="0" smtClean="0">
                <a:solidFill>
                  <a:srgbClr val="000066"/>
                </a:solidFill>
                <a:latin typeface="Tahoma" pitchFamily="34" charset="0"/>
              </a:rPr>
              <a:t>Ask leading questions rather than ordering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sz="2800" dirty="0" smtClean="0">
                <a:solidFill>
                  <a:srgbClr val="000066"/>
                </a:solidFill>
                <a:latin typeface="Tahoma" pitchFamily="34" charset="0"/>
              </a:rPr>
              <a:t>Compliment hard work and good ideas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sz="2800" dirty="0" smtClean="0">
                <a:solidFill>
                  <a:srgbClr val="000066"/>
                </a:solidFill>
                <a:latin typeface="Tahoma" pitchFamily="34" charset="0"/>
              </a:rPr>
              <a:t>Sell your ideas and break them up in pieces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altLang="en-US" sz="2800" dirty="0" smtClean="0">
              <a:solidFill>
                <a:srgbClr val="000066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altLang="en-US" sz="2800" dirty="0" smtClean="0">
              <a:solidFill>
                <a:srgbClr val="000066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altLang="en-US" sz="2800" dirty="0" smtClean="0">
              <a:solidFill>
                <a:srgbClr val="000066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1814674"/>
            <a:ext cx="8153400" cy="185180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Teamwork Interaction </a:t>
            </a:r>
            <a:endParaRPr lang="en-US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22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 smtClean="0">
                <a:latin typeface="Tahoma" pitchFamily="34" charset="0"/>
                <a:cs typeface="Tahoma" pitchFamily="34" charset="0"/>
              </a:rPr>
              <a:t>Team Roles</a:t>
            </a:r>
          </a:p>
        </p:txBody>
      </p:sp>
      <p:pic>
        <p:nvPicPr>
          <p:cNvPr id="3078" name="Picture 6" descr="Image result for belbin team ro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743023"/>
            <a:ext cx="7508240" cy="424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39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 smtClean="0">
                <a:latin typeface="Tahoma" pitchFamily="34" charset="0"/>
                <a:cs typeface="Tahoma" pitchFamily="34" charset="0"/>
              </a:rPr>
              <a:t>Team Roles</a:t>
            </a:r>
          </a:p>
        </p:txBody>
      </p:sp>
      <p:pic>
        <p:nvPicPr>
          <p:cNvPr id="3074" name="Picture 2" descr="Image result for team ro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317" y="904239"/>
            <a:ext cx="5336858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9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 smtClean="0">
                <a:latin typeface="Tahoma" pitchFamily="34" charset="0"/>
                <a:cs typeface="Tahoma" pitchFamily="34" charset="0"/>
              </a:rPr>
              <a:t>Team Dynamics</a:t>
            </a:r>
          </a:p>
        </p:txBody>
      </p:sp>
      <p:sp>
        <p:nvSpPr>
          <p:cNvPr id="6147" name="Rectangle 3"/>
          <p:cNvSpPr txBox="1">
            <a:spLocks noChangeArrowheads="1"/>
          </p:cNvSpPr>
          <p:nvPr/>
        </p:nvSpPr>
        <p:spPr bwMode="auto">
          <a:xfrm>
            <a:off x="640080" y="1230769"/>
            <a:ext cx="759968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en-US" sz="2800" dirty="0" smtClean="0">
                <a:solidFill>
                  <a:srgbClr val="000066"/>
                </a:solidFill>
                <a:latin typeface="Tahoma" pitchFamily="34" charset="0"/>
              </a:rPr>
              <a:t>Team roles should change over semester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en-US" sz="2800" dirty="0" smtClean="0">
                <a:solidFill>
                  <a:srgbClr val="000066"/>
                </a:solidFill>
                <a:latin typeface="Tahoma" pitchFamily="34" charset="0"/>
              </a:rPr>
              <a:t>Identify your strengths/weaknesses</a:t>
            </a:r>
            <a:endParaRPr lang="en-US" altLang="en-US" sz="2800" dirty="0">
              <a:solidFill>
                <a:srgbClr val="000066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en-US" sz="2800" dirty="0">
                <a:solidFill>
                  <a:srgbClr val="000066"/>
                </a:solidFill>
                <a:latin typeface="Tahoma" pitchFamily="34" charset="0"/>
              </a:rPr>
              <a:t>Work </a:t>
            </a:r>
            <a:r>
              <a:rPr lang="en-US" altLang="en-US" sz="2800" dirty="0" smtClean="0">
                <a:solidFill>
                  <a:srgbClr val="000066"/>
                </a:solidFill>
                <a:latin typeface="Tahoma" pitchFamily="34" charset="0"/>
              </a:rPr>
              <a:t>distribution adapts to performance</a:t>
            </a:r>
            <a:endParaRPr lang="en-US" altLang="en-US" sz="2800" dirty="0">
              <a:solidFill>
                <a:srgbClr val="000066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altLang="en-US" sz="2800" dirty="0" smtClean="0">
              <a:solidFill>
                <a:srgbClr val="000066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altLang="en-US" sz="28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51488" y="2943582"/>
            <a:ext cx="5665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defRPr/>
            </a:pPr>
            <a:r>
              <a:rPr lang="en-US" altLang="en-U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ＭＳ Ｐゴシック" charset="0"/>
              </a:rPr>
              <a:t>Contact your recitation professor or TA as soon as you realize that something is wrong with your team</a:t>
            </a:r>
            <a:endParaRPr lang="en-US" altLang="en-US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9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 Team </a:t>
            </a:r>
            <a:r>
              <a:rPr lang="en-US" sz="2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Structure</a:t>
            </a:r>
            <a:endParaRPr lang="en-US" altLang="en-US" sz="2400" b="0" dirty="0" smtClean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Vip structure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7" r="18481" b="7019"/>
          <a:stretch/>
        </p:blipFill>
        <p:spPr bwMode="auto">
          <a:xfrm>
            <a:off x="185195" y="945938"/>
            <a:ext cx="8611564" cy="397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48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1814674"/>
            <a:ext cx="8153400" cy="185180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Teamwork Skit</a:t>
            </a:r>
            <a:endParaRPr lang="en-US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22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 smtClean="0">
                <a:latin typeface="Tahoma" pitchFamily="34" charset="0"/>
                <a:cs typeface="Tahoma" pitchFamily="34" charset="0"/>
              </a:rPr>
              <a:t>Format of Teamwork Skit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74040" y="1249353"/>
            <a:ext cx="508508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</a:rPr>
              <a:t>Volunteer TAs act out breakdown in SLDP teams</a:t>
            </a:r>
            <a:endParaRPr lang="en-US" sz="2800" dirty="0">
              <a:solidFill>
                <a:srgbClr val="000066"/>
              </a:solidFill>
              <a:latin typeface="Tahoma" pitchFamily="34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</a:rPr>
              <a:t>Two groups represent bad scenario, then improvement</a:t>
            </a:r>
            <a:endParaRPr lang="en-US" sz="2800" dirty="0">
              <a:solidFill>
                <a:srgbClr val="000066"/>
              </a:solidFill>
              <a:latin typeface="Tahoma" pitchFamily="34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</a:rPr>
              <a:t>We’ll discuss in the middle</a:t>
            </a:r>
            <a:r>
              <a:rPr lang="en-US" sz="2800" dirty="0">
                <a:solidFill>
                  <a:srgbClr val="000066"/>
                </a:solidFill>
                <a:latin typeface="Tahoma" pitchFamily="34" charset="0"/>
              </a:rPr>
              <a:t> 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</a:rPr>
              <a:t>Based on experience, but this is </a:t>
            </a:r>
            <a:r>
              <a:rPr lang="en-US" sz="2800" b="1" dirty="0" smtClean="0">
                <a:solidFill>
                  <a:srgbClr val="000066"/>
                </a:solidFill>
                <a:latin typeface="Tahoma" pitchFamily="34" charset="0"/>
              </a:rPr>
              <a:t>acting</a:t>
            </a:r>
            <a:endParaRPr lang="en-US" sz="2800" b="1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65307" y="1264052"/>
            <a:ext cx="1271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Group 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17665" y="1725717"/>
            <a:ext cx="1366913" cy="461665"/>
          </a:xfrm>
          <a:prstGeom prst="rect">
            <a:avLst/>
          </a:prstGeom>
          <a:solidFill>
            <a:srgbClr val="57068C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Difficulty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53911" y="4073613"/>
            <a:ext cx="2094420" cy="461665"/>
          </a:xfrm>
          <a:prstGeom prst="rect">
            <a:avLst/>
          </a:prstGeom>
          <a:solidFill>
            <a:srgbClr val="57068C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ahoma" pitchFamily="34" charset="0"/>
              </a:rPr>
              <a:t>Move Forward</a:t>
            </a:r>
          </a:p>
        </p:txBody>
      </p:sp>
      <p:sp>
        <p:nvSpPr>
          <p:cNvPr id="8" name="Rectangle 7"/>
          <p:cNvSpPr/>
          <p:nvPr/>
        </p:nvSpPr>
        <p:spPr>
          <a:xfrm>
            <a:off x="6525827" y="3062278"/>
            <a:ext cx="1271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Group 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78184" y="3523943"/>
            <a:ext cx="1366913" cy="461665"/>
          </a:xfrm>
          <a:prstGeom prst="rect">
            <a:avLst/>
          </a:prstGeom>
          <a:solidFill>
            <a:srgbClr val="57068C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ahoma" pitchFamily="34" charset="0"/>
              </a:rPr>
              <a:t>Difficulty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27452" y="2276530"/>
            <a:ext cx="868379" cy="461665"/>
          </a:xfrm>
          <a:prstGeom prst="rect">
            <a:avLst/>
          </a:prstGeom>
          <a:solidFill>
            <a:srgbClr val="57068C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ahoma" pitchFamily="34" charset="0"/>
              </a:rPr>
              <a:t>Redo</a:t>
            </a:r>
          </a:p>
        </p:txBody>
      </p:sp>
    </p:spTree>
    <p:extLst>
      <p:ext uri="{BB962C8B-B14F-4D97-AF65-F5344CB8AC3E}">
        <p14:creationId xmlns:p14="http://schemas.microsoft.com/office/powerpoint/2010/main" val="291326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>
                <a:latin typeface="Tahoma" pitchFamily="34" charset="0"/>
                <a:cs typeface="Tahoma" pitchFamily="34" charset="0"/>
              </a:rPr>
              <a:t>Elon </a:t>
            </a:r>
            <a:r>
              <a:rPr lang="en-US" altLang="en-US" sz="2400" b="0" dirty="0" smtClean="0">
                <a:latin typeface="Tahoma" pitchFamily="34" charset="0"/>
                <a:cs typeface="Tahoma" pitchFamily="34" charset="0"/>
              </a:rPr>
              <a:t>Musk and Jeff </a:t>
            </a:r>
            <a:r>
              <a:rPr lang="en-US" altLang="en-US" sz="2400" b="0" dirty="0" smtClean="0">
                <a:latin typeface="Tahoma" pitchFamily="34" charset="0"/>
                <a:cs typeface="Tahoma" pitchFamily="34" charset="0"/>
              </a:rPr>
              <a:t>Bezos (# of Employees)</a:t>
            </a:r>
            <a:endParaRPr lang="en-US" altLang="en-US" sz="2400" b="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Image result for tesla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22414" r="1823" b="20854"/>
          <a:stretch/>
        </p:blipFill>
        <p:spPr bwMode="auto">
          <a:xfrm>
            <a:off x="437395" y="1393038"/>
            <a:ext cx="4923950" cy="143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mazo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00" y="3187918"/>
            <a:ext cx="4457859" cy="16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398103" y="1547813"/>
            <a:ext cx="1273491" cy="86984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6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?</a:t>
            </a:r>
            <a:endParaRPr lang="en-US" sz="6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398103" y="3036835"/>
            <a:ext cx="1273491" cy="86984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6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?</a:t>
            </a:r>
            <a:endParaRPr lang="en-US" sz="6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848272" y="1547813"/>
            <a:ext cx="3041012" cy="86984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6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33,000</a:t>
            </a:r>
            <a:endParaRPr lang="en-US" sz="6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474256" y="3040328"/>
            <a:ext cx="3415028" cy="86984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566,000</a:t>
            </a:r>
            <a:endParaRPr lang="en-US" sz="6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1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 smtClean="0">
                <a:latin typeface="Tahoma" pitchFamily="34" charset="0"/>
                <a:cs typeface="Tahoma" pitchFamily="34" charset="0"/>
              </a:rPr>
              <a:t>Group 1 – Benchmark A Approaching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39261" y="1263464"/>
            <a:ext cx="75946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 err="1">
                <a:solidFill>
                  <a:srgbClr val="000066"/>
                </a:solidFill>
                <a:latin typeface="Tahoma" pitchFamily="34" charset="0"/>
              </a:rPr>
              <a:t>Kashish</a:t>
            </a:r>
            <a:r>
              <a:rPr lang="en-US" sz="2800" dirty="0">
                <a:solidFill>
                  <a:srgbClr val="000066"/>
                </a:solidFill>
                <a:latin typeface="Tahoma" pitchFamily="34" charset="0"/>
              </a:rPr>
              <a:t>, feeling awkward </a:t>
            </a:r>
            <a:endParaRPr lang="en-US" sz="2800" dirty="0" smtClean="0">
              <a:solidFill>
                <a:srgbClr val="000066"/>
              </a:solidFill>
              <a:latin typeface="Tahoma" pitchFamily="34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</a:rPr>
              <a:t>Zach</a:t>
            </a:r>
            <a:r>
              <a:rPr lang="en-US" sz="2800" dirty="0">
                <a:solidFill>
                  <a:srgbClr val="000066"/>
                </a:solidFill>
                <a:latin typeface="Tahoma" pitchFamily="34" charset="0"/>
              </a:rPr>
              <a:t>, his buddy </a:t>
            </a:r>
            <a:endParaRPr lang="en-US" sz="2800" dirty="0" smtClean="0">
              <a:solidFill>
                <a:srgbClr val="000066"/>
              </a:solidFill>
              <a:latin typeface="Tahoma" pitchFamily="34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000066"/>
                </a:solidFill>
                <a:latin typeface="Tahoma" pitchFamily="34" charset="0"/>
              </a:rPr>
              <a:t>Ipsita</a:t>
            </a:r>
            <a:r>
              <a:rPr lang="en-US" sz="2800" dirty="0">
                <a:solidFill>
                  <a:srgbClr val="000066"/>
                </a:solidFill>
                <a:latin typeface="Tahoma" pitchFamily="34" charset="0"/>
              </a:rPr>
              <a:t>, an experienced teammate </a:t>
            </a:r>
            <a:endParaRPr lang="en-US" sz="2800" dirty="0" smtClean="0">
              <a:solidFill>
                <a:srgbClr val="000066"/>
              </a:solidFill>
              <a:latin typeface="Tahoma" pitchFamily="34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000066"/>
                </a:solidFill>
                <a:latin typeface="Tahoma" pitchFamily="34" charset="0"/>
              </a:rPr>
              <a:t>Fariha</a:t>
            </a:r>
            <a:r>
              <a:rPr lang="en-US" sz="2800" dirty="0">
                <a:solidFill>
                  <a:srgbClr val="000066"/>
                </a:solidFill>
                <a:latin typeface="Tahoma" pitchFamily="34" charset="0"/>
              </a:rPr>
              <a:t>, receiving unwanted attention </a:t>
            </a:r>
            <a:endParaRPr lang="en-US" sz="2800" dirty="0" smtClean="0">
              <a:solidFill>
                <a:srgbClr val="000066"/>
              </a:solidFill>
              <a:latin typeface="Tahoma" pitchFamily="34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</a:rPr>
              <a:t>Haley</a:t>
            </a:r>
            <a:r>
              <a:rPr lang="en-US" sz="2800" dirty="0">
                <a:solidFill>
                  <a:srgbClr val="000066"/>
                </a:solidFill>
                <a:latin typeface="Tahoma" pitchFamily="34" charset="0"/>
              </a:rPr>
              <a:t>, </a:t>
            </a: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</a:rPr>
              <a:t>TA</a:t>
            </a:r>
            <a:endParaRPr lang="en-US" sz="2800" dirty="0">
              <a:solidFill>
                <a:srgbClr val="000066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06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 smtClean="0">
                <a:latin typeface="Tahoma" pitchFamily="34" charset="0"/>
                <a:cs typeface="Tahoma" pitchFamily="34" charset="0"/>
              </a:rPr>
              <a:t>Group 2 – </a:t>
            </a:r>
            <a:r>
              <a:rPr lang="en-US" altLang="en-US" sz="2400" b="0" dirty="0" smtClean="0">
                <a:latin typeface="Tahoma" pitchFamily="34" charset="0"/>
                <a:cs typeface="Tahoma" pitchFamily="34" charset="0"/>
              </a:rPr>
              <a:t>Milestone Presentation</a:t>
            </a:r>
            <a:endParaRPr lang="en-US" altLang="en-US" sz="2400" b="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07177" y="1594259"/>
            <a:ext cx="7594600" cy="240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 err="1">
                <a:solidFill>
                  <a:srgbClr val="000066"/>
                </a:solidFill>
                <a:latin typeface="Tahoma" pitchFamily="34" charset="0"/>
              </a:rPr>
              <a:t>Tej</a:t>
            </a:r>
            <a:r>
              <a:rPr lang="en-US" sz="2800" dirty="0">
                <a:solidFill>
                  <a:srgbClr val="000066"/>
                </a:solidFill>
                <a:latin typeface="Tahoma" pitchFamily="34" charset="0"/>
              </a:rPr>
              <a:t>, trying to hold team </a:t>
            </a: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</a:rPr>
              <a:t>together</a:t>
            </a:r>
            <a:endParaRPr lang="en-US" sz="2800" dirty="0">
              <a:solidFill>
                <a:srgbClr val="000066"/>
              </a:solidFill>
              <a:latin typeface="Tahoma" pitchFamily="34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</a:rPr>
              <a:t>Roy, who wants to </a:t>
            </a: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</a:rPr>
              <a:t>help</a:t>
            </a:r>
            <a:endParaRPr lang="en-US" sz="2800" dirty="0">
              <a:solidFill>
                <a:srgbClr val="000066"/>
              </a:solidFill>
              <a:latin typeface="Tahoma" pitchFamily="34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 err="1">
                <a:solidFill>
                  <a:srgbClr val="000066"/>
                </a:solidFill>
                <a:latin typeface="Tahoma" pitchFamily="34" charset="0"/>
              </a:rPr>
              <a:t>Ipsita</a:t>
            </a:r>
            <a:r>
              <a:rPr lang="en-US" sz="2800" dirty="0">
                <a:solidFill>
                  <a:srgbClr val="000066"/>
                </a:solidFill>
                <a:latin typeface="Tahoma" pitchFamily="34" charset="0"/>
              </a:rPr>
              <a:t> and Haley, their frustrated teammates </a:t>
            </a:r>
            <a:endParaRPr lang="en-US" sz="2800" dirty="0" smtClean="0">
              <a:solidFill>
                <a:srgbClr val="000066"/>
              </a:solidFill>
              <a:latin typeface="Tahoma" pitchFamily="34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</a:rPr>
              <a:t>Hannah</a:t>
            </a:r>
            <a:r>
              <a:rPr lang="en-US" sz="2800" dirty="0">
                <a:solidFill>
                  <a:srgbClr val="000066"/>
                </a:solidFill>
                <a:latin typeface="Tahoma" pitchFamily="34" charset="0"/>
              </a:rPr>
              <a:t>, a recitation </a:t>
            </a: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</a:rPr>
              <a:t>professor</a:t>
            </a:r>
            <a:endParaRPr lang="en-US" sz="2800" dirty="0">
              <a:solidFill>
                <a:srgbClr val="000066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69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1814674"/>
            <a:ext cx="8153400" cy="185180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Teamwork Resources </a:t>
            </a:r>
            <a:endParaRPr lang="en-US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3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 smtClean="0">
                <a:latin typeface="Tahoma" pitchFamily="34" charset="0"/>
                <a:cs typeface="Tahoma" pitchFamily="34" charset="0"/>
              </a:rPr>
              <a:t>Teamwork Agreement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74040" y="1101090"/>
            <a:ext cx="493268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</a:rPr>
              <a:t>Communication </a:t>
            </a:r>
            <a:endParaRPr lang="en-US" sz="2800" dirty="0">
              <a:solidFill>
                <a:srgbClr val="000066"/>
              </a:solidFill>
              <a:latin typeface="Tahoma" pitchFamily="34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</a:rPr>
              <a:t>Meetings</a:t>
            </a:r>
            <a:endParaRPr lang="en-US" sz="2800" dirty="0">
              <a:solidFill>
                <a:srgbClr val="000066"/>
              </a:solidFill>
              <a:latin typeface="Tahoma" pitchFamily="34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</a:rPr>
              <a:t>Differences of </a:t>
            </a: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</a:rPr>
              <a:t>opinion </a:t>
            </a:r>
            <a:r>
              <a:rPr lang="en-US" sz="2800" dirty="0">
                <a:solidFill>
                  <a:srgbClr val="000066"/>
                </a:solidFill>
                <a:latin typeface="Tahoma" pitchFamily="34" charset="0"/>
              </a:rPr>
              <a:t> 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</a:rPr>
              <a:t>Responsibilities</a:t>
            </a:r>
            <a:endParaRPr lang="en-US" sz="2800" dirty="0">
              <a:solidFill>
                <a:srgbClr val="000066"/>
              </a:solidFill>
              <a:latin typeface="Tahoma" pitchFamily="34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</a:rPr>
              <a:t>Workload</a:t>
            </a:r>
            <a:endParaRPr lang="en-US" sz="28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8900" y="2943582"/>
            <a:ext cx="43447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defRPr/>
            </a:pPr>
            <a:r>
              <a:rPr lang="en-US" altLang="en-U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ＭＳ Ｐゴシック" charset="0"/>
              </a:rPr>
              <a:t>This contract will be used when you discuss team problems with your professor and TA</a:t>
            </a:r>
            <a:endParaRPr lang="en-US" altLang="en-US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36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 smtClean="0">
                <a:latin typeface="Tahoma" pitchFamily="34" charset="0"/>
                <a:cs typeface="Tahoma" pitchFamily="34" charset="0"/>
              </a:rPr>
              <a:t>Tools for Teamwork</a:t>
            </a:r>
          </a:p>
        </p:txBody>
      </p:sp>
      <p:sp>
        <p:nvSpPr>
          <p:cNvPr id="6147" name="Rectangle 3"/>
          <p:cNvSpPr txBox="1">
            <a:spLocks noChangeArrowheads="1"/>
          </p:cNvSpPr>
          <p:nvPr/>
        </p:nvSpPr>
        <p:spPr bwMode="auto">
          <a:xfrm>
            <a:off x="1087120" y="1092835"/>
            <a:ext cx="69723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Tahoma" pitchFamily="34" charset="0"/>
              </a:rPr>
              <a:t>Collaborative software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en-US" sz="2000" dirty="0">
                <a:solidFill>
                  <a:srgbClr val="000066"/>
                </a:solidFill>
                <a:latin typeface="Tahoma" pitchFamily="34" charset="0"/>
              </a:rPr>
              <a:t>Google </a:t>
            </a:r>
            <a:r>
              <a:rPr lang="en-US" altLang="en-US" sz="2000" dirty="0" smtClean="0">
                <a:solidFill>
                  <a:srgbClr val="000066"/>
                </a:solidFill>
                <a:latin typeface="Tahoma" pitchFamily="34" charset="0"/>
              </a:rPr>
              <a:t>Drive</a:t>
            </a:r>
            <a:r>
              <a:rPr lang="en-US" altLang="en-US" sz="2000" dirty="0">
                <a:solidFill>
                  <a:srgbClr val="000066"/>
                </a:solidFill>
                <a:latin typeface="Tahoma" pitchFamily="34" charset="0"/>
              </a:rPr>
              <a:t>/</a:t>
            </a:r>
            <a:r>
              <a:rPr lang="en-US" altLang="en-US" sz="2000" dirty="0" smtClean="0">
                <a:solidFill>
                  <a:srgbClr val="000066"/>
                </a:solidFill>
                <a:latin typeface="Tahoma" pitchFamily="34" charset="0"/>
              </a:rPr>
              <a:t>Microsoft 365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en-US" sz="2000" dirty="0" smtClean="0">
                <a:solidFill>
                  <a:srgbClr val="000066"/>
                </a:solidFill>
                <a:latin typeface="Tahoma" pitchFamily="34" charset="0"/>
              </a:rPr>
              <a:t>Fusion 360</a:t>
            </a:r>
            <a:endParaRPr lang="en-US" altLang="en-US" sz="2000" dirty="0">
              <a:solidFill>
                <a:srgbClr val="000066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Tahoma" pitchFamily="34" charset="0"/>
              </a:rPr>
              <a:t>Communication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en-US" sz="2000" dirty="0">
                <a:solidFill>
                  <a:srgbClr val="000066"/>
                </a:solidFill>
                <a:latin typeface="Tahoma" pitchFamily="34" charset="0"/>
              </a:rPr>
              <a:t>Slack, Google Hangouts, Snapchat, </a:t>
            </a:r>
            <a:r>
              <a:rPr lang="en-US" altLang="en-US" sz="2000" dirty="0" smtClean="0">
                <a:solidFill>
                  <a:srgbClr val="000066"/>
                </a:solidFill>
                <a:latin typeface="Tahoma" pitchFamily="34" charset="0"/>
              </a:rPr>
              <a:t>Facebook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en-US" sz="2000" dirty="0" smtClean="0">
                <a:solidFill>
                  <a:srgbClr val="000066"/>
                </a:solidFill>
                <a:latin typeface="Tahoma" pitchFamily="34" charset="0"/>
              </a:rPr>
              <a:t>Email all files at the end of a work day</a:t>
            </a:r>
            <a:endParaRPr lang="en-US" altLang="en-US" sz="2000" dirty="0">
              <a:solidFill>
                <a:srgbClr val="000066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itchFamily="34" charset="0"/>
              </a:rPr>
              <a:t>Time management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en-US" sz="2000" dirty="0">
                <a:solidFill>
                  <a:srgbClr val="000066"/>
                </a:solidFill>
                <a:latin typeface="Tahoma" pitchFamily="34" charset="0"/>
              </a:rPr>
              <a:t>Use Google calendar to plan your week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en-US" sz="2000" dirty="0">
                <a:solidFill>
                  <a:srgbClr val="000066"/>
                </a:solidFill>
                <a:latin typeface="Tahoma" pitchFamily="34" charset="0"/>
              </a:rPr>
              <a:t>Create a when2meet.com survey</a:t>
            </a:r>
            <a:endParaRPr lang="en-US" altLang="en-US" dirty="0">
              <a:solidFill>
                <a:srgbClr val="000066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altLang="en-US" dirty="0">
              <a:solidFill>
                <a:srgbClr val="000066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40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 smtClean="0">
                <a:latin typeface="Tahoma" pitchFamily="34" charset="0"/>
                <a:cs typeface="Tahoma" pitchFamily="34" charset="0"/>
              </a:rPr>
              <a:t>Worst-Case Scenario</a:t>
            </a:r>
          </a:p>
        </p:txBody>
      </p:sp>
      <p:pic>
        <p:nvPicPr>
          <p:cNvPr id="1026" name="Picture 2" descr="Group Proje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45" y="1266675"/>
            <a:ext cx="68580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44988" y="466947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4"/>
              </a:rPr>
              <a:t>http://berinkinsman.com/2014/11/07/group-project-survival-guide</a:t>
            </a:r>
            <a:r>
              <a:rPr lang="en-US" sz="1200" dirty="0" smtClean="0">
                <a:hlinkClick r:id="rId4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7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>
                <a:latin typeface="Tahoma" pitchFamily="34" charset="0"/>
                <a:cs typeface="Tahoma" pitchFamily="34" charset="0"/>
              </a:rPr>
              <a:t>Teamwork </a:t>
            </a:r>
            <a:r>
              <a:rPr lang="en-US" altLang="en-US" sz="2400" b="0" dirty="0" smtClean="0">
                <a:latin typeface="Tahoma" pitchFamily="34" charset="0"/>
                <a:cs typeface="Tahoma" pitchFamily="34" charset="0"/>
              </a:rPr>
              <a:t>Opportunities - Courses</a:t>
            </a:r>
            <a:endParaRPr lang="en-US" altLang="en-US" sz="2400" b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Bent Arrow 18"/>
          <p:cNvSpPr/>
          <p:nvPr/>
        </p:nvSpPr>
        <p:spPr>
          <a:xfrm rot="5400000">
            <a:off x="5068981" y="1468485"/>
            <a:ext cx="216189" cy="615437"/>
          </a:xfrm>
          <a:prstGeom prst="bentArrow">
            <a:avLst/>
          </a:prstGeom>
          <a:solidFill>
            <a:srgbClr val="57068C"/>
          </a:solidFill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Bent Arrow 21"/>
          <p:cNvSpPr/>
          <p:nvPr/>
        </p:nvSpPr>
        <p:spPr>
          <a:xfrm rot="5400000">
            <a:off x="7184747" y="2643030"/>
            <a:ext cx="216189" cy="615437"/>
          </a:xfrm>
          <a:prstGeom prst="bentArrow">
            <a:avLst/>
          </a:prstGeom>
          <a:solidFill>
            <a:srgbClr val="57068C"/>
          </a:solidFill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0271" y="2652519"/>
            <a:ext cx="276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baseline="30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lang="en-US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r>
              <a:rPr lang="en-US" sz="2400" b="1" baseline="30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US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Year</a:t>
            </a:r>
            <a:endParaRPr lang="en-US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37467" y="3940243"/>
            <a:ext cx="1430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2400" b="1" baseline="30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Year</a:t>
            </a:r>
            <a:endParaRPr lang="en-US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1" b="31519"/>
          <a:stretch/>
        </p:blipFill>
        <p:spPr>
          <a:xfrm>
            <a:off x="1562449" y="1100563"/>
            <a:ext cx="3205308" cy="11058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03" y="2363850"/>
            <a:ext cx="3461794" cy="103900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-26877" y="1422633"/>
            <a:ext cx="1980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2400" b="1" baseline="30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Year</a:t>
            </a:r>
            <a:endParaRPr lang="en-US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997600" y="3545536"/>
            <a:ext cx="4384800" cy="143819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n-US" sz="4000" b="1" dirty="0" smtClean="0">
                <a:solidFill>
                  <a:srgbClr val="5706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Senior Design Capstone</a:t>
            </a:r>
            <a:endParaRPr lang="en-US" sz="4000" b="1" dirty="0">
              <a:solidFill>
                <a:srgbClr val="5706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30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4" grpId="0"/>
      <p:bldP spid="25" grpId="0"/>
      <p:bldP spid="28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 smtClean="0">
                <a:latin typeface="Tahoma" pitchFamily="34" charset="0"/>
                <a:cs typeface="Tahoma" pitchFamily="34" charset="0"/>
              </a:rPr>
              <a:t>Teamwork Opportunities - Extracurricular</a:t>
            </a:r>
            <a:endParaRPr lang="en-US" altLang="en-US" sz="2400" b="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图片 2" descr="20771896_1174581985974716_692554766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068" y="2981401"/>
            <a:ext cx="2355130" cy="1753388"/>
          </a:xfrm>
          <a:prstGeom prst="rect">
            <a:avLst/>
          </a:prstGeom>
          <a:ln w="38100">
            <a:solidFill>
              <a:srgbClr val="57068C"/>
            </a:solidFill>
          </a:ln>
        </p:spPr>
      </p:pic>
      <p:pic>
        <p:nvPicPr>
          <p:cNvPr id="1028" name="Picture 4" descr="http://engineering.nyu.edu/files/imagecache/img_col_8_380/pressrelease/RS49794_IMG_0190%5B1%5D-sc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591" y="2981401"/>
            <a:ext cx="2800550" cy="1753388"/>
          </a:xfrm>
          <a:prstGeom prst="rect">
            <a:avLst/>
          </a:prstGeom>
          <a:noFill/>
          <a:ln w="38100">
            <a:solidFill>
              <a:srgbClr val="57068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ngineering.nyu.edu/files/imagecache/img_col_8_380/pressrelease/RS26490_P10407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49" y="2981401"/>
            <a:ext cx="2335594" cy="1753388"/>
          </a:xfrm>
          <a:prstGeom prst="rect">
            <a:avLst/>
          </a:prstGeom>
          <a:noFill/>
          <a:ln w="38100">
            <a:solidFill>
              <a:srgbClr val="57068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lh3.googleusercontent.com/atZ_hwGNICmqA9Hlvs7HCSi_XIaGwGQuEiveQirp4VqCzmzdsogPKUjs7QK0EgwCAMVKxvHKLhPlAPpn7c9seoeUYNou2oFEHifhdZ4R20PQI-OPTArkRdXSO9YtVcT6LbbdRU38XFryFG785v6gH9G4CQhSvxV9Dbse4Tp-75-iFzhHDlbk_VJrqkx6XFQsD3DH4cwwmcyZSJ63htcej-35QiCqDBmGO6qSjGeUJ1WRffCNTC9idrwSc5SC92EUEwOq5Y-3wcIPAssjPOb59wNzPfuU8KUIFMMBcF-EXdsOBajVBG8ZnVV9k6TqI9kz-e15YeYvkqbLAKkl2-vi0-80yRFT5QlaqtNhtUfzse5H4tzCfeWlDgGKiHlgpMKQ2JcjwJx-3UfEh0UvUGGUyUGoWTYhsu2TLVbM09uYlhnUZYJOnBFQtnGHY_QW6KA46T-aK0VPak5thJ7HhQJHr2nXMPgSAjfWMqv-7t2AWFfwaELWH1ckTV5Jbx2wd1W_uQ2U37weeuIbhpNxv0ev-4jOcLK9dGAD4W0p3UHZNMA3UKZvNkeuaZj4Z_l1aoskTXdkXML-k2xb_91R2_NkDzjwuoqHH6KmIEgYM1QexQ=w1689-h950-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302" y="1158320"/>
            <a:ext cx="2798920" cy="1574289"/>
          </a:xfrm>
          <a:prstGeom prst="rect">
            <a:avLst/>
          </a:prstGeom>
          <a:noFill/>
          <a:ln w="38100">
            <a:solidFill>
              <a:srgbClr val="57068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s://lh3.googleusercontent.com/ujQRpVz90fsoHO6CP0ruDodkBYGz6lWj6BZGRPREqVhB0LO6x0Psjmh0f4hq4QTAotm5e8z0F6A9ULj4jOQb6KlX3AvVDb4WUl0nU6OV2BAzN4CCr8RAw2mE5cYqI2JfXwalqhneXmxMkpWc3Zkj8PR6sor3jFv1nFSTuZZ0JD7UsUZ7u9h4toJtHo6HjUNrpS7J0tH-vpvAYj0LE8ZBk6xFBEzKR4Lmb3EKH3ZfjKODpR0zZyxReP5jlQcAUbRoznh64seBIOqgdzM0iziVky--uJNRLCs8OXYCsm0xyOuFA4rPsv0gVY8llbaXKvz-RKZJi7ZdEGbB7m00aPGPXLIrWXw4jhEZ4OnKdc4YXsW1z_DRJCJR9U1nMEo8Fg7ztmnL3hHgtVnWIqnqQjbH2QPuYzxu7B-nmQI8u5OpRiCipVV2Ar30attQcFQPEiazhUGBiZR4Z6aMKaURpsAeDox9KblXKcImguvzVYzdz-8oiMQFUowqSuSKhANV7oUzxf-qGOA0wklL3GtvTjxweE5OptLaUz9Bv6BBjwUy35ZFG0jBmwk2DFfaEfhBGdvRpKlzMfCce5Uuh06fDEHTUumW-gspVwrR_lPq0oOvDA=w1689-h950-n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88" y="1158320"/>
            <a:ext cx="2806029" cy="1578287"/>
          </a:xfrm>
          <a:prstGeom prst="rect">
            <a:avLst/>
          </a:prstGeom>
          <a:noFill/>
          <a:ln w="38100">
            <a:solidFill>
              <a:srgbClr val="57068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nyu tandon steel brid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917" y="1154323"/>
            <a:ext cx="2102084" cy="1578286"/>
          </a:xfrm>
          <a:prstGeom prst="rect">
            <a:avLst/>
          </a:prstGeom>
          <a:noFill/>
          <a:ln w="38100">
            <a:solidFill>
              <a:srgbClr val="57068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01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 smtClean="0">
                <a:latin typeface="Tahoma" pitchFamily="34" charset="0"/>
                <a:cs typeface="Tahoma" pitchFamily="34" charset="0"/>
              </a:rPr>
              <a:t>Works Cited</a:t>
            </a:r>
          </a:p>
        </p:txBody>
      </p:sp>
      <p:sp>
        <p:nvSpPr>
          <p:cNvPr id="6147" name="Rectangle 3"/>
          <p:cNvSpPr txBox="1">
            <a:spLocks noChangeArrowheads="1"/>
          </p:cNvSpPr>
          <p:nvPr/>
        </p:nvSpPr>
        <p:spPr bwMode="auto">
          <a:xfrm>
            <a:off x="518946" y="1381593"/>
            <a:ext cx="8398042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sz="1400" dirty="0">
                <a:solidFill>
                  <a:srgbClr val="000066"/>
                </a:solidFill>
                <a:latin typeface="Tahoma" pitchFamily="34" charset="0"/>
              </a:rPr>
              <a:t>Lingard, R., &amp; </a:t>
            </a:r>
            <a:r>
              <a:rPr lang="en-US" altLang="en-US" sz="1400" dirty="0" err="1">
                <a:solidFill>
                  <a:srgbClr val="000066"/>
                </a:solidFill>
                <a:latin typeface="Tahoma" pitchFamily="34" charset="0"/>
              </a:rPr>
              <a:t>Barkataki</a:t>
            </a:r>
            <a:r>
              <a:rPr lang="en-US" altLang="en-US" sz="1400" dirty="0">
                <a:solidFill>
                  <a:srgbClr val="000066"/>
                </a:solidFill>
                <a:latin typeface="Tahoma" pitchFamily="34" charset="0"/>
              </a:rPr>
              <a:t>, S. (2011, October). Teaching teamwork in engineering and computer science. In Frontiers in Education Conference (FIE), 2011 (pp. F1C-1). IEEE</a:t>
            </a:r>
            <a:r>
              <a:rPr lang="en-US" altLang="en-US" sz="1400" dirty="0" smtClean="0">
                <a:solidFill>
                  <a:srgbClr val="000066"/>
                </a:solidFill>
                <a:latin typeface="Tahoma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solidFill>
                  <a:srgbClr val="000066"/>
                </a:solidFill>
                <a:latin typeface="Tahoma" pitchFamily="34" charset="0"/>
              </a:rPr>
              <a:t>Reid, K., &amp; </a:t>
            </a:r>
            <a:r>
              <a:rPr lang="en-US" sz="1400" dirty="0" err="1">
                <a:solidFill>
                  <a:srgbClr val="000066"/>
                </a:solidFill>
                <a:latin typeface="Tahoma" pitchFamily="34" charset="0"/>
              </a:rPr>
              <a:t>Reeping</a:t>
            </a:r>
            <a:r>
              <a:rPr lang="en-US" sz="1400" dirty="0">
                <a:solidFill>
                  <a:srgbClr val="000066"/>
                </a:solidFill>
                <a:latin typeface="Tahoma" pitchFamily="34" charset="0"/>
              </a:rPr>
              <a:t>, D. (2014). A classification scheme for “introduction to engineering” courses: defining first-year courses based on descriptions, outcomes, and assessment. In American Society for Engineering Education Annual Conference &amp; Exposition. Indianapolis, IN (1-11). Washington DC: American Society for Engineering Education.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 err="1">
                <a:solidFill>
                  <a:srgbClr val="000066"/>
                </a:solidFill>
                <a:latin typeface="Tahoma" pitchFamily="34" charset="0"/>
              </a:rPr>
              <a:t>Dweck</a:t>
            </a:r>
            <a:r>
              <a:rPr lang="en-US" sz="1400" dirty="0">
                <a:solidFill>
                  <a:srgbClr val="000066"/>
                </a:solidFill>
                <a:latin typeface="Tahoma" pitchFamily="34" charset="0"/>
              </a:rPr>
              <a:t>, C. S. (2006). Mindset: The new psychology of success. Random House Incorporated</a:t>
            </a:r>
            <a:r>
              <a:rPr lang="en-US" sz="1400" dirty="0" smtClean="0">
                <a:solidFill>
                  <a:srgbClr val="000066"/>
                </a:solidFill>
                <a:latin typeface="Tahoma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 err="1" smtClean="0">
                <a:solidFill>
                  <a:srgbClr val="000066"/>
                </a:solidFill>
                <a:latin typeface="Tahoma" pitchFamily="34" charset="0"/>
              </a:rPr>
              <a:t>Krein</a:t>
            </a:r>
            <a:r>
              <a:rPr lang="en-US" sz="1400" dirty="0" smtClean="0">
                <a:solidFill>
                  <a:srgbClr val="000066"/>
                </a:solidFill>
                <a:latin typeface="Tahoma" pitchFamily="34" charset="0"/>
              </a:rPr>
              <a:t>, Steven (2015). Two Organizational Mindsets. </a:t>
            </a:r>
            <a:r>
              <a:rPr lang="en-US" sz="1400" dirty="0" err="1" smtClean="0">
                <a:solidFill>
                  <a:srgbClr val="000066"/>
                </a:solidFill>
                <a:latin typeface="Tahoma" pitchFamily="34" charset="0"/>
              </a:rPr>
              <a:t>StartUp</a:t>
            </a:r>
            <a:r>
              <a:rPr lang="en-US" sz="1400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en-US" sz="1400" dirty="0">
                <a:solidFill>
                  <a:srgbClr val="000066"/>
                </a:solidFill>
                <a:latin typeface="Tahoma" pitchFamily="34" charset="0"/>
              </a:rPr>
              <a:t>Health, Inc. </a:t>
            </a:r>
            <a:r>
              <a:rPr lang="en-US" sz="1400" dirty="0" smtClean="0">
                <a:solidFill>
                  <a:srgbClr val="000066"/>
                </a:solidFill>
                <a:latin typeface="Tahoma" pitchFamily="34" charset="0"/>
                <a:hlinkClick r:id="rId3"/>
              </a:rPr>
              <a:t>https</a:t>
            </a:r>
            <a:r>
              <a:rPr lang="en-US" sz="1400" dirty="0">
                <a:solidFill>
                  <a:srgbClr val="000066"/>
                </a:solidFill>
                <a:latin typeface="Tahoma" pitchFamily="34" charset="0"/>
                <a:hlinkClick r:id="rId3"/>
              </a:rPr>
              <a:t>://</a:t>
            </a:r>
            <a:r>
              <a:rPr lang="en-US" sz="1400" dirty="0" smtClean="0">
                <a:solidFill>
                  <a:srgbClr val="000066"/>
                </a:solidFill>
                <a:latin typeface="Tahoma" pitchFamily="34" charset="0"/>
                <a:hlinkClick r:id="rId3"/>
              </a:rPr>
              <a:t>www.slideshare.net/StartUpHealth/startup-health-the-transformation-mindset</a:t>
            </a:r>
            <a:endParaRPr lang="en-US" sz="1400" dirty="0" smtClean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rgbClr val="000066"/>
                </a:solidFill>
                <a:latin typeface="Tahoma" pitchFamily="34" charset="0"/>
              </a:rPr>
              <a:t>Carnegie</a:t>
            </a:r>
            <a:r>
              <a:rPr lang="en-US" sz="1400" dirty="0">
                <a:solidFill>
                  <a:srgbClr val="000066"/>
                </a:solidFill>
                <a:latin typeface="Tahoma" pitchFamily="34" charset="0"/>
              </a:rPr>
              <a:t>, D. (2010). How to win friends and influence people. Simon and Schuster</a:t>
            </a:r>
            <a:r>
              <a:rPr lang="en-US" sz="1400" dirty="0" smtClean="0">
                <a:solidFill>
                  <a:srgbClr val="000066"/>
                </a:solidFill>
                <a:latin typeface="Tahoma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solidFill>
                  <a:srgbClr val="000066"/>
                </a:solidFill>
                <a:latin typeface="Tahoma" pitchFamily="34" charset="0"/>
              </a:rPr>
              <a:t>Belbin, R. M. (2012). Team roles at work. Routledge.</a:t>
            </a:r>
            <a:endParaRPr lang="en-US" sz="1400" dirty="0" smtClean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en-US" sz="1400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en-US" altLang="en-US" sz="1400" dirty="0">
              <a:solidFill>
                <a:srgbClr val="000066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53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 smtClean="0">
                <a:latin typeface="Tahoma" pitchFamily="34" charset="0"/>
                <a:cs typeface="Tahoma" pitchFamily="34" charset="0"/>
              </a:rPr>
              <a:t>Special Thanks!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55722" y="1139286"/>
            <a:ext cx="9213394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lvl="0" indent="0">
              <a:spcBef>
                <a:spcPts val="60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</a:rPr>
              <a:t>Team 1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000066"/>
                </a:solidFill>
                <a:latin typeface="Tahoma" pitchFamily="34" charset="0"/>
              </a:rPr>
              <a:t>Kashish</a:t>
            </a: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</a:rPr>
              <a:t> Garg</a:t>
            </a:r>
            <a:endParaRPr lang="en-US" sz="2800" dirty="0">
              <a:solidFill>
                <a:srgbClr val="000066"/>
              </a:solidFill>
              <a:latin typeface="Tahoma" pitchFamily="34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</a:rPr>
              <a:t>Zach Gonzalez-</a:t>
            </a:r>
            <a:r>
              <a:rPr lang="en-US" sz="2800" dirty="0" err="1" smtClean="0">
                <a:solidFill>
                  <a:srgbClr val="000066"/>
                </a:solidFill>
                <a:latin typeface="Tahoma" pitchFamily="34" charset="0"/>
              </a:rPr>
              <a:t>Ruskiewicz</a:t>
            </a:r>
            <a:endParaRPr lang="en-US" sz="2800" dirty="0">
              <a:solidFill>
                <a:srgbClr val="000066"/>
              </a:solidFill>
              <a:latin typeface="Tahoma" pitchFamily="34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000066"/>
                </a:solidFill>
                <a:latin typeface="Tahoma" pitchFamily="34" charset="0"/>
              </a:rPr>
              <a:t>Ipsita</a:t>
            </a:r>
            <a:r>
              <a:rPr lang="en-US" sz="2800" dirty="0">
                <a:solidFill>
                  <a:srgbClr val="000066"/>
                </a:solidFill>
                <a:latin typeface="Tahoma" pitchFamily="34" charset="0"/>
              </a:rPr>
              <a:t> Chatterjee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000066"/>
                </a:solidFill>
                <a:latin typeface="Tahoma" pitchFamily="34" charset="0"/>
              </a:rPr>
              <a:t>Fariha</a:t>
            </a: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</a:rPr>
              <a:t> Imam</a:t>
            </a:r>
            <a:endParaRPr lang="en-US" sz="2800" dirty="0">
              <a:solidFill>
                <a:srgbClr val="000066"/>
              </a:solidFill>
              <a:latin typeface="Tahoma" pitchFamily="34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</a:rPr>
              <a:t>Haley Enns</a:t>
            </a:r>
            <a:endParaRPr lang="en-US" sz="28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115268" y="1135424"/>
            <a:ext cx="3353214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lvl="0" indent="0">
              <a:spcBef>
                <a:spcPts val="60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</a:rPr>
              <a:t>Team 2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000066"/>
                </a:solidFill>
                <a:latin typeface="Tahoma" pitchFamily="34" charset="0"/>
              </a:rPr>
              <a:t>Tej</a:t>
            </a: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</a:rPr>
              <a:t> Khanna</a:t>
            </a:r>
            <a:endParaRPr lang="en-US" sz="2800" dirty="0" smtClean="0">
              <a:solidFill>
                <a:srgbClr val="000066"/>
              </a:solidFill>
              <a:latin typeface="Tahoma" pitchFamily="34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 err="1">
                <a:solidFill>
                  <a:srgbClr val="000066"/>
                </a:solidFill>
                <a:latin typeface="Tahoma" pitchFamily="34" charset="0"/>
              </a:rPr>
              <a:t>Ipsita</a:t>
            </a:r>
            <a:r>
              <a:rPr lang="en-US" sz="2800" dirty="0">
                <a:solidFill>
                  <a:srgbClr val="000066"/>
                </a:solidFill>
                <a:latin typeface="Tahoma" pitchFamily="34" charset="0"/>
              </a:rPr>
              <a:t> Chatterjee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</a:rPr>
              <a:t>Haley Enns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000066"/>
                </a:solidFill>
                <a:latin typeface="Tahoma" pitchFamily="34" charset="0"/>
              </a:rPr>
              <a:t>Ruhit</a:t>
            </a: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</a:rPr>
              <a:t> Roy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</a:rPr>
              <a:t>Hannah Munson</a:t>
            </a:r>
          </a:p>
        </p:txBody>
      </p:sp>
    </p:spTree>
    <p:extLst>
      <p:ext uri="{BB962C8B-B14F-4D97-AF65-F5344CB8AC3E}">
        <p14:creationId xmlns:p14="http://schemas.microsoft.com/office/powerpoint/2010/main" val="90343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B_nEtZxPog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9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3400" y="1209675"/>
            <a:ext cx="8153400" cy="12192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Teamwork</a:t>
            </a:r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1026" name="Picture 2" descr="Image result for edison 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04" y="2337963"/>
            <a:ext cx="3972243" cy="186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dison l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" y="2337963"/>
            <a:ext cx="4095255" cy="186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14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1814674"/>
            <a:ext cx="8153400" cy="185180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Importance of Teamwork</a:t>
            </a:r>
            <a:endParaRPr lang="en-US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61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 smtClean="0">
                <a:latin typeface="Tahoma" pitchFamily="34" charset="0"/>
                <a:cs typeface="Tahoma" pitchFamily="34" charset="0"/>
              </a:rPr>
              <a:t>ABET Teamwork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47320" y="878840"/>
            <a:ext cx="921004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 smtClean="0">
                <a:solidFill>
                  <a:srgbClr val="000066"/>
                </a:solidFill>
                <a:latin typeface="Tahoma" pitchFamily="34" charset="0"/>
              </a:rPr>
              <a:t>Ability </a:t>
            </a:r>
            <a:r>
              <a:rPr lang="en-US" sz="1600" dirty="0">
                <a:solidFill>
                  <a:srgbClr val="000066"/>
                </a:solidFill>
                <a:latin typeface="Tahoma" pitchFamily="34" charset="0"/>
              </a:rPr>
              <a:t>to apply mathematics, </a:t>
            </a:r>
            <a:r>
              <a:rPr lang="en-US" sz="1600" dirty="0" smtClean="0">
                <a:solidFill>
                  <a:srgbClr val="000066"/>
                </a:solidFill>
                <a:latin typeface="Tahoma" pitchFamily="34" charset="0"/>
              </a:rPr>
              <a:t>science, </a:t>
            </a:r>
            <a:r>
              <a:rPr lang="en-US" sz="1600" dirty="0">
                <a:solidFill>
                  <a:srgbClr val="000066"/>
                </a:solidFill>
                <a:latin typeface="Tahoma" pitchFamily="34" charset="0"/>
              </a:rPr>
              <a:t>and engineering principles.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>
                <a:solidFill>
                  <a:srgbClr val="000066"/>
                </a:solidFill>
                <a:latin typeface="Tahoma" pitchFamily="34" charset="0"/>
              </a:rPr>
              <a:t>Ability to design and conduct experiments, </a:t>
            </a:r>
            <a:r>
              <a:rPr lang="en-US" sz="1600" dirty="0" smtClean="0">
                <a:solidFill>
                  <a:srgbClr val="000066"/>
                </a:solidFill>
                <a:latin typeface="Tahoma" pitchFamily="34" charset="0"/>
              </a:rPr>
              <a:t>analyze, </a:t>
            </a:r>
            <a:r>
              <a:rPr lang="en-US" sz="1600" dirty="0">
                <a:solidFill>
                  <a:srgbClr val="000066"/>
                </a:solidFill>
                <a:latin typeface="Tahoma" pitchFamily="34" charset="0"/>
              </a:rPr>
              <a:t>and interpret data.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>
                <a:solidFill>
                  <a:srgbClr val="000066"/>
                </a:solidFill>
                <a:latin typeface="Tahoma" pitchFamily="34" charset="0"/>
              </a:rPr>
              <a:t>Ability to design a system, component, or process to meet desired needs.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Ability to function on multidisciplinary teams.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>
                <a:solidFill>
                  <a:srgbClr val="000066"/>
                </a:solidFill>
                <a:latin typeface="Tahoma" pitchFamily="34" charset="0"/>
              </a:rPr>
              <a:t>Ability to identify, </a:t>
            </a:r>
            <a:r>
              <a:rPr lang="en-US" sz="1600" dirty="0" smtClean="0">
                <a:solidFill>
                  <a:srgbClr val="000066"/>
                </a:solidFill>
                <a:latin typeface="Tahoma" pitchFamily="34" charset="0"/>
              </a:rPr>
              <a:t>formulate, </a:t>
            </a:r>
            <a:r>
              <a:rPr lang="en-US" sz="1600" dirty="0">
                <a:solidFill>
                  <a:srgbClr val="000066"/>
                </a:solidFill>
                <a:latin typeface="Tahoma" pitchFamily="34" charset="0"/>
              </a:rPr>
              <a:t>and solve engineering problems.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Understanding of professional and ethical responsibility.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>
                <a:solidFill>
                  <a:srgbClr val="000066"/>
                </a:solidFill>
                <a:latin typeface="Tahoma" pitchFamily="34" charset="0"/>
              </a:rPr>
              <a:t>Ability to communicate effectively.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The broad education necessary to understand the impact of engineering solutions in a global and societal context.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>
                <a:solidFill>
                  <a:srgbClr val="000066"/>
                </a:solidFill>
                <a:latin typeface="Tahoma" pitchFamily="34" charset="0"/>
              </a:rPr>
              <a:t>Recognition of the need for and an ability to engage in life-long learning.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>
                <a:solidFill>
                  <a:srgbClr val="000066"/>
                </a:solidFill>
                <a:latin typeface="Tahoma" pitchFamily="34" charset="0"/>
              </a:rPr>
              <a:t>Knowledge of contemporary issues.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>
                <a:solidFill>
                  <a:srgbClr val="000066"/>
                </a:solidFill>
                <a:latin typeface="Tahoma" pitchFamily="34" charset="0"/>
              </a:rPr>
              <a:t>Ability to use the techniques, skills and modern engineering tools necessary for engineering practice.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altLang="en-US" sz="1600" dirty="0" smtClean="0">
              <a:solidFill>
                <a:srgbClr val="000066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31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 smtClean="0">
                <a:latin typeface="Tahoma" pitchFamily="34" charset="0"/>
                <a:cs typeface="Tahoma" pitchFamily="34" charset="0"/>
              </a:rPr>
              <a:t>ABET Teamwork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38760" y="1234440"/>
            <a:ext cx="921004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0066"/>
                </a:solidFill>
                <a:latin typeface="Tahoma" pitchFamily="34" charset="0"/>
              </a:rPr>
              <a:t>d)	Ability </a:t>
            </a:r>
            <a:r>
              <a:rPr lang="en-US" sz="2800" b="1" dirty="0">
                <a:solidFill>
                  <a:srgbClr val="000066"/>
                </a:solidFill>
                <a:latin typeface="Tahoma" pitchFamily="34" charset="0"/>
              </a:rPr>
              <a:t>to function on multidisciplinary </a:t>
            </a:r>
            <a:r>
              <a:rPr lang="en-US" sz="2800" b="1" dirty="0" smtClean="0">
                <a:solidFill>
                  <a:srgbClr val="000066"/>
                </a:solidFill>
                <a:latin typeface="Tahoma" pitchFamily="34" charset="0"/>
              </a:rPr>
              <a:t>teams.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0066"/>
                </a:solidFill>
                <a:latin typeface="Tahoma" pitchFamily="34" charset="0"/>
              </a:rPr>
              <a:t>f)	Understanding </a:t>
            </a:r>
            <a:r>
              <a:rPr lang="en-US" sz="2800" b="1" dirty="0">
                <a:solidFill>
                  <a:srgbClr val="000066"/>
                </a:solidFill>
                <a:latin typeface="Tahoma" pitchFamily="34" charset="0"/>
              </a:rPr>
              <a:t>of professional and ethical responsibility.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0066"/>
                </a:solidFill>
                <a:latin typeface="Tahoma" pitchFamily="34" charset="0"/>
              </a:rPr>
              <a:t>h)	The </a:t>
            </a:r>
            <a:r>
              <a:rPr lang="en-US" sz="2800" b="1" dirty="0">
                <a:solidFill>
                  <a:srgbClr val="000066"/>
                </a:solidFill>
                <a:latin typeface="Tahoma" pitchFamily="34" charset="0"/>
              </a:rPr>
              <a:t>broad education necessary to understand the impact of engineering </a:t>
            </a:r>
            <a:r>
              <a:rPr lang="en-US" sz="2800" b="1" dirty="0" smtClean="0">
                <a:solidFill>
                  <a:srgbClr val="000066"/>
                </a:solidFill>
                <a:latin typeface="Tahoma" pitchFamily="34" charset="0"/>
              </a:rPr>
              <a:t>solutions </a:t>
            </a:r>
            <a:r>
              <a:rPr lang="en-US" sz="2800" b="1" dirty="0">
                <a:solidFill>
                  <a:srgbClr val="000066"/>
                </a:solidFill>
                <a:latin typeface="Tahoma" pitchFamily="34" charset="0"/>
              </a:rPr>
              <a:t>in a global and societal context</a:t>
            </a:r>
            <a:r>
              <a:rPr lang="en-US" sz="2800" b="1" dirty="0" smtClean="0">
                <a:solidFill>
                  <a:srgbClr val="000066"/>
                </a:solidFill>
                <a:latin typeface="Tahoma" pitchFamily="34" charset="0"/>
              </a:rPr>
              <a:t>.</a:t>
            </a:r>
            <a:endParaRPr lang="en-US" sz="2800" b="1" dirty="0">
              <a:solidFill>
                <a:srgbClr val="000066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47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 smtClean="0">
                <a:latin typeface="Tahoma" pitchFamily="34" charset="0"/>
                <a:cs typeface="Tahoma" pitchFamily="34" charset="0"/>
              </a:rPr>
              <a:t>Team Skills Necessary for Jobs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38760" y="1234440"/>
            <a:ext cx="921004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0"/>
              </a:spcAft>
            </a:pPr>
            <a:endParaRPr lang="en-US" sz="2800" b="1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8008" y="1476762"/>
            <a:ext cx="83489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0066"/>
                </a:solidFill>
                <a:latin typeface="Tahoma" pitchFamily="34" charset="0"/>
              </a:rPr>
              <a:t>Technical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000066"/>
                </a:solidFill>
                <a:latin typeface="Tahoma" pitchFamily="34" charset="0"/>
              </a:rPr>
              <a:t>Communication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000066"/>
                </a:solidFill>
                <a:latin typeface="Tahoma" pitchFamily="34" charset="0"/>
              </a:rPr>
              <a:t>Interpersonal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0066"/>
                </a:solidFill>
                <a:latin typeface="Tahoma" pitchFamily="34" charset="0"/>
              </a:rPr>
              <a:t>Problem Solving and Critical Thinking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0066"/>
                </a:solidFill>
                <a:latin typeface="Tahoma" pitchFamily="34" charset="0"/>
              </a:rPr>
              <a:t>Enthusiasm, </a:t>
            </a:r>
            <a:r>
              <a:rPr lang="en-US" sz="3200" dirty="0" smtClean="0">
                <a:solidFill>
                  <a:srgbClr val="000066"/>
                </a:solidFill>
                <a:latin typeface="Tahoma" pitchFamily="34" charset="0"/>
              </a:rPr>
              <a:t>Commitment, </a:t>
            </a:r>
            <a:r>
              <a:rPr lang="en-US" sz="3200" dirty="0">
                <a:solidFill>
                  <a:srgbClr val="000066"/>
                </a:solidFill>
                <a:latin typeface="Tahoma" pitchFamily="34" charset="0"/>
              </a:rPr>
              <a:t>and Motivation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844800" y="4416699"/>
            <a:ext cx="5963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www.engineering.com/JobArticles/ArticleID/13894/5-Skills-Hiring-Managers-Look-for-in-Engineering-Grads.aspx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6791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1814674"/>
            <a:ext cx="8153400" cy="185180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Teamwork Skills </a:t>
            </a:r>
            <a:endParaRPr lang="en-US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 smtClean="0">
                <a:latin typeface="Tahoma" pitchFamily="34" charset="0"/>
                <a:cs typeface="Tahoma" pitchFamily="34" charset="0"/>
              </a:rPr>
              <a:t>Growth Mindset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83920" y="1141503"/>
            <a:ext cx="69723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Tahoma" pitchFamily="34" charset="0"/>
              </a:rPr>
              <a:t>Grit is essential to success</a:t>
            </a:r>
            <a:endParaRPr lang="en-US" altLang="en-US" dirty="0">
              <a:solidFill>
                <a:srgbClr val="000066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altLang="en-US" dirty="0" smtClean="0">
              <a:solidFill>
                <a:srgbClr val="000066"/>
              </a:solidFill>
              <a:latin typeface="Tahoma" pitchFamily="34" charset="0"/>
            </a:endParaRPr>
          </a:p>
        </p:txBody>
      </p:sp>
      <p:pic>
        <p:nvPicPr>
          <p:cNvPr id="1026" name="Picture 2" descr="https://images-na.ssl-images-amazon.com/images/I/51SIR47BxlL._SX32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09" y="1255576"/>
            <a:ext cx="2139474" cy="323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inds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94" y="1744846"/>
            <a:ext cx="4700905" cy="294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3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U Schools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6851</TotalTime>
  <Words>664</Words>
  <Application>Microsoft Office PowerPoint</Application>
  <PresentationFormat>On-screen Show (16:9)</PresentationFormat>
  <Paragraphs>155</Paragraphs>
  <Slides>30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ＭＳ Ｐゴシック</vt:lpstr>
      <vt:lpstr>ＭＳ Ｐゴシック</vt:lpstr>
      <vt:lpstr>Arial</vt:lpstr>
      <vt:lpstr>Calibri</vt:lpstr>
      <vt:lpstr>Courier New</vt:lpstr>
      <vt:lpstr>Tahoma</vt:lpstr>
      <vt:lpstr>Wingdings</vt:lpstr>
      <vt:lpstr>NYU Schools Master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York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Bresnahan</dc:creator>
  <cp:lastModifiedBy>User</cp:lastModifiedBy>
  <cp:revision>155</cp:revision>
  <dcterms:created xsi:type="dcterms:W3CDTF">2013-09-03T13:03:01Z</dcterms:created>
  <dcterms:modified xsi:type="dcterms:W3CDTF">2018-02-07T14:35:39Z</dcterms:modified>
</cp:coreProperties>
</file>