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12192000" cy="6858000"/>
  <p:notesSz cx="6858000" cy="9144000"/>
  <p:embeddedFontLst>
    <p:embeddedFont>
      <p:font typeface="Gotham Book" pitchFamily="50" charset="0"/>
      <p:regular r:id="rId15"/>
      <p: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roxima Nova Rg" panose="02000506030000020004" pitchFamily="2" charset="0"/>
      <p:regular r:id="rId19"/>
    </p:embeddedFont>
    <p:embeddedFont>
      <p:font typeface="Proxima Nova Lt" panose="02000506030000020004" charset="0"/>
      <p:regular r:id="rId20"/>
      <p:bold r:id="rId21"/>
    </p:embeddedFont>
    <p:embeddedFont>
      <p:font typeface="Gotham Medium" pitchFamily="50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2965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2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6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1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5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8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8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1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1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74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2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8EC1CAE-C4A8-46E9-8AD6-D26A1A7737B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/>
                <a:sym typeface="Arial"/>
              </a:rPr>
              <a:pPr hangingPunct="1"/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60A1212D-38B2-4DEE-B25F-5C96C2761F5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/>
                <a:sym typeface="Arial"/>
              </a:rPr>
              <a:pPr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9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RESUMES, REVISITED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 smtClean="0"/>
              <a:t>EG100</a:t>
            </a:r>
            <a:r>
              <a:rPr lang="en-US" dirty="0" smtClean="0"/>
              <a:t>4</a:t>
            </a:r>
            <a:r>
              <a:rPr dirty="0" smtClean="0"/>
              <a:t>  </a:t>
            </a:r>
            <a:r>
              <a:rPr dirty="0"/>
              <a:t>|  RECITATION </a:t>
            </a:r>
            <a:r>
              <a:rPr dirty="0" smtClean="0"/>
              <a:t>1</a:t>
            </a:r>
            <a:r>
              <a:rPr lang="en-US" dirty="0" smtClean="0"/>
              <a:t>0</a:t>
            </a:r>
            <a:endParaRPr dirty="0"/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00954" y="5809754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1"/>
            <a:r>
              <a:rPr lang="en-US" sz="1600" kern="1200" dirty="0" smtClean="0">
                <a:solidFill>
                  <a:prstClr val="black"/>
                </a:solidFill>
                <a:latin typeface="Proxima Nova Lt" panose="02000506030000020004" pitchFamily="50" charset="0"/>
                <a:ea typeface="+mn-ea"/>
                <a:cs typeface="Arial"/>
                <a:sym typeface="Arial"/>
              </a:rPr>
              <a:t>5</a:t>
            </a:r>
            <a:endParaRPr lang="en-US" sz="1600" kern="1200" dirty="0">
              <a:solidFill>
                <a:prstClr val="black"/>
              </a:solidFill>
              <a:latin typeface="Proxima Nova Lt" panose="0200050603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QUESTIONS?</a:t>
            </a:r>
          </a:p>
        </p:txBody>
      </p:sp>
      <p:sp>
        <p:nvSpPr>
          <p:cNvPr id="175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-131975" y="546467"/>
            <a:ext cx="12455950" cy="965148"/>
          </a:xfrm>
          <a:prstGeom prst="rect">
            <a:avLst/>
          </a:prstGeom>
        </p:spPr>
        <p:txBody>
          <a:bodyPr>
            <a:noAutofit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4400" dirty="0"/>
              <a:t>COMMON MISTAKES </a:t>
            </a:r>
            <a:r>
              <a:rPr lang="en-US" sz="4400" dirty="0" smtClean="0"/>
              <a:t>–</a:t>
            </a:r>
            <a:r>
              <a:rPr sz="4400" dirty="0" smtClean="0"/>
              <a:t> </a:t>
            </a:r>
            <a:r>
              <a:rPr lang="en-US" sz="4400" dirty="0" smtClean="0"/>
              <a:t>YOUR INFO</a:t>
            </a:r>
            <a:endParaRPr sz="4400" dirty="0"/>
          </a:p>
        </p:txBody>
      </p:sp>
      <p:sp>
        <p:nvSpPr>
          <p:cNvPr id="107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409261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Include a mailing address, even when applying to remote positions.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/>
              <a:t>Yes</a:t>
            </a:r>
            <a:r>
              <a:rPr dirty="0"/>
              <a:t>: “111 </a:t>
            </a:r>
            <a:r>
              <a:rPr dirty="0" err="1"/>
              <a:t>Tandon</a:t>
            </a:r>
            <a:r>
              <a:rPr dirty="0"/>
              <a:t> Ave, Apt 3, Brooklyn, NY 55555”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/>
              <a:t>No:</a:t>
            </a:r>
            <a:r>
              <a:rPr dirty="0"/>
              <a:t> “Brooklyn, NY”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Include location/city for each position.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/>
              <a:t>Yes:</a:t>
            </a:r>
            <a:r>
              <a:rPr dirty="0"/>
              <a:t> “Etsy, Data Science Intern, Brooklyn, NY”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/>
              <a:t>No:</a:t>
            </a:r>
            <a:r>
              <a:rPr dirty="0"/>
              <a:t> “Etsy, Data Science Intern”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/>
              <a:t>Remote Work: </a:t>
            </a:r>
            <a:r>
              <a:rPr dirty="0"/>
              <a:t>“Etsy, Data Science Intern (Remote)”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Include </a:t>
            </a:r>
            <a:r>
              <a:rPr b="0" dirty="0">
                <a:latin typeface="Proxima Nova Light"/>
                <a:ea typeface="Proxima Nova Light"/>
                <a:cs typeface="Proxima Nova Light"/>
                <a:sym typeface="Proxima Nova Light"/>
              </a:rPr>
              <a:t>anticipated</a:t>
            </a:r>
            <a:r>
              <a:rPr dirty="0"/>
              <a:t> graduation </a:t>
            </a:r>
            <a:r>
              <a:rPr dirty="0" smtClean="0"/>
              <a:t>year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ubtitle 2"/>
          <p:cNvSpPr txBox="1">
            <a:spLocks noGrp="1"/>
          </p:cNvSpPr>
          <p:nvPr>
            <p:ph type="subTitle" idx="1"/>
          </p:nvPr>
        </p:nvSpPr>
        <p:spPr>
          <a:xfrm>
            <a:off x="453445" y="1019493"/>
            <a:ext cx="7087998" cy="529018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Avoid unnecessary </a:t>
            </a:r>
            <a:r>
              <a:rPr dirty="0" smtClean="0"/>
              <a:t>adjectives</a:t>
            </a:r>
          </a:p>
          <a:p>
            <a:pPr marL="519113" lvl="2" indent="-349250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 smtClean="0"/>
              <a:t>Yes:</a:t>
            </a:r>
            <a:r>
              <a:rPr dirty="0" smtClean="0"/>
              <a:t> “Addressed customer service concerns.”</a:t>
            </a:r>
          </a:p>
          <a:p>
            <a:pPr marL="519113" lvl="2" indent="-349250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 smtClean="0"/>
              <a:t>No</a:t>
            </a:r>
            <a:r>
              <a:rPr u="sng" dirty="0"/>
              <a:t>:</a:t>
            </a:r>
            <a:r>
              <a:rPr dirty="0"/>
              <a:t> “Gave incredible customer </a:t>
            </a:r>
            <a:r>
              <a:rPr dirty="0" smtClean="0"/>
              <a:t>service.”</a:t>
            </a:r>
            <a:endParaRPr dirty="0"/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Too much detail in descriptions.</a:t>
            </a:r>
          </a:p>
          <a:p>
            <a:pPr marL="519113" lvl="2" indent="-349250" algn="l">
              <a:buSzPct val="100000"/>
              <a:buFontTx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>
                <a:latin typeface="Proxima Nova Light"/>
                <a:ea typeface="Proxima Nova Light"/>
                <a:cs typeface="Proxima Nova Light"/>
              </a:rPr>
              <a:t>Yes: “Organized merchandise displays.”</a:t>
            </a:r>
          </a:p>
          <a:p>
            <a:pPr marL="519113" lvl="2" indent="-349250" algn="l">
              <a:buSzPct val="100000"/>
              <a:buFontTx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>
                <a:latin typeface="Proxima Nova Light"/>
                <a:ea typeface="Proxima Nova Light"/>
                <a:cs typeface="Proxima Nova Light"/>
              </a:rPr>
              <a:t>No: “Set up new merchandise and making sure it doesn’t get too messy.”</a:t>
            </a:r>
          </a:p>
        </p:txBody>
      </p:sp>
      <p:pic>
        <p:nvPicPr>
          <p:cNvPr id="11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3" y="2320283"/>
            <a:ext cx="4281686" cy="226572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Figure 1: screenshot from “Succession” on HBO"/>
          <p:cNvSpPr txBox="1"/>
          <p:nvPr/>
        </p:nvSpPr>
        <p:spPr>
          <a:xfrm>
            <a:off x="7825606" y="4801513"/>
            <a:ext cx="37133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dirty="0">
                <a:latin typeface="Proxima Nova Rg" panose="02000506030000020004" pitchFamily="2" charset="0"/>
              </a:rPr>
              <a:t>Figure 1: </a:t>
            </a:r>
            <a:r>
              <a:rPr lang="en-US" dirty="0" smtClean="0">
                <a:latin typeface="Proxima Nova Rg" panose="02000506030000020004" pitchFamily="2" charset="0"/>
              </a:rPr>
              <a:t>S</a:t>
            </a:r>
            <a:r>
              <a:rPr dirty="0" smtClean="0">
                <a:latin typeface="Proxima Nova Rg" panose="02000506030000020004" pitchFamily="2" charset="0"/>
              </a:rPr>
              <a:t>creenshot </a:t>
            </a:r>
            <a:r>
              <a:rPr dirty="0">
                <a:latin typeface="Proxima Nova Rg" panose="02000506030000020004" pitchFamily="2" charset="0"/>
              </a:rPr>
              <a:t>from “Succession” on HBO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1975" y="546467"/>
            <a:ext cx="12455950" cy="9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ctr" defTabSz="74066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74" b="0" i="0" u="none" strike="noStrike" cap="none" spc="0" baseline="0">
                <a:solidFill>
                  <a:srgbClr val="000000"/>
                </a:solidFill>
                <a:uFillTx/>
                <a:latin typeface="Gotham Medium"/>
                <a:ea typeface="Gotham Medium"/>
                <a:cs typeface="Gotham Medium"/>
                <a:sym typeface="Gotham Medium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4400" dirty="0" smtClean="0"/>
              <a:t>COMMON MISTAKES - LANGUAGE</a:t>
            </a:r>
            <a:endParaRPr lang="en-US" sz="44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-307942" y="546467"/>
            <a:ext cx="12807884" cy="965148"/>
          </a:xfrm>
          <a:prstGeom prst="rect">
            <a:avLst/>
          </a:prstGeom>
        </p:spPr>
        <p:txBody>
          <a:bodyPr>
            <a:normAutofit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COMMON MISTAKES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lang="en-US" dirty="0" smtClean="0"/>
              <a:t>TONE &amp; FORMAT</a:t>
            </a:r>
            <a:endParaRPr dirty="0"/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511791" y="798139"/>
            <a:ext cx="11168418" cy="5748392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Skills section is </a:t>
            </a:r>
            <a:r>
              <a:rPr b="0" dirty="0">
                <a:latin typeface="Proxima Nova Light"/>
                <a:ea typeface="Proxima Nova Light"/>
                <a:cs typeface="Proxima Nova Light"/>
                <a:sym typeface="Proxima Nova Light"/>
              </a:rPr>
              <a:t>only</a:t>
            </a:r>
            <a:r>
              <a:rPr dirty="0"/>
              <a:t> for concrete, industry-specific skills. </a:t>
            </a:r>
            <a:endParaRPr lang="en-US" dirty="0"/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b="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P</a:t>
            </a:r>
            <a:r>
              <a:rPr b="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rogramming languag</a:t>
            </a:r>
            <a:r>
              <a:rPr lang="en-US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es</a:t>
            </a:r>
            <a:r>
              <a:rPr b="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; </a:t>
            </a:r>
            <a:r>
              <a:rPr b="0" dirty="0">
                <a:latin typeface="Proxima Nova Light"/>
                <a:ea typeface="Proxima Nova Light"/>
                <a:cs typeface="Proxima Nova Light"/>
                <a:sym typeface="Proxima Nova Light"/>
              </a:rPr>
              <a:t>verbal/written </a:t>
            </a:r>
            <a:r>
              <a:rPr b="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language</a:t>
            </a:r>
            <a:r>
              <a:rPr lang="en-US" b="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, </a:t>
            </a:r>
            <a:r>
              <a:rPr b="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industry-related software</a:t>
            </a:r>
            <a:endParaRPr b="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/>
              <a:t>Yes:</a:t>
            </a:r>
            <a:r>
              <a:rPr dirty="0"/>
              <a:t> “Python, C++, </a:t>
            </a:r>
            <a:r>
              <a:rPr dirty="0" err="1"/>
              <a:t>Javascript</a:t>
            </a:r>
            <a:r>
              <a:rPr dirty="0"/>
              <a:t>, Microsoft Office Suite”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/>
              <a:t>No:</a:t>
            </a:r>
            <a:r>
              <a:rPr dirty="0"/>
              <a:t> “teamwork,” “leadership,” “collaboration,” “fast learner,” “gifted,” etc.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Tiny font size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Doesn’t </a:t>
            </a:r>
            <a:r>
              <a:rPr sz="2200" dirty="0"/>
              <a:t>matter</a:t>
            </a:r>
            <a:r>
              <a:rPr dirty="0"/>
              <a:t> </a:t>
            </a:r>
            <a:r>
              <a:rPr sz="2200" dirty="0"/>
              <a:t>if</a:t>
            </a:r>
            <a:r>
              <a:rPr dirty="0"/>
              <a:t> </a:t>
            </a:r>
            <a:r>
              <a:rPr sz="2000" dirty="0"/>
              <a:t>you</a:t>
            </a:r>
            <a:r>
              <a:rPr dirty="0"/>
              <a:t> </a:t>
            </a:r>
            <a:r>
              <a:rPr sz="2000" dirty="0"/>
              <a:t>fit</a:t>
            </a:r>
            <a:r>
              <a:rPr dirty="0"/>
              <a:t> </a:t>
            </a:r>
            <a:r>
              <a:rPr sz="1800" dirty="0"/>
              <a:t>in</a:t>
            </a:r>
            <a:r>
              <a:rPr dirty="0"/>
              <a:t> </a:t>
            </a:r>
            <a:r>
              <a:rPr sz="1800" dirty="0"/>
              <a:t>all</a:t>
            </a:r>
            <a:r>
              <a:rPr dirty="0"/>
              <a:t> </a:t>
            </a:r>
            <a:r>
              <a:rPr sz="1600" dirty="0"/>
              <a:t>your</a:t>
            </a:r>
            <a:r>
              <a:rPr dirty="0"/>
              <a:t> </a:t>
            </a:r>
            <a:r>
              <a:rPr sz="1300" dirty="0"/>
              <a:t>experience</a:t>
            </a:r>
            <a:r>
              <a:rPr dirty="0"/>
              <a:t> </a:t>
            </a:r>
            <a:r>
              <a:rPr sz="1400" dirty="0"/>
              <a:t>if</a:t>
            </a:r>
            <a:r>
              <a:rPr dirty="0"/>
              <a:t> </a:t>
            </a:r>
            <a:r>
              <a:rPr sz="1200" dirty="0"/>
              <a:t>we can’t</a:t>
            </a:r>
            <a:r>
              <a:rPr dirty="0"/>
              <a:t> </a:t>
            </a:r>
            <a:r>
              <a:rPr sz="1000" dirty="0"/>
              <a:t>read the text!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Try not to use below size 12 or 11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653040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SUBMITTING</a:t>
            </a:r>
          </a:p>
        </p:txBody>
      </p:sp>
      <p:sp>
        <p:nvSpPr>
          <p:cNvPr id="130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135614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Whenever possible, upload/attach your resume as a </a:t>
            </a:r>
            <a:r>
              <a:rPr dirty="0" smtClean="0"/>
              <a:t>PDF</a:t>
            </a:r>
            <a:endParaRPr dirty="0"/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Worried about formatting? Email it to a </a:t>
            </a:r>
            <a:r>
              <a:rPr dirty="0" smtClean="0"/>
              <a:t>friend</a:t>
            </a:r>
            <a:r>
              <a:rPr lang="en-US" dirty="0" smtClean="0"/>
              <a:t>, relative, or colleague</a:t>
            </a:r>
            <a:endParaRPr dirty="0"/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File Name: Include </a:t>
            </a:r>
            <a:r>
              <a:rPr dirty="0" smtClean="0"/>
              <a:t>name OR </a:t>
            </a:r>
            <a:r>
              <a:rPr dirty="0"/>
              <a:t>name + </a:t>
            </a:r>
            <a:r>
              <a:rPr lang="en-US" dirty="0" smtClean="0"/>
              <a:t>job </a:t>
            </a:r>
            <a:r>
              <a:rPr dirty="0" smtClean="0"/>
              <a:t>you </a:t>
            </a:r>
            <a:r>
              <a:rPr dirty="0"/>
              <a:t>are applying </a:t>
            </a:r>
            <a:r>
              <a:rPr dirty="0" smtClean="0"/>
              <a:t>for</a:t>
            </a:r>
            <a:endParaRPr dirty="0"/>
          </a:p>
          <a:p>
            <a:pPr marL="1002631" lvl="2" indent="-240631" algn="l">
              <a:buSzPct val="100000"/>
              <a:buChar char="•"/>
              <a:defRPr strike="sngStrike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Resume.pdf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Swift, Taylor_Resume.pdf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Swift, Taylor_TikTokInternship_Resume.pdf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1"/>
          <p:cNvSpPr txBox="1">
            <a:spLocks noGrp="1"/>
          </p:cNvSpPr>
          <p:nvPr>
            <p:ph type="ctrTitle"/>
          </p:nvPr>
        </p:nvSpPr>
        <p:spPr>
          <a:xfrm>
            <a:off x="564107" y="587936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04672">
              <a:defRPr sz="4752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OK, I HAVE </a:t>
            </a:r>
            <a:r>
              <a:rPr lang="en-US" dirty="0"/>
              <a:t>A</a:t>
            </a:r>
            <a:r>
              <a:rPr dirty="0"/>
              <a:t> RESUME. NOW WHAT?</a:t>
            </a:r>
          </a:p>
        </p:txBody>
      </p:sp>
      <p:sp>
        <p:nvSpPr>
          <p:cNvPr id="137" name="Subtitle 2"/>
          <p:cNvSpPr txBox="1">
            <a:spLocks noGrp="1"/>
          </p:cNvSpPr>
          <p:nvPr>
            <p:ph type="subTitle" idx="1"/>
          </p:nvPr>
        </p:nvSpPr>
        <p:spPr>
          <a:xfrm>
            <a:off x="653592" y="1257067"/>
            <a:ext cx="10884816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Standard Resume: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Polished resume that details your experience.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Update every 6-12 </a:t>
            </a:r>
            <a:r>
              <a:rPr dirty="0" smtClean="0"/>
              <a:t>months</a:t>
            </a:r>
            <a:r>
              <a:rPr lang="en-US" dirty="0" smtClean="0"/>
              <a:t>, during school 1-2 times per semester</a:t>
            </a:r>
            <a:endParaRPr dirty="0"/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Used for general professional inquiries, job fairs, last minute interviews</a:t>
            </a:r>
          </a:p>
          <a:p>
            <a:pPr marL="240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 dirty="0"/>
              <a:t>LinkedIn</a:t>
            </a:r>
            <a:r>
              <a:rPr dirty="0"/>
              <a:t>: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 smtClean="0"/>
              <a:t>Should be updated regularly and reflect your current resume</a:t>
            </a:r>
            <a:endParaRPr dirty="0"/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Still important to have a separate, up-to-date resume </a:t>
            </a:r>
            <a:r>
              <a:rPr dirty="0" smtClean="0"/>
              <a:t>file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1"/>
          <p:cNvSpPr txBox="1">
            <a:spLocks noGrp="1"/>
          </p:cNvSpPr>
          <p:nvPr>
            <p:ph type="ctrTitle"/>
          </p:nvPr>
        </p:nvSpPr>
        <p:spPr>
          <a:xfrm>
            <a:off x="564107" y="70103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TAILORING YOUR RESUME</a:t>
            </a:r>
          </a:p>
        </p:txBody>
      </p:sp>
      <p:sp>
        <p:nvSpPr>
          <p:cNvPr id="14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93513" y="1818902"/>
            <a:ext cx="6271886" cy="427704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>
                <a:latin typeface="Proxima Nova"/>
                <a:ea typeface="Proxima Nova"/>
                <a:cs typeface="Proxima Nova"/>
                <a:sym typeface="Proxima Nova"/>
              </a:rPr>
              <a:t>Tailoring your resume: </a:t>
            </a:r>
            <a:r>
              <a:rPr dirty="0" smtClean="0"/>
              <a:t>edit</a:t>
            </a:r>
            <a:r>
              <a:rPr lang="en-US" dirty="0" smtClean="0"/>
              <a:t> for job posting</a:t>
            </a:r>
            <a:endParaRPr dirty="0"/>
          </a:p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Benefits: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Optimize file for HR software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smtClean="0"/>
              <a:t>Demonstrate </a:t>
            </a:r>
            <a:r>
              <a:rPr dirty="0"/>
              <a:t>applicable </a:t>
            </a:r>
            <a:r>
              <a:rPr dirty="0" smtClean="0"/>
              <a:t>skills</a:t>
            </a:r>
            <a:endParaRPr dirty="0"/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Strengthen likelihood of </a:t>
            </a:r>
            <a:r>
              <a:rPr dirty="0" smtClean="0"/>
              <a:t>interview</a:t>
            </a:r>
            <a:endParaRPr dirty="0"/>
          </a:p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Drawbacks: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Time-consuming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Potential new errors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95" y="2157709"/>
            <a:ext cx="4880594" cy="3660447"/>
          </a:xfrm>
          <a:prstGeom prst="rect">
            <a:avLst/>
          </a:prstGeom>
          <a:ln w="12700">
            <a:solidFill>
              <a:srgbClr val="531B93"/>
            </a:solidFill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1"/>
          <p:cNvSpPr txBox="1">
            <a:spLocks noGrp="1"/>
          </p:cNvSpPr>
          <p:nvPr>
            <p:ph type="ctrTitle"/>
          </p:nvPr>
        </p:nvSpPr>
        <p:spPr>
          <a:xfrm>
            <a:off x="564107" y="70103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TAILORING YOUR RESUME</a:t>
            </a:r>
          </a:p>
        </p:txBody>
      </p:sp>
      <p:sp>
        <p:nvSpPr>
          <p:cNvPr id="152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67646" y="1818902"/>
            <a:ext cx="6798476" cy="4338061"/>
          </a:xfrm>
          <a:prstGeom prst="rect">
            <a:avLst/>
          </a:prstGeom>
        </p:spPr>
        <p:txBody>
          <a:bodyPr anchor="ctr"/>
          <a:lstStyle/>
          <a:p>
            <a:pPr marL="96252" indent="-96252" algn="l" defTabSz="365760"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>
                <a:latin typeface="Proxima Nova"/>
                <a:ea typeface="Proxima Nova"/>
                <a:cs typeface="Proxima Nova"/>
                <a:sym typeface="Proxima Nova"/>
              </a:rPr>
              <a:t>Tailoring your resume may </a:t>
            </a:r>
            <a:r>
              <a:rPr b="1" dirty="0" smtClean="0">
                <a:latin typeface="Proxima Nova"/>
                <a:ea typeface="Proxima Nova"/>
                <a:cs typeface="Proxima Nova"/>
                <a:sym typeface="Proxima Nova"/>
              </a:rPr>
              <a:t>include 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dirty="0"/>
              <a:t>Adjusting active verbs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 Highlighting or adding relevant experience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 Emphasizing positions related to the </a:t>
            </a:r>
            <a:r>
              <a:rPr dirty="0" smtClean="0"/>
              <a:t>job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96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062" y="1720412"/>
            <a:ext cx="4091215" cy="409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Figure 1: Courtesy of Resume Genius"/>
          <p:cNvSpPr txBox="1"/>
          <p:nvPr/>
        </p:nvSpPr>
        <p:spPr>
          <a:xfrm>
            <a:off x="7924732" y="5894284"/>
            <a:ext cx="353718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Figure </a:t>
            </a:r>
            <a:r>
              <a:rPr lang="en-US" dirty="0" smtClean="0"/>
              <a:t>2</a:t>
            </a:r>
            <a:r>
              <a:rPr dirty="0" smtClean="0"/>
              <a:t>: </a:t>
            </a:r>
            <a:r>
              <a:rPr dirty="0"/>
              <a:t>Courtesy of Resume Genius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"/>
          <p:cNvSpPr/>
          <p:nvPr/>
        </p:nvSpPr>
        <p:spPr>
          <a:xfrm flipV="1">
            <a:off x="5555461" y="1419558"/>
            <a:ext cx="1" cy="4018884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Subtitle 2"/>
          <p:cNvSpPr txBox="1">
            <a:spLocks noGrp="1"/>
          </p:cNvSpPr>
          <p:nvPr>
            <p:ph type="subTitle" idx="1"/>
          </p:nvPr>
        </p:nvSpPr>
        <p:spPr>
          <a:xfrm>
            <a:off x="5829056" y="730545"/>
            <a:ext cx="6753482" cy="5732956"/>
          </a:xfrm>
          <a:prstGeom prst="rect">
            <a:avLst/>
          </a:prstGeom>
        </p:spPr>
        <p:txBody>
          <a:bodyPr anchor="ctr"/>
          <a:lstStyle/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New York University, </a:t>
            </a:r>
            <a:r>
              <a:rPr dirty="0" err="1">
                <a:latin typeface="Proxima Nova Rg" panose="02000506030000020004" pitchFamily="2" charset="0"/>
              </a:rPr>
              <a:t>Tandon</a:t>
            </a:r>
            <a:r>
              <a:rPr dirty="0">
                <a:latin typeface="Proxima Nova Rg" panose="02000506030000020004" pitchFamily="2" charset="0"/>
              </a:rPr>
              <a:t> School of Engineering. Brooklyn, NY.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Research Assistant, Computer Science</a:t>
            </a:r>
            <a:r>
              <a:rPr dirty="0">
                <a:latin typeface="Proxima Nova Rg" panose="02000506030000020004" pitchFamily="2" charset="0"/>
              </a:rPr>
              <a:t>. January 2021-May 2021.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Analyzed datasets produced in AI robotics experiments.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Compiled relevant AI robotics articles from industry publications.</a:t>
            </a:r>
          </a:p>
          <a:p>
            <a:pPr lvl="2" indent="182880"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Starbucks. Paris, TX.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Part-Time Barista</a:t>
            </a:r>
            <a:r>
              <a:rPr dirty="0">
                <a:latin typeface="Proxima Nova Rg" panose="02000506030000020004" pitchFamily="2" charset="0"/>
              </a:rPr>
              <a:t>. January 2020 - September 2021.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Fulfilled drink orders at drive-thru.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Trained new baristas.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Restocked pastries, drinks, and coffee accessories as needed.</a:t>
            </a:r>
          </a:p>
          <a:p>
            <a:pPr lvl="2" indent="182880"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Sadie’s STEM Summer Camp for </a:t>
            </a:r>
            <a:r>
              <a:rPr dirty="0" err="1">
                <a:latin typeface="Proxima Nova Rg" panose="02000506030000020004" pitchFamily="2" charset="0"/>
              </a:rPr>
              <a:t>Kidz</a:t>
            </a:r>
            <a:r>
              <a:rPr dirty="0">
                <a:latin typeface="Proxima Nova Rg" panose="02000506030000020004" pitchFamily="2" charset="0"/>
              </a:rPr>
              <a:t>. Paris, TX.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Camp Counselor</a:t>
            </a:r>
            <a:r>
              <a:rPr dirty="0">
                <a:latin typeface="Proxima Nova Rg" panose="02000506030000020004" pitchFamily="2" charset="0"/>
              </a:rPr>
              <a:t>. June 2020-August 2020.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Led group of 10 second and third grade campers.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Came up with and taught “Rad Robotics 101” workshop.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Worked on a team with 5 other camp counselors.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Participated in a week-long training.</a:t>
            </a:r>
          </a:p>
          <a:p>
            <a:pPr algn="l" defTabSz="365760">
              <a:spcBef>
                <a:spcPts val="400"/>
              </a:spcBef>
              <a:defRPr sz="168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365760">
              <a:spcBef>
                <a:spcPts val="400"/>
              </a:spcBef>
              <a:defRPr sz="168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96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Screen Shot 2021-11-17 at 4.10.01 PM.png" descr="Screen Shot 2021-11-17 at 4.10.0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19" y="735307"/>
            <a:ext cx="4711584" cy="5387386"/>
          </a:xfrm>
          <a:prstGeom prst="rect">
            <a:avLst/>
          </a:prstGeom>
          <a:ln>
            <a:solidFill>
              <a:srgbClr val="7030A0"/>
            </a:solidFill>
            <a:miter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587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Gotham Book</vt:lpstr>
      <vt:lpstr>Calibri Light</vt:lpstr>
      <vt:lpstr>Arial</vt:lpstr>
      <vt:lpstr>Proxima Nova Rg</vt:lpstr>
      <vt:lpstr>Proxima Nova Lt</vt:lpstr>
      <vt:lpstr>Gotham Medium</vt:lpstr>
      <vt:lpstr>Calibri</vt:lpstr>
      <vt:lpstr>Proxima Nova</vt:lpstr>
      <vt:lpstr>Proxima Nova Light</vt:lpstr>
      <vt:lpstr>Office Theme</vt:lpstr>
      <vt:lpstr>1_Office Theme</vt:lpstr>
      <vt:lpstr>RESUMES, REVISITED</vt:lpstr>
      <vt:lpstr>COMMON MISTAKES – YOUR INFO</vt:lpstr>
      <vt:lpstr>PowerPoint Presentation</vt:lpstr>
      <vt:lpstr>COMMON MISTAKES – TONE &amp; FORMAT</vt:lpstr>
      <vt:lpstr>COMMON MISTAKES - SUBMITTING</vt:lpstr>
      <vt:lpstr>OK, I HAVE A RESUME. NOW WHAT?</vt:lpstr>
      <vt:lpstr>TAILORING YOUR RESUME</vt:lpstr>
      <vt:lpstr>TAILORING YOUR RESUME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RESUMES, REVISITED</dc:title>
  <cp:lastModifiedBy>User</cp:lastModifiedBy>
  <cp:revision>8</cp:revision>
  <dcterms:modified xsi:type="dcterms:W3CDTF">2022-09-03T05:36:56Z</dcterms:modified>
</cp:coreProperties>
</file>