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1" r:id="rId3"/>
    <p:sldId id="259" r:id="rId4"/>
    <p:sldId id="269" r:id="rId5"/>
    <p:sldId id="270" r:id="rId6"/>
    <p:sldId id="271" r:id="rId7"/>
    <p:sldId id="264" r:id="rId8"/>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Gotham Medium" pitchFamily="2" charset="0"/>
      <p:regular r:id="rId15"/>
      <p:italic r:id="rId16"/>
    </p:embeddedFont>
    <p:embeddedFont>
      <p:font typeface="Proxima Nova Lt" panose="02000506030000020004" pitchFamily="2" charset="77"/>
      <p:regular r:id="rId17"/>
    </p:embeddedFont>
    <p:embeddedFont>
      <p:font typeface="Proxima Nova Rg" panose="02000506030000020004" pitchFamily="2" charset="77"/>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1/24/22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1/24/22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manual.eg.poly.edu/images/a/a7/EG_1003_Sample_Lab_Report_Hot_Air_Baloon.docx" TargetMode="External"/><Relationship Id="rId2" Type="http://schemas.openxmlformats.org/officeDocument/2006/relationships/hyperlink" Target="https://manual.eg.poly.edu/images/b/b8/EG_1003_Writing_Style_Guide.docx"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hyperlink" Target="https://nyupoly.mywconlin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DATA IS YOUR STORY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6</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23D947EB-CCC9-4FB7-A398-728BF46323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WHAT ARE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4824287" cy="3917892"/>
          </a:xfrm>
        </p:spPr>
        <p:txBody>
          <a:bodyPr anchor="ctr"/>
          <a:lstStyle/>
          <a:p>
            <a:pPr marL="342900" indent="-342900" algn="l">
              <a:buFont typeface="Arial" panose="020B0604020202020204" pitchFamily="34" charset="0"/>
              <a:buChar char="•"/>
            </a:pPr>
            <a:r>
              <a:rPr lang="en-US" dirty="0">
                <a:latin typeface="Proxima Nova Rg" panose="02000506030000020004" pitchFamily="2" charset="0"/>
              </a:rPr>
              <a:t>Measured data</a:t>
            </a:r>
          </a:p>
          <a:p>
            <a:pPr marL="342900" indent="-342900" algn="l">
              <a:buFont typeface="Arial" panose="020B0604020202020204" pitchFamily="34" charset="0"/>
              <a:buChar char="•"/>
            </a:pPr>
            <a:r>
              <a:rPr lang="en-US" dirty="0">
                <a:latin typeface="Proxima Nova Rg" panose="02000506030000020004" pitchFamily="2" charset="0"/>
              </a:rPr>
              <a:t>Data in the form of well-labeled tables, graphs, photos, and other illustrations</a:t>
            </a:r>
          </a:p>
          <a:p>
            <a:pPr marL="342900" indent="-342900" algn="l">
              <a:buFont typeface="Arial" panose="020B0604020202020204" pitchFamily="34" charset="0"/>
              <a:buChar char="•"/>
            </a:pPr>
            <a:r>
              <a:rPr lang="en-US" dirty="0">
                <a:latin typeface="Proxima Nova Rg" panose="02000506030000020004" pitchFamily="2" charset="0"/>
              </a:rPr>
              <a:t>Recorded without analysis</a:t>
            </a:r>
          </a:p>
          <a:p>
            <a:pPr marL="342900" indent="-342900" algn="l">
              <a:buFont typeface="Arial" panose="020B0604020202020204" pitchFamily="34" charset="0"/>
              <a:buChar char="•"/>
            </a:pPr>
            <a:r>
              <a:rPr lang="en-US" dirty="0">
                <a:latin typeface="Proxima Nova Rg" panose="02000506030000020004" pitchFamily="2" charset="0"/>
              </a:rPr>
              <a:t>Objective description</a:t>
            </a:r>
          </a:p>
          <a:p>
            <a:pPr marL="342900" indent="-342900" algn="l">
              <a:buFont typeface="Arial" panose="020B0604020202020204" pitchFamily="34" charset="0"/>
              <a:buChar char="•"/>
            </a:pPr>
            <a:r>
              <a:rPr lang="en-US" dirty="0">
                <a:latin typeface="Proxima Nova Rg" panose="02000506030000020004" pitchFamily="2" charset="0"/>
              </a:rPr>
              <a:t>What was observed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0" name="Rectangle 9">
            <a:extLst>
              <a:ext uri="{FF2B5EF4-FFF2-40B4-BE49-F238E27FC236}">
                <a16:creationId xmlns:a16="http://schemas.microsoft.com/office/drawing/2014/main" id="{39228AFC-7918-4F01-8A92-F1D0C162F9B8}"/>
              </a:ext>
            </a:extLst>
          </p:cNvPr>
          <p:cNvSpPr/>
          <p:nvPr/>
        </p:nvSpPr>
        <p:spPr>
          <a:xfrm>
            <a:off x="6217920" y="5320157"/>
            <a:ext cx="5155213" cy="338554"/>
          </a:xfrm>
          <a:prstGeom prst="rect">
            <a:avLst/>
          </a:prstGeom>
        </p:spPr>
        <p:txBody>
          <a:bodyPr wrap="square">
            <a:spAutoFit/>
          </a:bodyPr>
          <a:lstStyle/>
          <a:p>
            <a:pPr algn="ctr"/>
            <a:r>
              <a:rPr lang="en-US" sz="1600" dirty="0">
                <a:latin typeface="Proxima Nova Rg" panose="02000506030000020004" pitchFamily="2" charset="0"/>
              </a:rPr>
              <a:t>Figure 1: Holmes &amp; Watson Courtesy of BBC Sherlock</a:t>
            </a:r>
          </a:p>
        </p:txBody>
      </p:sp>
      <p:sp>
        <p:nvSpPr>
          <p:cNvPr id="13" name="TextBox 12">
            <a:extLst>
              <a:ext uri="{FF2B5EF4-FFF2-40B4-BE49-F238E27FC236}">
                <a16:creationId xmlns:a16="http://schemas.microsoft.com/office/drawing/2014/main"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pic>
        <p:nvPicPr>
          <p:cNvPr id="11" name="Picture 10">
            <a:extLst>
              <a:ext uri="{FF2B5EF4-FFF2-40B4-BE49-F238E27FC236}">
                <a16:creationId xmlns:a16="http://schemas.microsoft.com/office/drawing/2014/main" id="{86871E54-FBA5-46C3-9B87-6307F90EBC8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679" y="2224802"/>
            <a:ext cx="4629694" cy="308164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C77116B3-763D-42F9-B193-AAE6D43A3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60038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Present data, do </a:t>
            </a:r>
            <a:r>
              <a:rPr lang="en-US" dirty="0">
                <a:latin typeface="Proxima Nova Lt" panose="02000506030000020004" pitchFamily="50" charset="0"/>
              </a:rPr>
              <a:t>not</a:t>
            </a:r>
            <a:r>
              <a:rPr lang="en-US" dirty="0">
                <a:latin typeface="Proxima Nova Rg" panose="02000506030000020004" pitchFamily="2" charset="0"/>
              </a:rPr>
              <a:t> analyze data</a:t>
            </a:r>
          </a:p>
          <a:p>
            <a:pPr marL="342900" indent="-342900" algn="l">
              <a:buFont typeface="Arial" panose="020B0604020202020204" pitchFamily="34" charset="0"/>
              <a:buChar char="•"/>
            </a:pPr>
            <a:r>
              <a:rPr lang="en-US" dirty="0">
                <a:latin typeface="Proxima Nova Rg" panose="02000506030000020004" pitchFamily="2" charset="0"/>
              </a:rPr>
              <a:t>Past tense</a:t>
            </a:r>
          </a:p>
          <a:p>
            <a:pPr marL="342900" indent="-342900" algn="l">
              <a:buFont typeface="Arial" panose="020B0604020202020204" pitchFamily="34" charset="0"/>
              <a:buChar char="•"/>
            </a:pPr>
            <a:r>
              <a:rPr lang="en-US" dirty="0">
                <a:latin typeface="Proxima Nova Rg" panose="02000506030000020004" pitchFamily="2" charset="0"/>
              </a:rPr>
              <a:t>Picture(s) of dissected products, labeled “Figure 1: Nerf Gun”</a:t>
            </a:r>
          </a:p>
          <a:p>
            <a:pPr marL="342900" indent="-342900" algn="l">
              <a:buFont typeface="Arial" panose="020B0604020202020204" pitchFamily="34" charset="0"/>
              <a:buChar char="•"/>
            </a:pPr>
            <a:r>
              <a:rPr lang="en-US" dirty="0">
                <a:latin typeface="Proxima Nova Rg" panose="02000506030000020004" pitchFamily="2" charset="0"/>
              </a:rPr>
              <a:t>Power supply/energy source, primary motion, energy flow, form outer body</a:t>
            </a:r>
          </a:p>
          <a:p>
            <a:pPr marL="342900" indent="-342900" algn="l">
              <a:buFont typeface="Arial" panose="020B0604020202020204" pitchFamily="34" charset="0"/>
              <a:buChar char="•"/>
            </a:pPr>
            <a:r>
              <a:rPr lang="en-US" dirty="0">
                <a:latin typeface="Proxima Nova Rg" panose="02000506030000020004" pitchFamily="2" charset="0"/>
              </a:rPr>
              <a:t>Other labs – present data</a:t>
            </a:r>
          </a:p>
          <a:p>
            <a:pPr marL="342900" indent="-342900" algn="l">
              <a:buFont typeface="Arial" panose="020B0604020202020204" pitchFamily="34" charset="0"/>
              <a:buChar char="•"/>
            </a:pPr>
            <a:r>
              <a:rPr lang="en-US" dirty="0">
                <a:latin typeface="Proxima Nova Rg" panose="02000506030000020004" pitchFamily="2" charset="0"/>
              </a:rPr>
              <a:t>Competition results, labeled “Table 1: Competition Results”</a:t>
            </a:r>
          </a:p>
          <a:p>
            <a:pPr marL="342900" indent="-342900" algn="l">
              <a:buFont typeface="Arial" panose="020B0604020202020204" pitchFamily="34" charset="0"/>
              <a:buChar char="•"/>
            </a:pPr>
            <a:r>
              <a:rPr lang="en-US" dirty="0">
                <a:latin typeface="Proxima Nova Rg" panose="02000506030000020004" pitchFamily="2" charset="0"/>
              </a:rPr>
              <a:t>Discuss trial results and competition results</a:t>
            </a:r>
          </a:p>
          <a:p>
            <a:pPr marL="342900" indent="-342900" algn="l">
              <a:buFont typeface="Arial" panose="020B0604020202020204" pitchFamily="34" charset="0"/>
              <a:buChar char="•"/>
            </a:pPr>
            <a:r>
              <a:rPr lang="en-US" dirty="0">
                <a:latin typeface="Proxima Nova Rg" panose="02000506030000020004" pitchFamily="2" charset="0"/>
              </a:rPr>
              <a:t>Pictures and discussion of other competitors, also labeled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pic>
        <p:nvPicPr>
          <p:cNvPr id="10" name="Picture 9" descr="A picture containing drawing&#10;&#10;Description automatically generated">
            <a:extLst>
              <a:ext uri="{FF2B5EF4-FFF2-40B4-BE49-F238E27FC236}">
                <a16:creationId xmlns:a16="http://schemas.microsoft.com/office/drawing/2014/main" id="{4E1816A4-C0F3-42D3-8293-96602479DE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156311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pic>
        <p:nvPicPr>
          <p:cNvPr id="15" name="Picture 14">
            <a:extLst>
              <a:ext uri="{FF2B5EF4-FFF2-40B4-BE49-F238E27FC236}">
                <a16:creationId xmlns:a16="http://schemas.microsoft.com/office/drawing/2014/main" id="{0A2884FF-8F59-4C5D-A130-099ABFA995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29" y="2309701"/>
            <a:ext cx="10287000" cy="3124200"/>
          </a:xfrm>
          <a:prstGeom prst="rect">
            <a:avLst/>
          </a:prstGeom>
        </p:spPr>
      </p:pic>
      <p:sp>
        <p:nvSpPr>
          <p:cNvPr id="16" name="Subtitle 2">
            <a:extLst>
              <a:ext uri="{FF2B5EF4-FFF2-40B4-BE49-F238E27FC236}">
                <a16:creationId xmlns:a16="http://schemas.microsoft.com/office/drawing/2014/main" id="{C83BD3CA-9E4A-45BF-821C-9C04CBC242F8}"/>
              </a:ext>
            </a:extLst>
          </p:cNvPr>
          <p:cNvSpPr>
            <a:spLocks noGrp="1"/>
          </p:cNvSpPr>
          <p:nvPr>
            <p:ph type="subTitle" idx="1"/>
          </p:nvPr>
        </p:nvSpPr>
        <p:spPr>
          <a:xfrm>
            <a:off x="892629" y="1969368"/>
            <a:ext cx="8080204" cy="338554"/>
          </a:xfrm>
        </p:spPr>
        <p:txBody>
          <a:bodyPr anchor="ctr">
            <a:normAutofit/>
          </a:bodyPr>
          <a:lstStyle/>
          <a:p>
            <a:pPr algn="l"/>
            <a:r>
              <a:rPr lang="en-US" sz="1600" dirty="0">
                <a:latin typeface="Proxima Nova Rg" panose="02000506030000020004" pitchFamily="2" charset="0"/>
                <a:ea typeface="Gotham Book" pitchFamily="2" charset="-128"/>
              </a:rPr>
              <a:t>Table 1: Boom Construction Competition Ranking</a:t>
            </a:r>
          </a:p>
        </p:txBody>
      </p:sp>
      <p:pic>
        <p:nvPicPr>
          <p:cNvPr id="10" name="Picture 9" descr="A picture containing drawing&#10;&#10;Description automatically generated">
            <a:extLst>
              <a:ext uri="{FF2B5EF4-FFF2-40B4-BE49-F238E27FC236}">
                <a16:creationId xmlns:a16="http://schemas.microsoft.com/office/drawing/2014/main" id="{941DC028-4BAC-42A8-B9BB-CA13EB3A0D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85791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DATA AND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Figure 1 shows the boom was built using two thick dowels, two thin dowels, four 3D-printed dowel connectors, and Kevlar string. </a:t>
            </a:r>
          </a:p>
          <a:p>
            <a:pPr marL="342900" indent="-342900" algn="l">
              <a:buFont typeface="Arial" panose="020B0604020202020204" pitchFamily="34" charset="0"/>
              <a:buChar char="•"/>
            </a:pPr>
            <a:r>
              <a:rPr lang="en-US" dirty="0">
                <a:latin typeface="Proxima Nova Rg" panose="02000506030000020004" pitchFamily="2" charset="0"/>
              </a:rPr>
              <a:t>It had a boom weight of 269 g, a boom length of 1.51 m, an anchor time of 101 s, and held 450 g. Its unweighted ratio was 1.67 and its weighted ratio was 0.77. It placed fourth in the competition (Table 1).</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pic>
        <p:nvPicPr>
          <p:cNvPr id="10" name="Picture 9" descr="A picture containing drawing&#10;&#10;Description automatically generated">
            <a:extLst>
              <a:ext uri="{FF2B5EF4-FFF2-40B4-BE49-F238E27FC236}">
                <a16:creationId xmlns:a16="http://schemas.microsoft.com/office/drawing/2014/main" id="{40CE4E5A-4369-403C-AC65-7EDB523B8C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05734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RESOURCES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519707"/>
            <a:ext cx="10532756" cy="4811237"/>
          </a:xfrm>
        </p:spPr>
        <p:txBody>
          <a:bodyPr anchor="ctr"/>
          <a:lstStyle/>
          <a:p>
            <a:pPr algn="l">
              <a:spcAft>
                <a:spcPts val="600"/>
              </a:spcAft>
            </a:pPr>
            <a:r>
              <a:rPr lang="en-US" dirty="0">
                <a:latin typeface="Proxima Nova Lt" panose="02000506030000020004" pitchFamily="50" charset="0"/>
                <a:ea typeface="Gotham Medium" pitchFamily="2" charset="-128"/>
              </a:rPr>
              <a:t>EG1003 Student Manual:</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2"/>
              </a:rPr>
              <a:t>EG1003 Writing Style Guide</a:t>
            </a:r>
            <a:endParaRPr lang="en-US" sz="2400" dirty="0">
              <a:latin typeface="Proxima Nova Rg" panose="02000506030000020004" pitchFamily="2" charset="0"/>
              <a:ea typeface="Gotham Book" pitchFamily="2" charset="-128"/>
            </a:endParaRP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hlinkClick r:id="rId3"/>
              </a:rPr>
              <a:t>Sample Lab Report</a:t>
            </a:r>
            <a:endParaRPr lang="en-US" sz="2400" dirty="0">
              <a:latin typeface="Proxima Nova Rg" panose="02000506030000020004" pitchFamily="2" charset="0"/>
              <a:ea typeface="Gotham Book" pitchFamily="2" charset="-128"/>
            </a:endParaRPr>
          </a:p>
          <a:p>
            <a:pPr algn="l">
              <a:spcAft>
                <a:spcPts val="600"/>
              </a:spcAft>
            </a:pPr>
            <a:r>
              <a:rPr lang="en-US" dirty="0">
                <a:latin typeface="Proxima Nova Lt" panose="02000506030000020004" pitchFamily="50" charset="0"/>
                <a:ea typeface="Gotham Medium" pitchFamily="2" charset="-128"/>
              </a:rPr>
              <a:t>Writing Center:</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Schedule an appointment:</a:t>
            </a:r>
            <a:r>
              <a:rPr lang="en-US" sz="2400" dirty="0"/>
              <a:t> </a:t>
            </a:r>
            <a:r>
              <a:rPr lang="en-US" sz="2400" dirty="0">
                <a:latin typeface="Proxima Nova Rg" panose="02000506030000020004" charset="0"/>
                <a:hlinkClick r:id="rId4"/>
              </a:rPr>
              <a:t>nyupoly.mywconline.com</a:t>
            </a:r>
            <a:endParaRPr lang="en-US" sz="2400" dirty="0">
              <a:latin typeface="Proxima Nova Rg" panose="02000506030000020004" charset="0"/>
            </a:endParaRPr>
          </a:p>
          <a:p>
            <a:pPr marL="800100" lvl="1" indent="-342900" algn="l">
              <a:spcAft>
                <a:spcPts val="600"/>
              </a:spcAft>
              <a:buFont typeface="Arial" panose="020B0604020202020204" pitchFamily="34" charset="0"/>
              <a:buChar char="•"/>
            </a:pPr>
            <a:r>
              <a:rPr lang="en-US" sz="2400" dirty="0">
                <a:latin typeface="Proxima Nova Rg" panose="02000506030000020004" charset="0"/>
                <a:ea typeface="Gotham Book" pitchFamily="2" charset="-128"/>
              </a:rPr>
              <a:t>Exclusively remote until Feb 22, in-person/remote available after</a:t>
            </a:r>
          </a:p>
          <a:p>
            <a:pPr marL="800100" lvl="1" indent="-342900" algn="l">
              <a:spcAft>
                <a:spcPts val="600"/>
              </a:spcAft>
              <a:buFont typeface="Arial" panose="020B0604020202020204" pitchFamily="34" charset="0"/>
              <a:buChar char="•"/>
            </a:pPr>
            <a:r>
              <a:rPr lang="en-US" sz="2400">
                <a:latin typeface="Proxima Nova Rg" panose="02000506030000020004" charset="0"/>
                <a:ea typeface="Gotham Book" pitchFamily="2" charset="-128"/>
              </a:rPr>
              <a:t>Location: LC104</a:t>
            </a:r>
          </a:p>
          <a:p>
            <a:pPr algn="l">
              <a:spcAft>
                <a:spcPts val="600"/>
              </a:spcAft>
            </a:pPr>
            <a:r>
              <a:rPr lang="en-US">
                <a:latin typeface="Proxima Nova Lt" panose="02000506030000020004" pitchFamily="50" charset="0"/>
                <a:ea typeface="Gotham Medium" pitchFamily="2" charset="-128"/>
              </a:rPr>
              <a:t>Writing </a:t>
            </a:r>
            <a:r>
              <a:rPr lang="en-US" dirty="0">
                <a:latin typeface="Proxima Nova Lt" panose="02000506030000020004" pitchFamily="50" charset="0"/>
                <a:ea typeface="Gotham Medium" pitchFamily="2" charset="-128"/>
              </a:rPr>
              <a:t>Consultants:</a:t>
            </a:r>
          </a:p>
          <a:p>
            <a:pPr marL="800100" lvl="1" indent="-342900" algn="l">
              <a:spcAft>
                <a:spcPts val="600"/>
              </a:spcAft>
              <a:buFont typeface="Arial" panose="020B0604020202020204" pitchFamily="34" charset="0"/>
              <a:buChar char="•"/>
            </a:pPr>
            <a:r>
              <a:rPr lang="en-US" sz="2400" dirty="0">
                <a:latin typeface="Proxima Nova Rg" panose="02000506030000020004" pitchFamily="2" charset="0"/>
                <a:ea typeface="Gotham Book" pitchFamily="2" charset="-128"/>
              </a:rPr>
              <a:t>Available during recitation to answer questions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5"/>
          <a:stretch>
            <a:fillRect/>
          </a:stretch>
        </p:blipFill>
        <p:spPr>
          <a:xfrm>
            <a:off x="83237" y="6393031"/>
            <a:ext cx="2586446" cy="402883"/>
          </a:xfrm>
          <a:prstGeom prst="rect">
            <a:avLst/>
          </a:prstGeom>
        </p:spPr>
      </p:pic>
      <p:sp>
        <p:nvSpPr>
          <p:cNvPr id="13" name="TextBox 12">
            <a:extLst>
              <a:ext uri="{FF2B5EF4-FFF2-40B4-BE49-F238E27FC236}">
                <a16:creationId xmlns:a16="http://schemas.microsoft.com/office/drawing/2014/main" id="{35B0FC37-D800-49B5-81BB-02B9E89FC7FC}"/>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pic>
        <p:nvPicPr>
          <p:cNvPr id="10" name="Picture 9" descr="A picture containing drawing&#10;&#10;Description automatically generated">
            <a:extLst>
              <a:ext uri="{FF2B5EF4-FFF2-40B4-BE49-F238E27FC236}">
                <a16:creationId xmlns:a16="http://schemas.microsoft.com/office/drawing/2014/main" id="{DB81FFFA-8183-4C42-83B9-9AE09962B0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49547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035585F0-ED25-4E2E-809E-5A8866C92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263</Words>
  <Application>Microsoft Macintosh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Gotham Medium</vt:lpstr>
      <vt:lpstr>Calibri</vt:lpstr>
      <vt:lpstr>Arial</vt:lpstr>
      <vt:lpstr>Proxima Nova Lt</vt:lpstr>
      <vt:lpstr>Proxima Nova Rg</vt:lpstr>
      <vt:lpstr>Calibri Light</vt:lpstr>
      <vt:lpstr>Office Theme</vt:lpstr>
      <vt:lpstr>DATA IS YOUR STORY</vt:lpstr>
      <vt:lpstr>WHAT ARE OBSERVATIONS?</vt:lpstr>
      <vt:lpstr>DATA AND OBSERVATIONS</vt:lpstr>
      <vt:lpstr>DATA AND OBSERVATIONS</vt:lpstr>
      <vt:lpstr>DATA AND OBSERVATIONS</vt:lpstr>
      <vt:lpstr>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Diya</dc:creator>
  <cp:lastModifiedBy>Hillary Abordo</cp:lastModifiedBy>
  <cp:revision>24</cp:revision>
  <dcterms:created xsi:type="dcterms:W3CDTF">2019-06-25T23:10:16Z</dcterms:created>
  <dcterms:modified xsi:type="dcterms:W3CDTF">2022-01-24T23:47:41Z</dcterms:modified>
</cp:coreProperties>
</file>