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 id="2147483673" r:id="rId3"/>
  </p:sldMasterIdLst>
  <p:notesMasterIdLst>
    <p:notesMasterId r:id="rId20"/>
  </p:notesMasterIdLst>
  <p:sldIdLst>
    <p:sldId id="298" r:id="rId4"/>
    <p:sldId id="258" r:id="rId5"/>
    <p:sldId id="341" r:id="rId6"/>
    <p:sldId id="259" r:id="rId7"/>
    <p:sldId id="260" r:id="rId8"/>
    <p:sldId id="261" r:id="rId9"/>
    <p:sldId id="262" r:id="rId10"/>
    <p:sldId id="340" r:id="rId11"/>
    <p:sldId id="329" r:id="rId12"/>
    <p:sldId id="330" r:id="rId13"/>
    <p:sldId id="332" r:id="rId14"/>
    <p:sldId id="333" r:id="rId15"/>
    <p:sldId id="334" r:id="rId16"/>
    <p:sldId id="335" r:id="rId17"/>
    <p:sldId id="336" r:id="rId18"/>
    <p:sldId id="317"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Gotham Medium" panose="02000603030000020004" pitchFamily="2" charset="0"/>
      <p:regular r:id="rId27"/>
      <p:italic r:id="rId28"/>
    </p:embeddedFont>
    <p:embeddedFont>
      <p:font typeface="Proxima Nova" panose="020B0604020202020204" charset="0"/>
      <p:regular r:id="rId29"/>
      <p:bold r:id="rId30"/>
      <p:italic r:id="rId31"/>
      <p:boldItalic r:id="rId32"/>
    </p:embeddedFont>
    <p:embeddedFont>
      <p:font typeface="Proxima Nova Lt" panose="02000506030000020004" pitchFamily="50" charset="0"/>
      <p:regular r:id="rId33"/>
      <p:bold r:id="rId34"/>
      <p:italic r:id="rId35"/>
      <p:boldItalic r:id="rId36"/>
    </p:embeddedFont>
    <p:embeddedFont>
      <p:font typeface="Proxima Nova Rg" panose="02000506030000020004"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87" autoAdjust="0"/>
    <p:restoredTop sz="94679"/>
  </p:normalViewPr>
  <p:slideViewPr>
    <p:cSldViewPr snapToGrid="0">
      <p:cViewPr varScale="1">
        <p:scale>
          <a:sx n="67" d="100"/>
          <a:sy n="67" d="100"/>
        </p:scale>
        <p:origin x="2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Beyond classic examples of data visualization in charts, data visualization is the core of a continuously growing snowball that allows engineers to ideate and innovate. </a:t>
            </a:r>
            <a:endParaRPr/>
          </a:p>
        </p:txBody>
      </p:sp>
      <p:sp>
        <p:nvSpPr>
          <p:cNvPr id="262" name="Google Shape;2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3362855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15</a:t>
            </a:fld>
            <a:endParaRPr lang="en-US"/>
          </a:p>
        </p:txBody>
      </p:sp>
    </p:spTree>
    <p:extLst>
      <p:ext uri="{BB962C8B-B14F-4D97-AF65-F5344CB8AC3E}">
        <p14:creationId xmlns:p14="http://schemas.microsoft.com/office/powerpoint/2010/main" val="226096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 slide to preface the two parts of the discussion we’ll have in class – hostile architecture (engineering design) and Exxon’s role in climate denial (technical communication)</a:t>
            </a:r>
            <a:endParaRPr/>
          </a:p>
        </p:txBody>
      </p:sp>
      <p:sp>
        <p:nvSpPr>
          <p:cNvPr id="273" name="Google Shape;2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students time to discuss this question in groups and/or have a  larger group discussion**</a:t>
            </a:r>
            <a:endParaRPr/>
          </a:p>
        </p:txBody>
      </p:sp>
      <p:sp>
        <p:nvSpPr>
          <p:cNvPr id="291" name="Google Shape;2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200"/>
              <a:buFont typeface="Arial"/>
              <a:buNone/>
            </a:pPr>
            <a:r>
              <a:rPr lang="en-US" sz="1200">
                <a:latin typeface="Proxima Nova"/>
                <a:ea typeface="Proxima Nova"/>
                <a:cs typeface="Proxima Nova"/>
                <a:sym typeface="Proxima Nova"/>
              </a:rPr>
              <a:t>ExxonMobil internally reported on the impact of fossil fuels on global warming in 1982. </a:t>
            </a:r>
            <a:r>
              <a:rPr lang="en-US">
                <a:latin typeface="Proxima Nova"/>
                <a:ea typeface="Proxima Nova"/>
                <a:cs typeface="Proxima Nova"/>
                <a:sym typeface="Proxima Nova"/>
              </a:rPr>
              <a:t>Their findings show a relationship between CO</a:t>
            </a:r>
            <a:r>
              <a:rPr lang="en-US" baseline="-25000">
                <a:latin typeface="Proxima Nova"/>
                <a:ea typeface="Proxima Nova"/>
                <a:cs typeface="Proxima Nova"/>
                <a:sym typeface="Proxima Nova"/>
              </a:rPr>
              <a:t>2</a:t>
            </a:r>
            <a:r>
              <a:rPr lang="en-US">
                <a:latin typeface="Proxima Nova"/>
                <a:ea typeface="Proxima Nova"/>
                <a:cs typeface="Proxima Nova"/>
                <a:sym typeface="Proxima Nova"/>
              </a:rPr>
              <a:t> in the atmosphere and global temperature, and in the report, they acknowledge the relationship between the greenhouse gas effect and fossil fuel combustion</a:t>
            </a:r>
            <a:endParaRPr sz="1200">
              <a:latin typeface="Proxima Nova"/>
              <a:ea typeface="Proxima Nova"/>
              <a:cs typeface="Proxima Nova"/>
              <a:sym typeface="Proxima Nova"/>
            </a:endParaRPr>
          </a:p>
        </p:txBody>
      </p:sp>
      <p:sp>
        <p:nvSpPr>
          <p:cNvPr id="306" name="Google Shape;3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sum up the discussion – example text of how Exxon has handled the situation.</a:t>
            </a:r>
            <a:endParaRPr/>
          </a:p>
          <a:p>
            <a:pPr marL="0" lvl="0" indent="0" algn="l" rtl="0">
              <a:spcBef>
                <a:spcPts val="0"/>
              </a:spcBef>
              <a:spcAft>
                <a:spcPts val="0"/>
              </a:spcAft>
              <a:buNone/>
            </a:pPr>
            <a:endParaRPr/>
          </a:p>
          <a:p>
            <a:pPr marL="0" lvl="0" indent="0" algn="l" rtl="0">
              <a:spcBef>
                <a:spcPts val="0"/>
              </a:spcBef>
              <a:spcAft>
                <a:spcPts val="0"/>
              </a:spcAft>
              <a:buNone/>
            </a:pPr>
            <a:r>
              <a:rPr lang="en-US"/>
              <a:t>On the left: Exxon’s early conclusions that increases in CO2 may be catastrophic versus on the right: an example of public commentary that they made casting uncertainty on their own findings</a:t>
            </a:r>
            <a:endParaRPr/>
          </a:p>
        </p:txBody>
      </p:sp>
      <p:sp>
        <p:nvSpPr>
          <p:cNvPr id="322" name="Google Shape;32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classic examples of data visualization in charts, data visualization is the core of a continuously growing snowball that allows engineers to ideate and innovate. </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99247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they think this map shows** Answer: Major Internet Cables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733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they think this map shows**</a:t>
            </a:r>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21979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they think this map shows**</a:t>
            </a:r>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845965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4/11/2023</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4/11/2023</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4/11/2023</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4/11/2023</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4/11/2023</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4/11/2023</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4/11/2023</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4/11/2023</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4/11/2023</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4/11/2023</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4/11/2023</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4/11/2023</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4/11/2023</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4/11/2023</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4/11/2023</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solidFill>
                  <a:prstClr val="black">
                    <a:tint val="75000"/>
                  </a:prstClr>
                </a:solidFill>
              </a:rPr>
              <a:pPr/>
              <a:t>4/11/2023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2140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solidFill>
                  <a:prstClr val="black">
                    <a:tint val="75000"/>
                  </a:prstClr>
                </a:solidFill>
              </a:rPr>
              <a:pPr/>
              <a:t>4/11/2023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2440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solidFill>
                  <a:prstClr val="black">
                    <a:tint val="75000"/>
                  </a:prstClr>
                </a:solidFill>
              </a:rPr>
              <a:pPr/>
              <a:t>4/11/2023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8387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solidFill>
                  <a:prstClr val="black">
                    <a:tint val="75000"/>
                  </a:prstClr>
                </a:solidFill>
              </a:rPr>
              <a:pPr/>
              <a:t>4/11/2023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3763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solidFill>
                  <a:prstClr val="black">
                    <a:tint val="75000"/>
                  </a:prstClr>
                </a:solidFill>
              </a:rPr>
              <a:pPr/>
              <a:t>4/11/2023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3694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solidFill>
                  <a:prstClr val="black">
                    <a:tint val="75000"/>
                  </a:prstClr>
                </a:solidFill>
              </a:rPr>
              <a:pPr/>
              <a:t>4/11/2023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247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solidFill>
                  <a:prstClr val="black">
                    <a:tint val="75000"/>
                  </a:prstClr>
                </a:solidFill>
              </a:rPr>
              <a:pPr/>
              <a:t>4/11/2023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270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4/11/2023</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solidFill>
                  <a:prstClr val="black">
                    <a:tint val="75000"/>
                  </a:prstClr>
                </a:solidFill>
              </a:rPr>
              <a:pPr/>
              <a:t>4/11/2023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0966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solidFill>
                  <a:prstClr val="black">
                    <a:tint val="75000"/>
                  </a:prstClr>
                </a:solidFill>
              </a:rPr>
              <a:pPr/>
              <a:t>4/11/2023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5419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solidFill>
                  <a:prstClr val="black">
                    <a:tint val="75000"/>
                  </a:prstClr>
                </a:solidFill>
              </a:rPr>
              <a:pPr/>
              <a:t>4/11/2023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9617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solidFill>
                  <a:prstClr val="black">
                    <a:tint val="75000"/>
                  </a:prstClr>
                </a:solidFill>
              </a:rPr>
              <a:pPr/>
              <a:t>4/11/2023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243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4/11/2023</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4/11/2023</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4/11/2023</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4/11/2023</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4/11/2023</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4/11/2023</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4/11/2023</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4/11/2023</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solidFill>
                  <a:prstClr val="black">
                    <a:tint val="75000"/>
                  </a:prstClr>
                </a:solidFill>
              </a:rPr>
              <a:pPr/>
              <a:t>4/11/2023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solidFill>
                <a:prstClr val="black">
                  <a:tint val="75000"/>
                </a:prstClr>
              </a:solidFill>
            </a:endParaRPr>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prstClr val="white"/>
                </a:solidFill>
                <a:latin typeface="Proxima Nova Lt" panose="02000506030000020004" pitchFamily="2" charset="77"/>
              </a:rPr>
              <a:pPr/>
              <a:t>‹#›</a:t>
            </a:fld>
            <a:endParaRPr lang="en-US" b="1" dirty="0">
              <a:solidFill>
                <a:prstClr val="white"/>
              </a:solidFill>
              <a:latin typeface="Proxima Nova Lt" panose="02000506030000020004" pitchFamily="2" charset="77"/>
            </a:endParaRPr>
          </a:p>
        </p:txBody>
      </p:sp>
    </p:spTree>
    <p:extLst>
      <p:ext uri="{BB962C8B-B14F-4D97-AF65-F5344CB8AC3E}">
        <p14:creationId xmlns:p14="http://schemas.microsoft.com/office/powerpoint/2010/main" val="4219746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hyperlink" Target="https://www.youtube.com/watch?v=Mjx3S3UjmnA" TargetMode="External"/><Relationship Id="rId5" Type="http://schemas.openxmlformats.org/officeDocument/2006/relationships/image" Target="../media/image15.gif"/><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jpg"/><Relationship Id="rId5"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11</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EG1004</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21DDB53-697A-8E4F-BB5F-02A99E904008}"/>
              </a:ext>
            </a:extLst>
          </p:cNvPr>
          <p:cNvSpPr/>
          <p:nvPr/>
        </p:nvSpPr>
        <p:spPr>
          <a:xfrm>
            <a:off x="9438968" y="5552908"/>
            <a:ext cx="1666567" cy="51416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3632" y="538142"/>
            <a:ext cx="11984736" cy="965147"/>
          </a:xfrm>
        </p:spPr>
        <p:txBody>
          <a:bodyPr>
            <a:normAutofit/>
          </a:bodyPr>
          <a:lstStyle/>
          <a:p>
            <a:r>
              <a:rPr lang="en-US" sz="5400" dirty="0">
                <a:latin typeface="Gotham Medium" panose="02000604030000020004" pitchFamily="50" charset="0"/>
              </a:rPr>
              <a:t>IDENTIFYING PROBLEMS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2" descr="  GIF">
            <a:extLst>
              <a:ext uri="{FF2B5EF4-FFF2-40B4-BE49-F238E27FC236}">
                <a16:creationId xmlns:a16="http://schemas.microsoft.com/office/drawing/2014/main" id="{53AC68D0-94E4-FC44-B206-6084AF934E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12087" y="1493290"/>
            <a:ext cx="4134465" cy="23256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  GIF">
            <a:extLst>
              <a:ext uri="{FF2B5EF4-FFF2-40B4-BE49-F238E27FC236}">
                <a16:creationId xmlns:a16="http://schemas.microsoft.com/office/drawing/2014/main" id="{9586F10D-791D-1744-945C-FBD2C109023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50843" y="1459724"/>
            <a:ext cx="4191776" cy="2357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  GIF">
            <a:extLst>
              <a:ext uri="{FF2B5EF4-FFF2-40B4-BE49-F238E27FC236}">
                <a16:creationId xmlns:a16="http://schemas.microsoft.com/office/drawing/2014/main" id="{1645DBDE-E58A-9347-AC7D-7B630D1FF5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28768" y="3919101"/>
            <a:ext cx="4134464" cy="23256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rId6"/>
            <a:extLst>
              <a:ext uri="{FF2B5EF4-FFF2-40B4-BE49-F238E27FC236}">
                <a16:creationId xmlns:a16="http://schemas.microsoft.com/office/drawing/2014/main" id="{00808723-F37B-8A4D-B665-302493A099ED}"/>
              </a:ext>
            </a:extLst>
          </p:cNvPr>
          <p:cNvSpPr txBox="1"/>
          <p:nvPr/>
        </p:nvSpPr>
        <p:spPr>
          <a:xfrm>
            <a:off x="9438968" y="5567581"/>
            <a:ext cx="1826462" cy="461665"/>
          </a:xfrm>
          <a:prstGeom prst="rect">
            <a:avLst/>
          </a:prstGeom>
          <a:noFill/>
        </p:spPr>
        <p:txBody>
          <a:bodyPr wrap="square" rtlCol="0">
            <a:spAutoFit/>
          </a:bodyPr>
          <a:lstStyle/>
          <a:p>
            <a:r>
              <a:rPr lang="en-US" sz="2400" dirty="0">
                <a:latin typeface="Proxima Nova Rg" panose="02000506030000020004" pitchFamily="2" charset="77"/>
              </a:rPr>
              <a:t>Learn More</a:t>
            </a:r>
          </a:p>
        </p:txBody>
      </p:sp>
      <p:sp>
        <p:nvSpPr>
          <p:cNvPr id="14" name="TextBox 13">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8" name="Picture 17"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511385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3632" y="538142"/>
            <a:ext cx="11984736" cy="965147"/>
          </a:xfrm>
        </p:spPr>
        <p:txBody>
          <a:bodyPr>
            <a:normAutofit/>
          </a:bodyPr>
          <a:lstStyle/>
          <a:p>
            <a:r>
              <a:rPr lang="en-US" sz="5400" dirty="0">
                <a:latin typeface="Gotham Medium" panose="02000604030000020004" pitchFamily="50" charset="0"/>
              </a:rPr>
              <a:t>DATA COLLECTION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id="{BD2B38F6-7396-4A49-B68A-C7B216C8E6F5}"/>
              </a:ext>
            </a:extLst>
          </p:cNvPr>
          <p:cNvSpPr/>
          <p:nvPr/>
        </p:nvSpPr>
        <p:spPr>
          <a:xfrm>
            <a:off x="4039539" y="5940349"/>
            <a:ext cx="3666388" cy="369332"/>
          </a:xfrm>
          <a:prstGeom prst="rect">
            <a:avLst/>
          </a:prstGeom>
        </p:spPr>
        <p:txBody>
          <a:bodyPr wrap="none">
            <a:spAutoFit/>
          </a:bodyPr>
          <a:lstStyle/>
          <a:p>
            <a:pPr algn="ctr"/>
            <a:r>
              <a:rPr lang="en-US" dirty="0">
                <a:latin typeface="Proxima Nova Rg" panose="02000506030000020004" pitchFamily="2" charset="77"/>
              </a:rPr>
              <a:t>Figure 1: Map courtesy of Gizmodo</a:t>
            </a:r>
          </a:p>
        </p:txBody>
      </p:sp>
      <p:pic>
        <p:nvPicPr>
          <p:cNvPr id="11" name="Picture 2" descr="For Decades, the Public Was Not Allowed to View Maps of the US Internet">
            <a:extLst>
              <a:ext uri="{FF2B5EF4-FFF2-40B4-BE49-F238E27FC236}">
                <a16:creationId xmlns:a16="http://schemas.microsoft.com/office/drawing/2014/main" id="{29C14904-FE1D-4C4D-936C-60CADCF46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998" y="1587695"/>
            <a:ext cx="6912902" cy="42514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pic>
        <p:nvPicPr>
          <p:cNvPr id="15" name="Picture 14"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904967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3632" y="538142"/>
            <a:ext cx="11984736" cy="965147"/>
          </a:xfrm>
        </p:spPr>
        <p:txBody>
          <a:bodyPr>
            <a:normAutofit/>
          </a:bodyPr>
          <a:lstStyle/>
          <a:p>
            <a:r>
              <a:rPr lang="en-US" sz="5400" dirty="0">
                <a:latin typeface="Gotham Medium" panose="02000604030000020004" pitchFamily="50" charset="0"/>
              </a:rPr>
              <a:t>DATA MANAGEMENT</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id="{BD2B38F6-7396-4A49-B68A-C7B216C8E6F5}"/>
              </a:ext>
            </a:extLst>
          </p:cNvPr>
          <p:cNvSpPr/>
          <p:nvPr/>
        </p:nvSpPr>
        <p:spPr>
          <a:xfrm>
            <a:off x="4359788" y="5926701"/>
            <a:ext cx="3472425" cy="369332"/>
          </a:xfrm>
          <a:prstGeom prst="rect">
            <a:avLst/>
          </a:prstGeom>
        </p:spPr>
        <p:txBody>
          <a:bodyPr wrap="none">
            <a:spAutoFit/>
          </a:bodyPr>
          <a:lstStyle/>
          <a:p>
            <a:pPr algn="ctr"/>
            <a:r>
              <a:rPr lang="en-US" dirty="0">
                <a:latin typeface="Proxima Nova Rg" panose="02000506030000020004" pitchFamily="2" charset="77"/>
              </a:rPr>
              <a:t>Figure 2: Map courtesy of Reddit</a:t>
            </a:r>
          </a:p>
        </p:txBody>
      </p:sp>
      <p:pic>
        <p:nvPicPr>
          <p:cNvPr id="13" name="Picture 2" descr="https://i.redd.it/eo6248sth0pz.png">
            <a:extLst>
              <a:ext uri="{FF2B5EF4-FFF2-40B4-BE49-F238E27FC236}">
                <a16:creationId xmlns:a16="http://schemas.microsoft.com/office/drawing/2014/main" id="{40F0EC5B-81C9-4A4D-A211-DD49072DD9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7881" y="1748736"/>
            <a:ext cx="8916238" cy="41779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5" name="Picture 14"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199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3632" y="538142"/>
            <a:ext cx="11984736" cy="965147"/>
          </a:xfrm>
        </p:spPr>
        <p:txBody>
          <a:bodyPr>
            <a:normAutofit/>
          </a:bodyPr>
          <a:lstStyle/>
          <a:p>
            <a:r>
              <a:rPr lang="en-US" sz="5400" dirty="0">
                <a:latin typeface="Gotham Medium" panose="02000604030000020004" pitchFamily="50" charset="0"/>
              </a:rPr>
              <a:t>INNOVATIVE SOLUTIONS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71552" y="6377447"/>
            <a:ext cx="2586446" cy="402883"/>
          </a:xfrm>
          <a:prstGeom prst="rect">
            <a:avLst/>
          </a:prstGeom>
        </p:spPr>
      </p:pic>
      <p:pic>
        <p:nvPicPr>
          <p:cNvPr id="11" name="drones">
            <a:hlinkClick r:id="" action="ppaction://media"/>
            <a:extLst>
              <a:ext uri="{FF2B5EF4-FFF2-40B4-BE49-F238E27FC236}">
                <a16:creationId xmlns:a16="http://schemas.microsoft.com/office/drawing/2014/main" id="{13E89620-C302-C84E-AB01-3D4A653BF4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91373" y="1571055"/>
            <a:ext cx="8009254" cy="4503352"/>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4" name="Picture 13"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4221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3632" y="538142"/>
            <a:ext cx="11984736" cy="965147"/>
          </a:xfrm>
        </p:spPr>
        <p:txBody>
          <a:bodyPr>
            <a:normAutofit/>
          </a:bodyPr>
          <a:lstStyle/>
          <a:p>
            <a:r>
              <a:rPr lang="en-US" sz="5400" dirty="0">
                <a:latin typeface="Gotham Medium" panose="02000604030000020004" pitchFamily="50" charset="0"/>
              </a:rPr>
              <a:t>NOVEL IDEAS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2" descr="World Metro Map">
            <a:extLst>
              <a:ext uri="{FF2B5EF4-FFF2-40B4-BE49-F238E27FC236}">
                <a16:creationId xmlns:a16="http://schemas.microsoft.com/office/drawing/2014/main" id="{6313CC53-B364-0C4E-9044-6C950FAC43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1596" y="1503289"/>
            <a:ext cx="5784956" cy="43048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14" name="Picture 13"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Rectangle 14">
            <a:extLst>
              <a:ext uri="{FF2B5EF4-FFF2-40B4-BE49-F238E27FC236}">
                <a16:creationId xmlns:a16="http://schemas.microsoft.com/office/drawing/2014/main" id="{BD2B38F6-7396-4A49-B68A-C7B216C8E6F5}"/>
              </a:ext>
            </a:extLst>
          </p:cNvPr>
          <p:cNvSpPr/>
          <p:nvPr/>
        </p:nvSpPr>
        <p:spPr>
          <a:xfrm>
            <a:off x="4652335" y="5875407"/>
            <a:ext cx="2887329" cy="369332"/>
          </a:xfrm>
          <a:prstGeom prst="rect">
            <a:avLst/>
          </a:prstGeom>
        </p:spPr>
        <p:txBody>
          <a:bodyPr wrap="none">
            <a:spAutoFit/>
          </a:bodyPr>
          <a:lstStyle/>
          <a:p>
            <a:pPr algn="ctr"/>
            <a:r>
              <a:rPr lang="en-US" dirty="0">
                <a:latin typeface="Proxima Nova Rg" panose="02000506030000020004" pitchFamily="2" charset="77"/>
              </a:rPr>
              <a:t>Figure 6: Urban rail system</a:t>
            </a:r>
          </a:p>
        </p:txBody>
      </p:sp>
    </p:spTree>
    <p:extLst>
      <p:ext uri="{BB962C8B-B14F-4D97-AF65-F5344CB8AC3E}">
        <p14:creationId xmlns:p14="http://schemas.microsoft.com/office/powerpoint/2010/main" val="100676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3630" y="1154027"/>
            <a:ext cx="11984736" cy="965147"/>
          </a:xfrm>
        </p:spPr>
        <p:txBody>
          <a:bodyPr>
            <a:normAutofit fontScale="90000"/>
          </a:bodyPr>
          <a:lstStyle/>
          <a:p>
            <a:r>
              <a:rPr lang="en-US" sz="5400" dirty="0">
                <a:latin typeface="Gotham Medium" panose="02000604030000020004" pitchFamily="50" charset="0"/>
              </a:rPr>
              <a:t>SPECIFICATIONS</a:t>
            </a:r>
            <a:r>
              <a:rPr lang="en-US" sz="5400">
                <a:latin typeface="Gotham Medium" panose="02000604030000020004" pitchFamily="50" charset="0"/>
              </a:rPr>
              <a:t>, DIMENSIONS</a:t>
            </a:r>
            <a:r>
              <a:rPr lang="en-US" sz="5400" dirty="0">
                <a:latin typeface="Gotham Medium" panose="02000604030000020004" pitchFamily="50" charset="0"/>
              </a:rPr>
              <a:t>, PRODUCTION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a:extLst>
              <a:ext uri="{FF2B5EF4-FFF2-40B4-BE49-F238E27FC236}">
                <a16:creationId xmlns:a16="http://schemas.microsoft.com/office/drawing/2014/main" id="{6C66B28A-24DD-3241-AD26-EDBEBA5C4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0398" y="2267668"/>
            <a:ext cx="6391200" cy="389351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pic>
        <p:nvPicPr>
          <p:cNvPr id="14" name="Picture 13"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332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15677"/>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Engineering &amp; Social Justice</a:t>
            </a:r>
          </a:p>
          <a:p>
            <a:pPr marL="342900" indent="-342900" algn="l">
              <a:buFont typeface="Arial" panose="020B0604020202020204" pitchFamily="34" charset="0"/>
              <a:buChar char="•"/>
            </a:pPr>
            <a:r>
              <a:rPr lang="en-US" dirty="0">
                <a:latin typeface="Proxima Nova Rg" panose="02000506030000020004" pitchFamily="2" charset="0"/>
              </a:rPr>
              <a:t>Alternative </a:t>
            </a:r>
            <a:r>
              <a:rPr lang="en-US">
                <a:latin typeface="Proxima Nova Rg" panose="02000506030000020004" pitchFamily="2" charset="0"/>
              </a:rPr>
              <a:t>Visualizations of Data </a:t>
            </a:r>
            <a:r>
              <a:rPr lang="en-US" dirty="0">
                <a:latin typeface="Proxima Nova Rg" panose="02000506030000020004" pitchFamily="2" charset="0"/>
              </a:rPr>
              <a:t>For Your Argument</a:t>
            </a:r>
          </a:p>
          <a:p>
            <a:pPr marL="342900" indent="-342900" algn="l">
              <a:buFont typeface="Arial" panose="020B0604020202020204" pitchFamily="34" charset="0"/>
              <a:buChar char="•"/>
            </a:pPr>
            <a:r>
              <a:rPr lang="en-US" dirty="0">
                <a:latin typeface="Proxima Nova Rg" panose="02000506030000020004" pitchFamily="2" charset="0"/>
              </a:rPr>
              <a:t>Writing as a Professional</a:t>
            </a:r>
          </a:p>
          <a:p>
            <a:pPr marL="342900" indent="-342900" algn="l">
              <a:buFont typeface="Arial" panose="020B0604020202020204" pitchFamily="34" charset="0"/>
              <a:buChar char="•"/>
            </a:pPr>
            <a:r>
              <a:rPr lang="en-US" dirty="0">
                <a:latin typeface="Proxima Nova Rg" panose="02000506030000020004" pitchFamily="2" charset="0"/>
              </a:rPr>
              <a:t>Lab 10 Presentations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429000"/>
            <a:ext cx="0" cy="89158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
          <p:cNvSpPr txBox="1">
            <a:spLocks noGrp="1"/>
          </p:cNvSpPr>
          <p:nvPr>
            <p:ph type="ctrTitle"/>
          </p:nvPr>
        </p:nvSpPr>
        <p:spPr>
          <a:xfrm>
            <a:off x="518474" y="2834643"/>
            <a:ext cx="11155052" cy="923519"/>
          </a:xfrm>
          <a:prstGeom prst="rect">
            <a:avLst/>
          </a:prstGeom>
          <a:noFill/>
          <a:ln>
            <a:noFill/>
          </a:ln>
        </p:spPr>
        <p:txBody>
          <a:bodyPr spcFirstLastPara="1" wrap="square" lIns="91425" tIns="45700" rIns="91425" bIns="45700" anchor="b" anchorCtr="0">
            <a:normAutofit/>
          </a:bodyPr>
          <a:lstStyle/>
          <a:p>
            <a:pPr marL="0" lvl="0" indent="0">
              <a:spcAft>
                <a:spcPts val="0"/>
              </a:spcAft>
              <a:buClr>
                <a:schemeClr val="dk1"/>
              </a:buClr>
              <a:buSzPct val="100000"/>
            </a:pPr>
            <a:r>
              <a:rPr lang="en-US" sz="4900" dirty="0">
                <a:latin typeface="Gotham Medium" panose="02000604030000020004" pitchFamily="50" charset="0"/>
                <a:sym typeface="Montserrat Medium"/>
              </a:rPr>
              <a:t>ENGINEERING &amp; SOCIAL JUSTICE</a:t>
            </a:r>
            <a:endParaRPr sz="4900" dirty="0">
              <a:latin typeface="Gotham Medium" panose="02000604030000020004" pitchFamily="50" charset="0"/>
            </a:endParaRPr>
          </a:p>
        </p:txBody>
      </p:sp>
      <p:cxnSp>
        <p:nvCxnSpPr>
          <p:cNvPr id="265" name="Google Shape;265;p3"/>
          <p:cNvCxnSpPr/>
          <p:nvPr/>
        </p:nvCxnSpPr>
        <p:spPr>
          <a:xfrm>
            <a:off x="4669971" y="3989354"/>
            <a:ext cx="2852058" cy="0"/>
          </a:xfrm>
          <a:prstGeom prst="straightConnector1">
            <a:avLst/>
          </a:prstGeom>
          <a:noFill/>
          <a:ln w="9525" cap="flat" cmpd="sng">
            <a:solidFill>
              <a:srgbClr val="7030A0"/>
            </a:solidFill>
            <a:prstDash val="solid"/>
            <a:miter lim="800000"/>
            <a:headEnd type="none" w="sm" len="sm"/>
            <a:tailEnd type="none" w="sm" len="sm"/>
          </a:ln>
        </p:spPr>
      </p:cxnSp>
      <p:sp>
        <p:nvSpPr>
          <p:cNvPr id="266" name="Google Shape;266;p3"/>
          <p:cNvSpPr/>
          <p:nvPr/>
        </p:nvSpPr>
        <p:spPr>
          <a:xfrm>
            <a:off x="0" y="0"/>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3"/>
          <p:cNvSpPr/>
          <p:nvPr/>
        </p:nvSpPr>
        <p:spPr>
          <a:xfrm>
            <a:off x="0" y="6309681"/>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8" name="Google Shape;268;p3"/>
          <p:cNvPicPr preferRelativeResize="0"/>
          <p:nvPr/>
        </p:nvPicPr>
        <p:blipFill rotWithShape="1">
          <a:blip r:embed="rId3">
            <a:alphaModFix/>
          </a:blip>
          <a:srcRect/>
          <a:stretch/>
        </p:blipFill>
        <p:spPr>
          <a:xfrm>
            <a:off x="83237" y="6393031"/>
            <a:ext cx="2586446" cy="402883"/>
          </a:xfrm>
          <a:prstGeom prst="rect">
            <a:avLst/>
          </a:prstGeom>
          <a:noFill/>
          <a:ln>
            <a:noFill/>
          </a:ln>
        </p:spPr>
      </p:pic>
      <p:pic>
        <p:nvPicPr>
          <p:cNvPr id="269" name="Google Shape;269;p3" descr="A picture containing drawing&#10;&#10;Description automatically generated"/>
          <p:cNvPicPr preferRelativeResize="0"/>
          <p:nvPr/>
        </p:nvPicPr>
        <p:blipFill rotWithShape="1">
          <a:blip r:embed="rId4">
            <a:alphaModFix/>
          </a:blip>
          <a:srcRect/>
          <a:stretch/>
        </p:blipFill>
        <p:spPr>
          <a:xfrm>
            <a:off x="10782301" y="6409360"/>
            <a:ext cx="1313093" cy="3594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
          <p:cNvSpPr/>
          <p:nvPr/>
        </p:nvSpPr>
        <p:spPr>
          <a:xfrm>
            <a:off x="0" y="21195"/>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6" name="Google Shape;276;p4"/>
          <p:cNvSpPr/>
          <p:nvPr/>
        </p:nvSpPr>
        <p:spPr>
          <a:xfrm>
            <a:off x="0" y="6309681"/>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77" name="Google Shape;277;p4"/>
          <p:cNvPicPr preferRelativeResize="0"/>
          <p:nvPr/>
        </p:nvPicPr>
        <p:blipFill rotWithShape="1">
          <a:blip r:embed="rId3">
            <a:alphaModFix/>
          </a:blip>
          <a:srcRect/>
          <a:stretch/>
        </p:blipFill>
        <p:spPr>
          <a:xfrm>
            <a:off x="83237" y="6393031"/>
            <a:ext cx="2586446" cy="402883"/>
          </a:xfrm>
          <a:prstGeom prst="rect">
            <a:avLst/>
          </a:prstGeom>
          <a:noFill/>
          <a:ln>
            <a:noFill/>
          </a:ln>
        </p:spPr>
      </p:pic>
      <p:sp>
        <p:nvSpPr>
          <p:cNvPr id="278" name="Google Shape;278;p4"/>
          <p:cNvSpPr txBox="1"/>
          <p:nvPr/>
        </p:nvSpPr>
        <p:spPr>
          <a:xfrm>
            <a:off x="564107" y="652864"/>
            <a:ext cx="11063786" cy="965147"/>
          </a:xfrm>
          <a:prstGeom prst="rect">
            <a:avLst/>
          </a:prstGeom>
          <a:noFill/>
          <a:ln>
            <a:noFill/>
          </a:ln>
        </p:spPr>
        <p:txBody>
          <a:bodyPr spcFirstLastPara="1" wrap="square" lIns="91425" tIns="45700" rIns="91425" bIns="45700" anchor="b" anchorCtr="0">
            <a:noAutofit/>
          </a:bodyPr>
          <a:lstStyle/>
          <a:p>
            <a:pPr marL="0" marR="0" lvl="0" indent="0" algn="ctr">
              <a:lnSpc>
                <a:spcPct val="90000"/>
              </a:lnSpc>
              <a:spcBef>
                <a:spcPct val="0"/>
              </a:spcBef>
              <a:spcAft>
                <a:spcPts val="0"/>
              </a:spcAft>
              <a:buClr>
                <a:srgbClr val="000000"/>
              </a:buClr>
              <a:buSzPts val="5400"/>
            </a:pPr>
            <a:r>
              <a:rPr lang="en-US" sz="4900" dirty="0">
                <a:latin typeface="Gotham Medium" panose="02000604030000020004" pitchFamily="50" charset="0"/>
                <a:ea typeface="+mj-ea"/>
                <a:cs typeface="+mj-cs"/>
                <a:sym typeface="Montserrat Medium"/>
              </a:rPr>
              <a:t>DISCUSSION TOPICS</a:t>
            </a:r>
            <a:endParaRPr sz="4900" dirty="0">
              <a:latin typeface="Gotham Medium" panose="02000604030000020004" pitchFamily="50" charset="0"/>
              <a:ea typeface="+mj-ea"/>
              <a:cs typeface="+mj-cs"/>
            </a:endParaRPr>
          </a:p>
        </p:txBody>
      </p:sp>
      <p:pic>
        <p:nvPicPr>
          <p:cNvPr id="279" name="Google Shape;279;p4" descr="A picture containing drawing&#10;&#10;Description automatically generated"/>
          <p:cNvPicPr preferRelativeResize="0"/>
          <p:nvPr/>
        </p:nvPicPr>
        <p:blipFill rotWithShape="1">
          <a:blip r:embed="rId4">
            <a:alphaModFix/>
          </a:blip>
          <a:srcRect/>
          <a:stretch/>
        </p:blipFill>
        <p:spPr>
          <a:xfrm>
            <a:off x="10782301" y="6409360"/>
            <a:ext cx="1313093" cy="359459"/>
          </a:xfrm>
          <a:prstGeom prst="rect">
            <a:avLst/>
          </a:prstGeom>
          <a:noFill/>
          <a:ln>
            <a:noFill/>
          </a:ln>
        </p:spPr>
      </p:pic>
      <p:sp>
        <p:nvSpPr>
          <p:cNvPr id="280" name="Google Shape;280;p4"/>
          <p:cNvSpPr txBox="1"/>
          <p:nvPr/>
        </p:nvSpPr>
        <p:spPr>
          <a:xfrm>
            <a:off x="10990890" y="5841242"/>
            <a:ext cx="901337"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a:solidFill>
                  <a:srgbClr val="000000"/>
                </a:solidFill>
                <a:latin typeface="Proxima Nova"/>
                <a:ea typeface="Proxima Nova"/>
                <a:cs typeface="Proxima Nova"/>
                <a:sym typeface="Proxima Nova"/>
              </a:rPr>
              <a:t>3</a:t>
            </a:r>
            <a:endParaRPr/>
          </a:p>
        </p:txBody>
      </p:sp>
      <p:pic>
        <p:nvPicPr>
          <p:cNvPr id="281" name="Google Shape;281;p4"/>
          <p:cNvPicPr preferRelativeResize="0"/>
          <p:nvPr/>
        </p:nvPicPr>
        <p:blipFill rotWithShape="1">
          <a:blip r:embed="rId5">
            <a:alphaModFix/>
          </a:blip>
          <a:srcRect/>
          <a:stretch/>
        </p:blipFill>
        <p:spPr>
          <a:xfrm>
            <a:off x="185718" y="3443299"/>
            <a:ext cx="5394454" cy="1777906"/>
          </a:xfrm>
          <a:prstGeom prst="rect">
            <a:avLst/>
          </a:prstGeom>
          <a:noFill/>
          <a:ln>
            <a:noFill/>
          </a:ln>
        </p:spPr>
      </p:pic>
      <p:sp>
        <p:nvSpPr>
          <p:cNvPr id="282" name="Google Shape;282;p4"/>
          <p:cNvSpPr txBox="1">
            <a:spLocks noGrp="1"/>
          </p:cNvSpPr>
          <p:nvPr>
            <p:ph type="ctrTitle"/>
          </p:nvPr>
        </p:nvSpPr>
        <p:spPr>
          <a:xfrm>
            <a:off x="137422" y="4718010"/>
            <a:ext cx="5783387" cy="137779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57068C"/>
              </a:buClr>
              <a:buSzPts val="2800"/>
              <a:buFont typeface="Proxima Nova"/>
              <a:buNone/>
            </a:pPr>
            <a:r>
              <a:rPr lang="en-US" sz="2800">
                <a:solidFill>
                  <a:srgbClr val="57068C"/>
                </a:solidFill>
                <a:latin typeface="Proxima Nova"/>
                <a:ea typeface="Proxima Nova"/>
                <a:cs typeface="Proxima Nova"/>
                <a:sym typeface="Proxima Nova"/>
              </a:rPr>
              <a:t>Social justice considerations in the engineering design process</a:t>
            </a:r>
            <a:endParaRPr/>
          </a:p>
        </p:txBody>
      </p:sp>
      <p:pic>
        <p:nvPicPr>
          <p:cNvPr id="283" name="Google Shape;283;p4" descr="Exxon’s private prediction of the future growth of carbon dioxide levels (left axis) and global temperature relative to 1982 (right axis). Elsewhere in its report, Exxon noted that the most widely accepted science at the time indicated that doubling carbon dioxide levels would cause a global warming of 3°C."/>
          <p:cNvPicPr preferRelativeResize="0"/>
          <p:nvPr/>
        </p:nvPicPr>
        <p:blipFill rotWithShape="1">
          <a:blip r:embed="rId6">
            <a:alphaModFix/>
          </a:blip>
          <a:srcRect/>
          <a:stretch/>
        </p:blipFill>
        <p:spPr>
          <a:xfrm>
            <a:off x="5969105" y="1803179"/>
            <a:ext cx="3007586" cy="3548276"/>
          </a:xfrm>
          <a:prstGeom prst="rect">
            <a:avLst/>
          </a:prstGeom>
          <a:noFill/>
          <a:ln>
            <a:noFill/>
          </a:ln>
        </p:spPr>
      </p:pic>
      <p:sp>
        <p:nvSpPr>
          <p:cNvPr id="284" name="Google Shape;284;p4"/>
          <p:cNvSpPr txBox="1"/>
          <p:nvPr/>
        </p:nvSpPr>
        <p:spPr>
          <a:xfrm>
            <a:off x="5844506" y="4746720"/>
            <a:ext cx="5783387" cy="137779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57068C"/>
              </a:buClr>
              <a:buSzPts val="2800"/>
              <a:buFont typeface="Proxima Nova"/>
              <a:buNone/>
            </a:pPr>
            <a:r>
              <a:rPr lang="en-US" sz="2800">
                <a:solidFill>
                  <a:srgbClr val="57068C"/>
                </a:solidFill>
                <a:latin typeface="Proxima Nova"/>
                <a:ea typeface="Proxima Nova"/>
                <a:cs typeface="Proxima Nova"/>
                <a:sym typeface="Proxima Nova"/>
              </a:rPr>
              <a:t>Responsibly communicating data with stakeholders</a:t>
            </a:r>
            <a:endParaRPr/>
          </a:p>
        </p:txBody>
      </p:sp>
      <p:pic>
        <p:nvPicPr>
          <p:cNvPr id="285" name="Google Shape;285;p4" descr="Floor spikes in Shoreditch, London, U.K, designed to prevent people from sleeping on the ground."/>
          <p:cNvPicPr preferRelativeResize="0"/>
          <p:nvPr/>
        </p:nvPicPr>
        <p:blipFill rotWithShape="1">
          <a:blip r:embed="rId7">
            <a:alphaModFix/>
          </a:blip>
          <a:srcRect/>
          <a:stretch/>
        </p:blipFill>
        <p:spPr>
          <a:xfrm>
            <a:off x="330434" y="1809317"/>
            <a:ext cx="2778526" cy="1569039"/>
          </a:xfrm>
          <a:prstGeom prst="rect">
            <a:avLst/>
          </a:prstGeom>
          <a:noFill/>
          <a:ln>
            <a:noFill/>
          </a:ln>
        </p:spPr>
      </p:pic>
      <p:pic>
        <p:nvPicPr>
          <p:cNvPr id="286" name="Google Shape;286;p4" descr="Spikes added around fountain in Government Center, Miami, in 2011 at downtown transit center"/>
          <p:cNvPicPr preferRelativeResize="0"/>
          <p:nvPr/>
        </p:nvPicPr>
        <p:blipFill rotWithShape="1">
          <a:blip r:embed="rId8">
            <a:alphaModFix/>
          </a:blip>
          <a:srcRect/>
          <a:stretch/>
        </p:blipFill>
        <p:spPr>
          <a:xfrm>
            <a:off x="3245031" y="1794928"/>
            <a:ext cx="2223952" cy="1667965"/>
          </a:xfrm>
          <a:prstGeom prst="rect">
            <a:avLst/>
          </a:prstGeom>
          <a:noFill/>
          <a:ln>
            <a:noFill/>
          </a:ln>
        </p:spPr>
      </p:pic>
      <p:pic>
        <p:nvPicPr>
          <p:cNvPr id="287" name="Google Shape;287;p4" descr="New York Times, Wall Street Journal and other publications, 2000, from Mobil: “Unsettled Science”"/>
          <p:cNvPicPr preferRelativeResize="0"/>
          <p:nvPr/>
        </p:nvPicPr>
        <p:blipFill rotWithShape="1">
          <a:blip r:embed="rId9">
            <a:alphaModFix/>
          </a:blip>
          <a:srcRect/>
          <a:stretch/>
        </p:blipFill>
        <p:spPr>
          <a:xfrm>
            <a:off x="8933823" y="1664036"/>
            <a:ext cx="2353433" cy="36861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
          <p:cNvSpPr/>
          <p:nvPr/>
        </p:nvSpPr>
        <p:spPr>
          <a:xfrm>
            <a:off x="0" y="21195"/>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4" name="Google Shape;294;p5"/>
          <p:cNvSpPr/>
          <p:nvPr/>
        </p:nvSpPr>
        <p:spPr>
          <a:xfrm>
            <a:off x="0" y="6309681"/>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95" name="Google Shape;295;p5"/>
          <p:cNvPicPr preferRelativeResize="0"/>
          <p:nvPr/>
        </p:nvPicPr>
        <p:blipFill rotWithShape="1">
          <a:blip r:embed="rId3">
            <a:alphaModFix/>
          </a:blip>
          <a:srcRect/>
          <a:stretch/>
        </p:blipFill>
        <p:spPr>
          <a:xfrm>
            <a:off x="83237" y="6393031"/>
            <a:ext cx="2586446" cy="402883"/>
          </a:xfrm>
          <a:prstGeom prst="rect">
            <a:avLst/>
          </a:prstGeom>
          <a:noFill/>
          <a:ln>
            <a:noFill/>
          </a:ln>
        </p:spPr>
      </p:pic>
      <p:sp>
        <p:nvSpPr>
          <p:cNvPr id="296" name="Google Shape;296;p5"/>
          <p:cNvSpPr txBox="1"/>
          <p:nvPr/>
        </p:nvSpPr>
        <p:spPr>
          <a:xfrm>
            <a:off x="564107" y="652864"/>
            <a:ext cx="11063786" cy="965147"/>
          </a:xfrm>
          <a:prstGeom prst="rect">
            <a:avLst/>
          </a:prstGeom>
          <a:noFill/>
          <a:ln>
            <a:noFill/>
          </a:ln>
        </p:spPr>
        <p:txBody>
          <a:bodyPr spcFirstLastPara="1" wrap="square" lIns="91425" tIns="45700" rIns="91425" bIns="45700" anchor="b" anchorCtr="0">
            <a:noAutofit/>
          </a:bodyPr>
          <a:lstStyle/>
          <a:p>
            <a:pPr marL="0" marR="0" lvl="0" indent="0" algn="ctr">
              <a:lnSpc>
                <a:spcPct val="90000"/>
              </a:lnSpc>
              <a:spcBef>
                <a:spcPct val="0"/>
              </a:spcBef>
              <a:spcAft>
                <a:spcPts val="0"/>
              </a:spcAft>
              <a:buClr>
                <a:srgbClr val="000000"/>
              </a:buClr>
              <a:buSzPts val="5400"/>
            </a:pPr>
            <a:r>
              <a:rPr lang="en-US" sz="4900" dirty="0">
                <a:latin typeface="Gotham Medium" panose="02000604030000020004" pitchFamily="50" charset="0"/>
                <a:ea typeface="+mj-ea"/>
                <a:cs typeface="+mj-cs"/>
                <a:sym typeface="Montserrat Medium"/>
              </a:rPr>
              <a:t>HOSTILE ARCHITECTURE</a:t>
            </a:r>
            <a:endParaRPr sz="4900" dirty="0">
              <a:latin typeface="Gotham Medium" panose="02000604030000020004" pitchFamily="50" charset="0"/>
              <a:ea typeface="+mj-ea"/>
              <a:cs typeface="+mj-cs"/>
            </a:endParaRPr>
          </a:p>
        </p:txBody>
      </p:sp>
      <p:pic>
        <p:nvPicPr>
          <p:cNvPr id="297" name="Google Shape;297;p5" descr="A picture containing drawing&#10;&#10;Description automatically generated"/>
          <p:cNvPicPr preferRelativeResize="0"/>
          <p:nvPr/>
        </p:nvPicPr>
        <p:blipFill rotWithShape="1">
          <a:blip r:embed="rId4">
            <a:alphaModFix/>
          </a:blip>
          <a:srcRect/>
          <a:stretch/>
        </p:blipFill>
        <p:spPr>
          <a:xfrm>
            <a:off x="10782301" y="6409360"/>
            <a:ext cx="1313093" cy="359459"/>
          </a:xfrm>
          <a:prstGeom prst="rect">
            <a:avLst/>
          </a:prstGeom>
          <a:noFill/>
          <a:ln>
            <a:noFill/>
          </a:ln>
        </p:spPr>
      </p:pic>
      <p:sp>
        <p:nvSpPr>
          <p:cNvPr id="298" name="Google Shape;298;p5"/>
          <p:cNvSpPr txBox="1"/>
          <p:nvPr/>
        </p:nvSpPr>
        <p:spPr>
          <a:xfrm>
            <a:off x="10990890" y="5841242"/>
            <a:ext cx="901337"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a:solidFill>
                  <a:srgbClr val="000000"/>
                </a:solidFill>
                <a:latin typeface="Proxima Nova"/>
                <a:ea typeface="Proxima Nova"/>
                <a:cs typeface="Proxima Nova"/>
                <a:sym typeface="Proxima Nova"/>
              </a:rPr>
              <a:t>3</a:t>
            </a:r>
            <a:endParaRPr/>
          </a:p>
        </p:txBody>
      </p:sp>
      <p:pic>
        <p:nvPicPr>
          <p:cNvPr id="299" name="Google Shape;299;p5"/>
          <p:cNvPicPr preferRelativeResize="0"/>
          <p:nvPr/>
        </p:nvPicPr>
        <p:blipFill rotWithShape="1">
          <a:blip r:embed="rId5">
            <a:alphaModFix/>
          </a:blip>
          <a:srcRect/>
          <a:stretch/>
        </p:blipFill>
        <p:spPr>
          <a:xfrm>
            <a:off x="185718" y="3443299"/>
            <a:ext cx="5394454" cy="1777906"/>
          </a:xfrm>
          <a:prstGeom prst="rect">
            <a:avLst/>
          </a:prstGeom>
          <a:noFill/>
          <a:ln>
            <a:noFill/>
          </a:ln>
        </p:spPr>
      </p:pic>
      <p:pic>
        <p:nvPicPr>
          <p:cNvPr id="300" name="Google Shape;300;p5" descr="Floor spikes in Shoreditch, London, U.K, designed to prevent people from sleeping on the ground."/>
          <p:cNvPicPr preferRelativeResize="0"/>
          <p:nvPr/>
        </p:nvPicPr>
        <p:blipFill rotWithShape="1">
          <a:blip r:embed="rId6">
            <a:alphaModFix/>
          </a:blip>
          <a:srcRect/>
          <a:stretch/>
        </p:blipFill>
        <p:spPr>
          <a:xfrm>
            <a:off x="330434" y="1809317"/>
            <a:ext cx="2778526" cy="1569039"/>
          </a:xfrm>
          <a:prstGeom prst="rect">
            <a:avLst/>
          </a:prstGeom>
          <a:noFill/>
          <a:ln>
            <a:noFill/>
          </a:ln>
        </p:spPr>
      </p:pic>
      <p:pic>
        <p:nvPicPr>
          <p:cNvPr id="301" name="Google Shape;301;p5" descr="Spikes added around fountain in Government Center, Miami, in 2011 at downtown transit center"/>
          <p:cNvPicPr preferRelativeResize="0"/>
          <p:nvPr/>
        </p:nvPicPr>
        <p:blipFill rotWithShape="1">
          <a:blip r:embed="rId7">
            <a:alphaModFix/>
          </a:blip>
          <a:srcRect/>
          <a:stretch/>
        </p:blipFill>
        <p:spPr>
          <a:xfrm>
            <a:off x="3245031" y="1794928"/>
            <a:ext cx="2223952" cy="1667965"/>
          </a:xfrm>
          <a:prstGeom prst="rect">
            <a:avLst/>
          </a:prstGeom>
          <a:noFill/>
          <a:ln>
            <a:noFill/>
          </a:ln>
        </p:spPr>
      </p:pic>
      <p:sp>
        <p:nvSpPr>
          <p:cNvPr id="302" name="Google Shape;302;p5"/>
          <p:cNvSpPr txBox="1"/>
          <p:nvPr/>
        </p:nvSpPr>
        <p:spPr>
          <a:xfrm>
            <a:off x="5580172" y="1814086"/>
            <a:ext cx="6096000" cy="3447098"/>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Proxima Nova"/>
                <a:ea typeface="Proxima Nova"/>
                <a:cs typeface="Proxima Nova"/>
                <a:sym typeface="Proxima Nova"/>
              </a:rPr>
              <a:t>Examples: fencing around buildings, spikes on the ground, few and small seating areas at subway stops</a:t>
            </a:r>
            <a:endParaRPr/>
          </a:p>
          <a:p>
            <a:pPr marL="285750" marR="0" lvl="0" indent="-158750" algn="just" rtl="0">
              <a:spcBef>
                <a:spcPts val="0"/>
              </a:spcBef>
              <a:spcAft>
                <a:spcPts val="0"/>
              </a:spcAft>
              <a:buClr>
                <a:schemeClr val="dk1"/>
              </a:buClr>
              <a:buSzPts val="2000"/>
              <a:buFont typeface="Arial"/>
              <a:buNone/>
            </a:pPr>
            <a:endParaRPr sz="2000">
              <a:solidFill>
                <a:schemeClr val="dk1"/>
              </a:solidFill>
              <a:latin typeface="Proxima Nova"/>
              <a:ea typeface="Proxima Nova"/>
              <a:cs typeface="Proxima Nova"/>
              <a:sym typeface="Proxima Nova"/>
            </a:endParaRPr>
          </a:p>
          <a:p>
            <a:pPr marL="0" marR="0" lvl="0" indent="0" algn="just" rtl="0">
              <a:spcBef>
                <a:spcPts val="0"/>
              </a:spcBef>
              <a:spcAft>
                <a:spcPts val="0"/>
              </a:spcAft>
              <a:buNone/>
            </a:pPr>
            <a:r>
              <a:rPr lang="en-US" sz="2000">
                <a:solidFill>
                  <a:schemeClr val="dk1"/>
                </a:solidFill>
                <a:latin typeface="Proxima Nova"/>
                <a:ea typeface="Proxima Nova"/>
                <a:cs typeface="Proxima Nova"/>
                <a:sym typeface="Proxima Nova"/>
              </a:rPr>
              <a:t>Discussion Questions:</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Proxima Nova"/>
                <a:ea typeface="Proxima Nova"/>
                <a:cs typeface="Proxima Nova"/>
                <a:sym typeface="Proxima Nova"/>
              </a:rPr>
              <a:t>What objectives do these designs have?</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Proxima Nova"/>
                <a:ea typeface="Proxima Nova"/>
                <a:cs typeface="Proxima Nova"/>
                <a:sym typeface="Proxima Nova"/>
              </a:rPr>
              <a:t>What does this suggest about the engineering profession and implicit engineering values?</a:t>
            </a:r>
            <a:endParaRPr/>
          </a:p>
          <a:p>
            <a:pPr marL="285750" marR="0" lvl="0" indent="-285750" algn="just" rtl="0">
              <a:spcBef>
                <a:spcPts val="0"/>
              </a:spcBef>
              <a:spcAft>
                <a:spcPts val="0"/>
              </a:spcAft>
              <a:buClr>
                <a:schemeClr val="dk1"/>
              </a:buClr>
              <a:buSzPts val="2000"/>
              <a:buFont typeface="Arial"/>
              <a:buChar char="•"/>
            </a:pPr>
            <a:r>
              <a:rPr lang="en-US" sz="2000">
                <a:solidFill>
                  <a:schemeClr val="dk1"/>
                </a:solidFill>
                <a:latin typeface="Proxima Nova"/>
                <a:ea typeface="Proxima Nova"/>
                <a:cs typeface="Proxima Nova"/>
                <a:sym typeface="Proxima Nova"/>
              </a:rPr>
              <a:t>What role do engineers play in these design processes?</a:t>
            </a:r>
            <a:endParaRPr/>
          </a:p>
          <a:p>
            <a:pPr marL="285750" marR="0" lvl="0" indent="-158750" algn="just" rtl="0">
              <a:spcBef>
                <a:spcPts val="0"/>
              </a:spcBef>
              <a:spcAft>
                <a:spcPts val="0"/>
              </a:spcAft>
              <a:buClr>
                <a:schemeClr val="dk1"/>
              </a:buClr>
              <a:buSzPts val="2000"/>
              <a:buFont typeface="Arial"/>
              <a:buNone/>
            </a:pPr>
            <a:endParaRPr sz="2000">
              <a:solidFill>
                <a:schemeClr val="dk1"/>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
          <p:cNvSpPr/>
          <p:nvPr/>
        </p:nvSpPr>
        <p:spPr>
          <a:xfrm>
            <a:off x="0" y="21195"/>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9" name="Google Shape;309;p6"/>
          <p:cNvSpPr/>
          <p:nvPr/>
        </p:nvSpPr>
        <p:spPr>
          <a:xfrm>
            <a:off x="0" y="6309681"/>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10" name="Google Shape;310;p6"/>
          <p:cNvPicPr preferRelativeResize="0"/>
          <p:nvPr/>
        </p:nvPicPr>
        <p:blipFill rotWithShape="1">
          <a:blip r:embed="rId3">
            <a:alphaModFix/>
          </a:blip>
          <a:srcRect/>
          <a:stretch/>
        </p:blipFill>
        <p:spPr>
          <a:xfrm>
            <a:off x="83237" y="6393031"/>
            <a:ext cx="2586446" cy="402883"/>
          </a:xfrm>
          <a:prstGeom prst="rect">
            <a:avLst/>
          </a:prstGeom>
          <a:noFill/>
          <a:ln>
            <a:noFill/>
          </a:ln>
        </p:spPr>
      </p:pic>
      <p:sp>
        <p:nvSpPr>
          <p:cNvPr id="311" name="Google Shape;311;p6"/>
          <p:cNvSpPr txBox="1"/>
          <p:nvPr/>
        </p:nvSpPr>
        <p:spPr>
          <a:xfrm>
            <a:off x="564107" y="652864"/>
            <a:ext cx="11063786" cy="965147"/>
          </a:xfrm>
          <a:prstGeom prst="rect">
            <a:avLst/>
          </a:prstGeom>
          <a:noFill/>
          <a:ln>
            <a:noFill/>
          </a:ln>
        </p:spPr>
        <p:txBody>
          <a:bodyPr spcFirstLastPara="1" wrap="square" lIns="91425" tIns="45700" rIns="91425" bIns="45700" anchor="b" anchorCtr="0">
            <a:noAutofit/>
          </a:bodyPr>
          <a:lstStyle/>
          <a:p>
            <a:pPr marL="0" marR="0" lvl="0" indent="0" algn="ctr">
              <a:lnSpc>
                <a:spcPct val="90000"/>
              </a:lnSpc>
              <a:spcBef>
                <a:spcPct val="0"/>
              </a:spcBef>
              <a:spcAft>
                <a:spcPts val="0"/>
              </a:spcAft>
              <a:buClr>
                <a:srgbClr val="000000"/>
              </a:buClr>
              <a:buSzPts val="5400"/>
            </a:pPr>
            <a:r>
              <a:rPr lang="en-US" sz="4900" dirty="0">
                <a:latin typeface="Gotham Medium" panose="02000604030000020004" pitchFamily="50" charset="0"/>
                <a:ea typeface="+mj-ea"/>
                <a:cs typeface="+mj-cs"/>
                <a:sym typeface="Montserrat Medium"/>
              </a:rPr>
              <a:t>CLIMATE COMMUNICATION</a:t>
            </a:r>
            <a:endParaRPr sz="4900" dirty="0">
              <a:latin typeface="Gotham Medium" panose="02000604030000020004" pitchFamily="50" charset="0"/>
              <a:ea typeface="+mj-ea"/>
              <a:cs typeface="+mj-cs"/>
            </a:endParaRPr>
          </a:p>
        </p:txBody>
      </p:sp>
      <p:pic>
        <p:nvPicPr>
          <p:cNvPr id="312" name="Google Shape;312;p6" descr="A picture containing drawing&#10;&#10;Description automatically generated"/>
          <p:cNvPicPr preferRelativeResize="0"/>
          <p:nvPr/>
        </p:nvPicPr>
        <p:blipFill rotWithShape="1">
          <a:blip r:embed="rId4">
            <a:alphaModFix/>
          </a:blip>
          <a:srcRect/>
          <a:stretch/>
        </p:blipFill>
        <p:spPr>
          <a:xfrm>
            <a:off x="10782301" y="6409360"/>
            <a:ext cx="1313093" cy="359459"/>
          </a:xfrm>
          <a:prstGeom prst="rect">
            <a:avLst/>
          </a:prstGeom>
          <a:noFill/>
          <a:ln>
            <a:noFill/>
          </a:ln>
        </p:spPr>
      </p:pic>
      <p:sp>
        <p:nvSpPr>
          <p:cNvPr id="313" name="Google Shape;313;p6"/>
          <p:cNvSpPr txBox="1"/>
          <p:nvPr/>
        </p:nvSpPr>
        <p:spPr>
          <a:xfrm>
            <a:off x="10990890" y="5841242"/>
            <a:ext cx="901337"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a:solidFill>
                  <a:srgbClr val="000000"/>
                </a:solidFill>
                <a:latin typeface="Proxima Nova"/>
                <a:ea typeface="Proxima Nova"/>
                <a:cs typeface="Proxima Nova"/>
                <a:sym typeface="Proxima Nova"/>
              </a:rPr>
              <a:t>3</a:t>
            </a:r>
            <a:endParaRPr/>
          </a:p>
        </p:txBody>
      </p:sp>
      <p:pic>
        <p:nvPicPr>
          <p:cNvPr id="314" name="Google Shape;314;p6" descr="Exxon’s private prediction of the future growth of carbon dioxide levels (left axis) and global temperature relative to 1982 (right axis). Elsewhere in its report, Exxon noted that the most widely accepted science at the time indicated that doubling carbon dioxide levels would cause a global warming of 3°C."/>
          <p:cNvPicPr preferRelativeResize="0"/>
          <p:nvPr/>
        </p:nvPicPr>
        <p:blipFill rotWithShape="1">
          <a:blip r:embed="rId5">
            <a:alphaModFix/>
          </a:blip>
          <a:srcRect/>
          <a:stretch/>
        </p:blipFill>
        <p:spPr>
          <a:xfrm>
            <a:off x="320131" y="1618804"/>
            <a:ext cx="3767078" cy="4444306"/>
          </a:xfrm>
          <a:prstGeom prst="rect">
            <a:avLst/>
          </a:prstGeom>
          <a:noFill/>
          <a:ln>
            <a:noFill/>
          </a:ln>
        </p:spPr>
      </p:pic>
      <p:pic>
        <p:nvPicPr>
          <p:cNvPr id="315" name="Google Shape;315;p6"/>
          <p:cNvPicPr preferRelativeResize="0"/>
          <p:nvPr/>
        </p:nvPicPr>
        <p:blipFill rotWithShape="1">
          <a:blip r:embed="rId6">
            <a:alphaModFix/>
          </a:blip>
          <a:srcRect t="40066"/>
          <a:stretch/>
        </p:blipFill>
        <p:spPr>
          <a:xfrm>
            <a:off x="4669387" y="1601988"/>
            <a:ext cx="7103681" cy="2158282"/>
          </a:xfrm>
          <a:prstGeom prst="rect">
            <a:avLst/>
          </a:prstGeom>
          <a:noFill/>
          <a:ln>
            <a:noFill/>
          </a:ln>
        </p:spPr>
      </p:pic>
      <p:sp>
        <p:nvSpPr>
          <p:cNvPr id="316" name="Google Shape;316;p6"/>
          <p:cNvSpPr/>
          <p:nvPr/>
        </p:nvSpPr>
        <p:spPr>
          <a:xfrm>
            <a:off x="4669387" y="1748872"/>
            <a:ext cx="6958506" cy="219612"/>
          </a:xfrm>
          <a:prstGeom prst="rect">
            <a:avLst/>
          </a:prstGeom>
          <a:solidFill>
            <a:srgbClr val="FFFF0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6"/>
          <p:cNvSpPr/>
          <p:nvPr/>
        </p:nvSpPr>
        <p:spPr>
          <a:xfrm>
            <a:off x="4669387" y="1918273"/>
            <a:ext cx="1644327" cy="219612"/>
          </a:xfrm>
          <a:prstGeom prst="rect">
            <a:avLst/>
          </a:prstGeom>
          <a:solidFill>
            <a:srgbClr val="FFFF0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6"/>
          <p:cNvSpPr txBox="1"/>
          <p:nvPr/>
        </p:nvSpPr>
        <p:spPr>
          <a:xfrm>
            <a:off x="4714985" y="3948100"/>
            <a:ext cx="6912900" cy="2586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dk1"/>
                </a:solidFill>
                <a:latin typeface="Proxima Nova"/>
                <a:ea typeface="Proxima Nova"/>
                <a:cs typeface="Proxima Nova"/>
                <a:sym typeface="Proxima Nova"/>
              </a:rPr>
              <a:t>Discussion Questions:</a:t>
            </a:r>
            <a:endParaRPr/>
          </a:p>
          <a:p>
            <a:pPr marL="285750" marR="0" lvl="0" indent="-171450" algn="just" rtl="0">
              <a:spcBef>
                <a:spcPts val="0"/>
              </a:spcBef>
              <a:spcAft>
                <a:spcPts val="0"/>
              </a:spcAft>
              <a:buClr>
                <a:schemeClr val="dk1"/>
              </a:buClr>
              <a:buSzPts val="1800"/>
              <a:buFont typeface="Arial"/>
              <a:buNone/>
            </a:pPr>
            <a:endParaRPr sz="1800">
              <a:solidFill>
                <a:schemeClr val="dk1"/>
              </a:solidFill>
              <a:latin typeface="Proxima Nova"/>
              <a:ea typeface="Proxima Nova"/>
              <a:cs typeface="Proxima Nova"/>
              <a:sym typeface="Proxima Nova"/>
            </a:endParaRPr>
          </a:p>
          <a:p>
            <a:pPr marL="285750" marR="0" lvl="0" indent="-285750" algn="just" rtl="0">
              <a:spcBef>
                <a:spcPts val="0"/>
              </a:spcBef>
              <a:spcAft>
                <a:spcPts val="0"/>
              </a:spcAft>
              <a:buClr>
                <a:schemeClr val="dk1"/>
              </a:buClr>
              <a:buSzPts val="1800"/>
              <a:buFont typeface="Arial"/>
              <a:buChar char="•"/>
            </a:pPr>
            <a:r>
              <a:rPr lang="en-US" sz="1800">
                <a:solidFill>
                  <a:schemeClr val="dk1"/>
                </a:solidFill>
                <a:latin typeface="Proxima Nova"/>
                <a:ea typeface="Proxima Nova"/>
                <a:cs typeface="Proxima Nova"/>
                <a:sym typeface="Proxima Nova"/>
              </a:rPr>
              <a:t>What responsibilities do engineers have to  consider and disclose societal impacts of their work to stakeholders?</a:t>
            </a:r>
            <a:endParaRPr/>
          </a:p>
          <a:p>
            <a:pPr marL="285750" marR="0" lvl="0" indent="-285750" algn="just" rtl="0">
              <a:spcBef>
                <a:spcPts val="0"/>
              </a:spcBef>
              <a:spcAft>
                <a:spcPts val="0"/>
              </a:spcAft>
              <a:buClr>
                <a:schemeClr val="dk1"/>
              </a:buClr>
              <a:buSzPts val="1800"/>
              <a:buFont typeface="Arial"/>
              <a:buChar char="•"/>
            </a:pPr>
            <a:r>
              <a:rPr lang="en-US" sz="1800">
                <a:solidFill>
                  <a:schemeClr val="dk1"/>
                </a:solidFill>
                <a:latin typeface="Proxima Nova"/>
                <a:ea typeface="Proxima Nova"/>
                <a:cs typeface="Proxima Nova"/>
                <a:sym typeface="Proxima Nova"/>
              </a:rPr>
              <a:t>What conflicts might arise in choosing to withhold information from stakeholders?</a:t>
            </a:r>
            <a:endParaRPr/>
          </a:p>
          <a:p>
            <a:pPr marL="285750" marR="0" lvl="0" indent="-171450" algn="just" rtl="0">
              <a:spcBef>
                <a:spcPts val="0"/>
              </a:spcBef>
              <a:spcAft>
                <a:spcPts val="0"/>
              </a:spcAft>
              <a:buClr>
                <a:schemeClr val="dk1"/>
              </a:buClr>
              <a:buSzPts val="1800"/>
              <a:buFont typeface="Arial"/>
              <a:buNone/>
            </a:pPr>
            <a:endParaRPr sz="1800">
              <a:solidFill>
                <a:schemeClr val="dk1"/>
              </a:solidFill>
              <a:latin typeface="Proxima Nova"/>
              <a:ea typeface="Proxima Nova"/>
              <a:cs typeface="Proxima Nova"/>
              <a:sym typeface="Proxima Nova"/>
            </a:endParaRPr>
          </a:p>
          <a:p>
            <a:pPr marL="285750" marR="0" lvl="0" indent="-171450" algn="just" rtl="0">
              <a:spcBef>
                <a:spcPts val="0"/>
              </a:spcBef>
              <a:spcAft>
                <a:spcPts val="0"/>
              </a:spcAft>
              <a:buClr>
                <a:schemeClr val="dk1"/>
              </a:buClr>
              <a:buSzPts val="1800"/>
              <a:buFont typeface="Arial"/>
              <a:buNone/>
            </a:pPr>
            <a:endParaRPr sz="1800">
              <a:solidFill>
                <a:schemeClr val="dk1"/>
              </a:solidFill>
              <a:latin typeface="Proxima Nova"/>
              <a:ea typeface="Proxima Nova"/>
              <a:cs typeface="Proxima Nova"/>
              <a:sym typeface="Proxima Nova"/>
            </a:endParaRPr>
          </a:p>
          <a:p>
            <a:pPr marL="285750" marR="0" lvl="0" indent="-171450" algn="just" rtl="0">
              <a:spcBef>
                <a:spcPts val="0"/>
              </a:spcBef>
              <a:spcAft>
                <a:spcPts val="0"/>
              </a:spcAft>
              <a:buClr>
                <a:schemeClr val="dk1"/>
              </a:buClr>
              <a:buSzPts val="1800"/>
              <a:buFont typeface="Arial"/>
              <a:buNone/>
            </a:pPr>
            <a:endParaRPr sz="1800">
              <a:solidFill>
                <a:schemeClr val="dk1"/>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7"/>
          <p:cNvSpPr/>
          <p:nvPr/>
        </p:nvSpPr>
        <p:spPr>
          <a:xfrm>
            <a:off x="0" y="21195"/>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5" name="Google Shape;325;p7"/>
          <p:cNvSpPr/>
          <p:nvPr/>
        </p:nvSpPr>
        <p:spPr>
          <a:xfrm>
            <a:off x="0" y="6309681"/>
            <a:ext cx="12192000" cy="548319"/>
          </a:xfrm>
          <a:prstGeom prst="rect">
            <a:avLst/>
          </a:prstGeom>
          <a:solidFill>
            <a:srgbClr val="5706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326" name="Google Shape;326;p7"/>
          <p:cNvPicPr preferRelativeResize="0"/>
          <p:nvPr/>
        </p:nvPicPr>
        <p:blipFill rotWithShape="1">
          <a:blip r:embed="rId3">
            <a:alphaModFix/>
          </a:blip>
          <a:srcRect/>
          <a:stretch/>
        </p:blipFill>
        <p:spPr>
          <a:xfrm>
            <a:off x="83237" y="6393031"/>
            <a:ext cx="2586446" cy="402883"/>
          </a:xfrm>
          <a:prstGeom prst="rect">
            <a:avLst/>
          </a:prstGeom>
          <a:noFill/>
          <a:ln>
            <a:noFill/>
          </a:ln>
        </p:spPr>
      </p:pic>
      <p:sp>
        <p:nvSpPr>
          <p:cNvPr id="327" name="Google Shape;327;p7"/>
          <p:cNvSpPr txBox="1"/>
          <p:nvPr/>
        </p:nvSpPr>
        <p:spPr>
          <a:xfrm>
            <a:off x="564107" y="652864"/>
            <a:ext cx="11063786" cy="965147"/>
          </a:xfrm>
          <a:prstGeom prst="rect">
            <a:avLst/>
          </a:prstGeom>
          <a:noFill/>
          <a:ln>
            <a:noFill/>
          </a:ln>
        </p:spPr>
        <p:txBody>
          <a:bodyPr spcFirstLastPara="1" wrap="square" lIns="91425" tIns="45700" rIns="91425" bIns="45700" anchor="b" anchorCtr="0">
            <a:noAutofit/>
          </a:bodyPr>
          <a:lstStyle/>
          <a:p>
            <a:pPr marL="0" marR="0" lvl="0" indent="0" algn="ctr">
              <a:lnSpc>
                <a:spcPct val="90000"/>
              </a:lnSpc>
              <a:spcBef>
                <a:spcPct val="0"/>
              </a:spcBef>
              <a:spcAft>
                <a:spcPts val="0"/>
              </a:spcAft>
              <a:buClr>
                <a:srgbClr val="000000"/>
              </a:buClr>
              <a:buSzPts val="5400"/>
            </a:pPr>
            <a:r>
              <a:rPr lang="en-US" sz="4900" dirty="0">
                <a:latin typeface="Gotham Medium" panose="02000604030000020004" pitchFamily="50" charset="0"/>
                <a:ea typeface="+mj-ea"/>
                <a:cs typeface="+mj-cs"/>
                <a:sym typeface="Montserrat Medium"/>
              </a:rPr>
              <a:t>CLIMATE COMMUNICATION</a:t>
            </a:r>
            <a:endParaRPr sz="4900" dirty="0">
              <a:latin typeface="Gotham Medium" panose="02000604030000020004" pitchFamily="50" charset="0"/>
              <a:ea typeface="+mj-ea"/>
              <a:cs typeface="+mj-cs"/>
            </a:endParaRPr>
          </a:p>
        </p:txBody>
      </p:sp>
      <p:pic>
        <p:nvPicPr>
          <p:cNvPr id="328" name="Google Shape;328;p7" descr="A picture containing drawing&#10;&#10;Description automatically generated"/>
          <p:cNvPicPr preferRelativeResize="0"/>
          <p:nvPr/>
        </p:nvPicPr>
        <p:blipFill rotWithShape="1">
          <a:blip r:embed="rId4">
            <a:alphaModFix/>
          </a:blip>
          <a:srcRect/>
          <a:stretch/>
        </p:blipFill>
        <p:spPr>
          <a:xfrm>
            <a:off x="10782301" y="6409360"/>
            <a:ext cx="1313093" cy="359459"/>
          </a:xfrm>
          <a:prstGeom prst="rect">
            <a:avLst/>
          </a:prstGeom>
          <a:noFill/>
          <a:ln>
            <a:noFill/>
          </a:ln>
        </p:spPr>
      </p:pic>
      <p:sp>
        <p:nvSpPr>
          <p:cNvPr id="329" name="Google Shape;329;p7"/>
          <p:cNvSpPr txBox="1"/>
          <p:nvPr/>
        </p:nvSpPr>
        <p:spPr>
          <a:xfrm>
            <a:off x="10990890" y="5841242"/>
            <a:ext cx="901337"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a:solidFill>
                  <a:srgbClr val="000000"/>
                </a:solidFill>
                <a:latin typeface="Proxima Nova"/>
                <a:ea typeface="Proxima Nova"/>
                <a:cs typeface="Proxima Nova"/>
                <a:sym typeface="Proxima Nova"/>
              </a:rPr>
              <a:t>3</a:t>
            </a:r>
            <a:endParaRPr/>
          </a:p>
        </p:txBody>
      </p:sp>
      <p:grpSp>
        <p:nvGrpSpPr>
          <p:cNvPr id="330" name="Google Shape;330;p7"/>
          <p:cNvGrpSpPr/>
          <p:nvPr/>
        </p:nvGrpSpPr>
        <p:grpSpPr>
          <a:xfrm>
            <a:off x="248300" y="2366671"/>
            <a:ext cx="5773791" cy="3172133"/>
            <a:chOff x="5518032" y="2029537"/>
            <a:chExt cx="4731957" cy="2848169"/>
          </a:xfrm>
        </p:grpSpPr>
        <p:pic>
          <p:nvPicPr>
            <p:cNvPr id="331" name="Google Shape;331;p7"/>
            <p:cNvPicPr preferRelativeResize="0"/>
            <p:nvPr/>
          </p:nvPicPr>
          <p:blipFill rotWithShape="1">
            <a:blip r:embed="rId5">
              <a:alphaModFix/>
            </a:blip>
            <a:srcRect/>
            <a:stretch/>
          </p:blipFill>
          <p:spPr>
            <a:xfrm>
              <a:off x="5578992" y="2029537"/>
              <a:ext cx="4670997" cy="2848169"/>
            </a:xfrm>
            <a:prstGeom prst="rect">
              <a:avLst/>
            </a:prstGeom>
            <a:noFill/>
            <a:ln>
              <a:noFill/>
            </a:ln>
          </p:spPr>
        </p:pic>
        <p:sp>
          <p:nvSpPr>
            <p:cNvPr id="332" name="Google Shape;332;p7"/>
            <p:cNvSpPr/>
            <p:nvPr/>
          </p:nvSpPr>
          <p:spPr>
            <a:xfrm>
              <a:off x="5518032" y="3415986"/>
              <a:ext cx="1644327" cy="219612"/>
            </a:xfrm>
            <a:prstGeom prst="rect">
              <a:avLst/>
            </a:prstGeom>
            <a:solidFill>
              <a:srgbClr val="FFFF0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7"/>
            <p:cNvSpPr/>
            <p:nvPr/>
          </p:nvSpPr>
          <p:spPr>
            <a:xfrm>
              <a:off x="5578992" y="2253615"/>
              <a:ext cx="4610037" cy="1172443"/>
            </a:xfrm>
            <a:prstGeom prst="rect">
              <a:avLst/>
            </a:prstGeom>
            <a:solidFill>
              <a:srgbClr val="FFFF0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34" name="Google Shape;334;p7"/>
          <p:cNvGrpSpPr/>
          <p:nvPr/>
        </p:nvGrpSpPr>
        <p:grpSpPr>
          <a:xfrm>
            <a:off x="6520126" y="1689612"/>
            <a:ext cx="4592595" cy="4009092"/>
            <a:chOff x="6368886" y="1470275"/>
            <a:chExt cx="4342657" cy="3790909"/>
          </a:xfrm>
        </p:grpSpPr>
        <p:pic>
          <p:nvPicPr>
            <p:cNvPr id="335" name="Google Shape;335;p7" descr="New York Times, Wall Street Journal and other publications, 2000, from Mobil: “Unsettled Science”"/>
            <p:cNvPicPr preferRelativeResize="0"/>
            <p:nvPr/>
          </p:nvPicPr>
          <p:blipFill rotWithShape="1">
            <a:blip r:embed="rId6">
              <a:alphaModFix/>
            </a:blip>
            <a:srcRect r="486" b="44538"/>
            <a:stretch/>
          </p:blipFill>
          <p:spPr>
            <a:xfrm>
              <a:off x="6368886" y="1470275"/>
              <a:ext cx="4342657" cy="3790909"/>
            </a:xfrm>
            <a:prstGeom prst="rect">
              <a:avLst/>
            </a:prstGeom>
            <a:noFill/>
            <a:ln>
              <a:noFill/>
            </a:ln>
          </p:spPr>
        </p:pic>
        <p:sp>
          <p:nvSpPr>
            <p:cNvPr id="336" name="Google Shape;336;p7"/>
            <p:cNvSpPr/>
            <p:nvPr/>
          </p:nvSpPr>
          <p:spPr>
            <a:xfrm>
              <a:off x="9440090" y="3239379"/>
              <a:ext cx="1149533" cy="1114908"/>
            </a:xfrm>
            <a:prstGeom prst="rect">
              <a:avLst/>
            </a:prstGeom>
            <a:solidFill>
              <a:srgbClr val="FFFF0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7"/>
            <p:cNvSpPr/>
            <p:nvPr/>
          </p:nvSpPr>
          <p:spPr>
            <a:xfrm>
              <a:off x="8647611" y="3248088"/>
              <a:ext cx="792479" cy="409513"/>
            </a:xfrm>
            <a:prstGeom prst="rect">
              <a:avLst/>
            </a:prstGeom>
            <a:solidFill>
              <a:srgbClr val="FFFF00">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38" name="Google Shape;338;p7"/>
          <p:cNvSpPr txBox="1"/>
          <p:nvPr/>
        </p:nvSpPr>
        <p:spPr>
          <a:xfrm>
            <a:off x="86419" y="5728093"/>
            <a:ext cx="609755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Proxima Nova"/>
                <a:ea typeface="Proxima Nova"/>
                <a:cs typeface="Proxima Nova"/>
                <a:sym typeface="Proxima Nova"/>
              </a:rPr>
              <a:t>Internal Exxon Memo (1982)</a:t>
            </a:r>
            <a:endParaRPr dirty="0"/>
          </a:p>
        </p:txBody>
      </p:sp>
      <p:sp>
        <p:nvSpPr>
          <p:cNvPr id="339" name="Google Shape;339;p7"/>
          <p:cNvSpPr txBox="1"/>
          <p:nvPr/>
        </p:nvSpPr>
        <p:spPr>
          <a:xfrm>
            <a:off x="5757122" y="5751060"/>
            <a:ext cx="609755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Proxima Nova"/>
                <a:ea typeface="Proxima Nova"/>
                <a:cs typeface="Proxima Nova"/>
                <a:sym typeface="Proxima Nova"/>
              </a:rPr>
              <a:t>Public Exxon Commentary in </a:t>
            </a:r>
            <a:r>
              <a:rPr lang="en-US" sz="1800" b="1" i="1">
                <a:solidFill>
                  <a:schemeClr val="dk1"/>
                </a:solidFill>
                <a:latin typeface="Proxima Nova"/>
                <a:ea typeface="Proxima Nova"/>
                <a:cs typeface="Proxima Nova"/>
                <a:sym typeface="Proxima Nova"/>
              </a:rPr>
              <a:t>New York Times </a:t>
            </a:r>
            <a:r>
              <a:rPr lang="en-US" sz="1800" b="1">
                <a:solidFill>
                  <a:schemeClr val="dk1"/>
                </a:solidFill>
                <a:latin typeface="Proxima Nova"/>
                <a:ea typeface="Proxima Nova"/>
                <a:cs typeface="Proxima Nova"/>
                <a:sym typeface="Proxima Nova"/>
              </a:rPr>
              <a:t>(2000)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Autofit/>
          </a:bodyPr>
          <a:lstStyle/>
          <a:p>
            <a:r>
              <a:rPr lang="en-US" sz="5400" dirty="0">
                <a:latin typeface="Gotham Medium" panose="02000604030000020004" pitchFamily="50" charset="0"/>
              </a:rPr>
              <a:t>ALTERNATIVE VISUALIZATIONS OF DATA FOR YOUR ARGUMENT</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786229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3632" y="538142"/>
            <a:ext cx="11984736" cy="965147"/>
          </a:xfrm>
        </p:spPr>
        <p:txBody>
          <a:bodyPr>
            <a:normAutofit/>
          </a:bodyPr>
          <a:lstStyle/>
          <a:p>
            <a:r>
              <a:rPr lang="en-US" sz="5400" dirty="0">
                <a:latin typeface="Gotham Medium" panose="02000604030000020004" pitchFamily="50" charset="0"/>
              </a:rPr>
              <a:t>EXPLAINING CONCEPTS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4"/>
          <a:stretch>
            <a:fillRect/>
          </a:stretch>
        </p:blipFill>
        <p:spPr>
          <a:xfrm>
            <a:off x="71552" y="6377447"/>
            <a:ext cx="2586446" cy="402883"/>
          </a:xfrm>
          <a:prstGeom prst="rect">
            <a:avLst/>
          </a:prstGeom>
        </p:spPr>
      </p:pic>
      <p:pic>
        <p:nvPicPr>
          <p:cNvPr id="11" name="thermalconductivity">
            <a:hlinkClick r:id="" action="ppaction://media"/>
            <a:extLst>
              <a:ext uri="{FF2B5EF4-FFF2-40B4-BE49-F238E27FC236}">
                <a16:creationId xmlns:a16="http://schemas.microsoft.com/office/drawing/2014/main" id="{40BF8B45-59C8-7C47-97A3-36FDC797A6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2693" y="1641918"/>
            <a:ext cx="7246614" cy="4529133"/>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5" name="Picture 14"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93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7B03DEE4-F519-3A4B-A7D3-1A7AFE17DF72}" vid="{E09C911D-4258-4D42-ABD0-81C3D8B33A3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7B03DEE4-F519-3A4B-A7D3-1A7AFE17DF72}" vid="{8E8179DF-B1B3-3049-B416-894DDED43F9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TotalTime>
  <Words>453</Words>
  <Application>Microsoft Office PowerPoint</Application>
  <PresentationFormat>Widescreen</PresentationFormat>
  <Paragraphs>74</Paragraphs>
  <Slides>16</Slides>
  <Notes>11</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Gotham Medium</vt:lpstr>
      <vt:lpstr>Proxima Nova Lt</vt:lpstr>
      <vt:lpstr>Proxima Nova Rg</vt:lpstr>
      <vt:lpstr>Calibri</vt:lpstr>
      <vt:lpstr>Arial</vt:lpstr>
      <vt:lpstr>Calibri Light</vt:lpstr>
      <vt:lpstr>Proxima Nova</vt:lpstr>
      <vt:lpstr>Office Theme</vt:lpstr>
      <vt:lpstr>Custom Design</vt:lpstr>
      <vt:lpstr>1_Office Theme</vt:lpstr>
      <vt:lpstr>RECITATION 11</vt:lpstr>
      <vt:lpstr>AGENDA</vt:lpstr>
      <vt:lpstr>ENGINEERING &amp; SOCIAL JUSTICE</vt:lpstr>
      <vt:lpstr>Social justice considerations in the engineering design process</vt:lpstr>
      <vt:lpstr>PowerPoint Presentation</vt:lpstr>
      <vt:lpstr>PowerPoint Presentation</vt:lpstr>
      <vt:lpstr>PowerPoint Presentation</vt:lpstr>
      <vt:lpstr>ALTERNATIVE VISUALIZATIONS OF DATA FOR YOUR ARGUMENT</vt:lpstr>
      <vt:lpstr>EXPLAINING CONCEPTS</vt:lpstr>
      <vt:lpstr>IDENTIFYING PROBLEMS</vt:lpstr>
      <vt:lpstr>DATA COLLECTION</vt:lpstr>
      <vt:lpstr>DATA MANAGEMENT</vt:lpstr>
      <vt:lpstr>INNOVATIVE SOLUTIONS</vt:lpstr>
      <vt:lpstr>NOVEL IDEAS</vt:lpstr>
      <vt:lpstr>SPECIFICATIONS, DIMENSIONS, PRODUCTION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11</dc:title>
  <dc:creator>Diya</dc:creator>
  <cp:lastModifiedBy>Jack Bringardner</cp:lastModifiedBy>
  <cp:revision>12</cp:revision>
  <dcterms:created xsi:type="dcterms:W3CDTF">2020-08-25T04:28:33Z</dcterms:created>
  <dcterms:modified xsi:type="dcterms:W3CDTF">2023-04-11T12:35:06Z</dcterms:modified>
  <cp:contentStatus/>
</cp:coreProperties>
</file>