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5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27" r:id="rId26"/>
    <p:sldId id="328" r:id="rId27"/>
    <p:sldId id="329" r:id="rId28"/>
    <p:sldId id="297" r:id="rId29"/>
    <p:sldId id="341" r:id="rId30"/>
    <p:sldId id="345" r:id="rId31"/>
    <p:sldId id="353" r:id="rId32"/>
    <p:sldId id="355" r:id="rId33"/>
    <p:sldId id="354" r:id="rId34"/>
    <p:sldId id="356" r:id="rId35"/>
    <p:sldId id="357" r:id="rId36"/>
    <p:sldId id="358" r:id="rId37"/>
    <p:sldId id="266" r:id="rId38"/>
    <p:sldId id="352" r:id="rId39"/>
    <p:sldId id="267" r:id="rId40"/>
    <p:sldId id="268" r:id="rId41"/>
    <p:sldId id="269" r:id="rId42"/>
    <p:sldId id="270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27"/>
            <p14:sldId id="328"/>
            <p14:sldId id="329"/>
            <p14:sldId id="297"/>
            <p14:sldId id="341"/>
            <p14:sldId id="345"/>
            <p14:sldId id="353"/>
            <p14:sldId id="355"/>
            <p14:sldId id="354"/>
            <p14:sldId id="356"/>
            <p14:sldId id="357"/>
            <p14:sldId id="358"/>
            <p14:sldId id="266"/>
            <p14:sldId id="352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85749" autoAdjust="0"/>
  </p:normalViewPr>
  <p:slideViewPr>
    <p:cSldViewPr snapToGrid="0">
      <p:cViewPr varScale="1">
        <p:scale>
          <a:sx n="73" d="100"/>
          <a:sy n="73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Robot must be able to autonomously </a:t>
            </a:r>
            <a:br>
              <a:rPr lang="en-US" sz="2800" dirty="0"/>
            </a:br>
            <a:r>
              <a:rPr lang="en-US" sz="2800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Maximum height is 20cm</a:t>
            </a:r>
          </a:p>
        </p:txBody>
      </p:sp>
      <p:pic>
        <p:nvPicPr>
          <p:cNvPr id="6" name="Picture 5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DA07D91D-518A-4314-A131-F76A5D11F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9" y="1319220"/>
            <a:ext cx="4689563" cy="23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4242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1269" y="1828139"/>
            <a:ext cx="2920249" cy="266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53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Jumping off</a:t>
            </a:r>
            <a:br>
              <a:rPr lang="en-US" sz="2800" dirty="0"/>
            </a:br>
            <a:r>
              <a:rPr lang="en-US" sz="28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Climbing walls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4974422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9" name="Picture 8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CAA34B67-28B0-4935-AF58-8032DF8A2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50" y="2082355"/>
            <a:ext cx="4088672" cy="20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27622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570" y="2921159"/>
            <a:ext cx="6186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Disarm bomb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approval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570" y="4306154"/>
            <a:ext cx="6281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Commission: 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start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Printed logo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946" y="1536164"/>
            <a:ext cx="6281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Pass two hills</a:t>
            </a:r>
          </a:p>
          <a:p>
            <a:pPr marL="9144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submission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5518212" y="1536164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64" y="2529994"/>
            <a:ext cx="5216938" cy="36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50EA180-53A3-4187-A514-634FCE318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36" y="1589160"/>
            <a:ext cx="6053727" cy="456534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D4E09E-1D2B-4564-8FAF-3D4F9F7DB0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7566" y="772602"/>
            <a:ext cx="8666922" cy="53538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Hospitals consume power at different </a:t>
            </a:r>
            <a:br>
              <a:rPr lang="en-US" sz="2800" dirty="0"/>
            </a:br>
            <a:r>
              <a:rPr lang="en-US" sz="2800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17905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50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Center of tile = 25 </a:t>
            </a:r>
            <a:r>
              <a:rPr lang="en-US" sz="2800" dirty="0" err="1"/>
              <a:t>hrs</a:t>
            </a:r>
            <a:endParaRPr lang="en-US" sz="28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Edge of tile = 30 </a:t>
            </a:r>
            <a:r>
              <a:rPr lang="en-US" sz="2800" dirty="0" err="1"/>
              <a:t>hrs</a:t>
            </a:r>
            <a:endParaRPr lang="en-US" sz="28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Corner of tile = 35 </a:t>
            </a:r>
            <a:r>
              <a:rPr lang="en-US" sz="2800" dirty="0" err="1"/>
              <a:t>hrs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50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5340" y="4725509"/>
            <a:ext cx="88888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Depends on </a:t>
            </a:r>
            <a:r>
              <a:rPr lang="en-US" sz="2800" b="1" dirty="0">
                <a:solidFill>
                  <a:srgbClr val="FF6600"/>
                </a:solidFill>
              </a:rPr>
              <a:t>extra number of cells</a:t>
            </a:r>
            <a:r>
              <a:rPr lang="en-US" sz="2800" dirty="0">
                <a:solidFill>
                  <a:srgbClr val="FF6600"/>
                </a:solidFill>
              </a:rPr>
              <a:t>, not hours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4" name="Picture 3" descr="A picture containing indoor, cake, table, floor&#10;&#10;Description automatically generated">
            <a:extLst>
              <a:ext uri="{FF2B5EF4-FFF2-40B4-BE49-F238E27FC236}">
                <a16:creationId xmlns:a16="http://schemas.microsoft.com/office/drawing/2014/main" id="{BA781980-0B13-4D97-83A0-427331859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6" y="1566455"/>
            <a:ext cx="10424160" cy="46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Project duration: Ten weeks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Four types of autonomous robots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Housing &amp; Innovation in Revit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Rapid Assembly &amp;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Biomedical Device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8658" y="615246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658" y="2945793"/>
            <a:ext cx="763467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Deliver 125 </a:t>
            </a:r>
            <a:r>
              <a:rPr lang="en-US" sz="2800" dirty="0" err="1">
                <a:solidFill>
                  <a:srgbClr val="FF6600"/>
                </a:solidFill>
              </a:rPr>
              <a:t>hrs</a:t>
            </a:r>
            <a:r>
              <a:rPr lang="en-US" sz="2800" dirty="0">
                <a:solidFill>
                  <a:srgbClr val="FF6600"/>
                </a:solidFill>
              </a:rPr>
              <a:t> total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approval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8" y="4484676"/>
            <a:ext cx="7342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Commission: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Deliver 200 </a:t>
            </a:r>
            <a:r>
              <a:rPr lang="en-US" sz="2800" dirty="0" err="1">
                <a:solidFill>
                  <a:srgbClr val="FF6600"/>
                </a:solidFill>
              </a:rPr>
              <a:t>hrs</a:t>
            </a:r>
            <a:r>
              <a:rPr lang="en-US" sz="2800" dirty="0">
                <a:solidFill>
                  <a:srgbClr val="FF6600"/>
                </a:solidFill>
              </a:rPr>
              <a:t> total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Printed logo</a:t>
            </a:r>
          </a:p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58" y="1359055"/>
            <a:ext cx="624246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Deliver 50 </a:t>
            </a:r>
            <a:r>
              <a:rPr lang="en-US" sz="2800" dirty="0" err="1">
                <a:solidFill>
                  <a:srgbClr val="FF6600"/>
                </a:solidFill>
              </a:rPr>
              <a:t>hrs</a:t>
            </a:r>
            <a:endParaRPr lang="en-US" sz="2800" dirty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submission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618" y="1719154"/>
            <a:ext cx="5944924" cy="44586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4592099" y="1359055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FF6600"/>
                </a:solidFill>
              </a:rPr>
              <a:t>Extra Credit: </a:t>
            </a:r>
            <a:r>
              <a:rPr lang="en-US" sz="2700" dirty="0">
                <a:solidFill>
                  <a:srgbClr val="FF6600"/>
                </a:solidFill>
              </a:rPr>
              <a:t>Additional fuel cells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rgbClr val="FF6600"/>
                </a:solidFill>
              </a:rPr>
              <a:t>Depends on </a:t>
            </a:r>
            <a:r>
              <a:rPr lang="en-US" sz="2700" b="1" dirty="0">
                <a:solidFill>
                  <a:srgbClr val="FF6600"/>
                </a:solidFill>
              </a:rPr>
              <a:t>extra number of cells</a:t>
            </a:r>
            <a:r>
              <a:rPr lang="en-US" sz="2700" dirty="0">
                <a:solidFill>
                  <a:srgbClr val="FF6600"/>
                </a:solidFill>
              </a:rPr>
              <a:t>, not hours</a:t>
            </a:r>
            <a:endParaRPr lang="en-US" sz="27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Retrieve lost space module </a:t>
            </a:r>
            <a:r>
              <a:rPr lang="en-US" sz="2800" dirty="0" err="1"/>
              <a:t>Zarya</a:t>
            </a:r>
            <a:r>
              <a:rPr lang="en-US" sz="28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Picture 5" descr="A picture containing table, car, outdoor, truck&#10;&#10;Description automatically generated">
            <a:extLst>
              <a:ext uri="{FF2B5EF4-FFF2-40B4-BE49-F238E27FC236}">
                <a16:creationId xmlns:a16="http://schemas.microsoft.com/office/drawing/2014/main" id="{EA052E74-DCE5-4B76-8DD2-0486EA205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51" y="1619794"/>
            <a:ext cx="4865498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58" y="2509673"/>
            <a:ext cx="771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76200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761" y="3026325"/>
            <a:ext cx="66581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B: 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Retrieve </a:t>
            </a:r>
            <a:r>
              <a:rPr lang="en-US" sz="2700" dirty="0" err="1">
                <a:solidFill>
                  <a:srgbClr val="FF6600"/>
                </a:solidFill>
              </a:rPr>
              <a:t>Zarya</a:t>
            </a:r>
            <a:endParaRPr lang="en-US" sz="2700" dirty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Logo design approval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761" y="4565208"/>
            <a:ext cx="717854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600"/>
              </a:spcAft>
              <a:buSzPct val="100000"/>
            </a:pPr>
            <a:r>
              <a:rPr lang="en-US" sz="2800" b="1" dirty="0">
                <a:solidFill>
                  <a:srgbClr val="FF6600"/>
                </a:solidFill>
              </a:rPr>
              <a:t>Commission: 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Return to start with </a:t>
            </a:r>
            <a:r>
              <a:rPr lang="en-US" sz="2700" dirty="0" err="1">
                <a:solidFill>
                  <a:srgbClr val="FF6600"/>
                </a:solidFill>
              </a:rPr>
              <a:t>Zarya</a:t>
            </a:r>
            <a:endParaRPr lang="en-US" sz="2700" dirty="0">
              <a:solidFill>
                <a:srgbClr val="FF6600"/>
              </a:solidFill>
            </a:endParaRP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Printed logo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761" y="1552396"/>
            <a:ext cx="1106826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A: 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Traverse the solar panel hill</a:t>
            </a:r>
          </a:p>
          <a:p>
            <a:pPr marL="9144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6600"/>
                </a:solidFill>
              </a:rPr>
              <a:t>Logo design submission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7" y="2321837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5332858" y="1487442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Extra Credit: </a:t>
            </a:r>
            <a:r>
              <a:rPr lang="en-US" sz="28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&amp; Innovation in Revit (HIR)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dk1"/>
                </a:solidFill>
              </a:rPr>
              <a:t>Create a 3D Revit model of a </a:t>
            </a:r>
            <a:br>
              <a:rPr lang="en-US" sz="3000" dirty="0">
                <a:solidFill>
                  <a:schemeClr val="dk1"/>
                </a:solidFill>
              </a:rPr>
            </a:br>
            <a:r>
              <a:rPr lang="en-US" sz="3000" dirty="0">
                <a:solidFill>
                  <a:schemeClr val="dk1"/>
                </a:solidFill>
              </a:rPr>
              <a:t>college campus extension to </a:t>
            </a:r>
            <a:br>
              <a:rPr lang="en-US" sz="3000" dirty="0">
                <a:solidFill>
                  <a:schemeClr val="dk1"/>
                </a:solidFill>
              </a:rPr>
            </a:br>
            <a:r>
              <a:rPr lang="en-US" sz="30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0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000" dirty="0">
                <a:solidFill>
                  <a:schemeClr val="dk1"/>
                </a:solidFill>
              </a:rPr>
              <a:t>Plumbing system</a:t>
            </a:r>
          </a:p>
          <a:p>
            <a:pPr marL="723900" lvl="2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3D-printed exterior frame</a:t>
            </a:r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NYU Housing &amp;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56811" y="1733597"/>
            <a:ext cx="594596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Electrical and plumbing for  one dorm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approval</a:t>
            </a:r>
          </a:p>
        </p:txBody>
      </p:sp>
      <p:sp>
        <p:nvSpPr>
          <p:cNvPr id="8" name="Rectangle 7"/>
          <p:cNvSpPr/>
          <p:nvPr/>
        </p:nvSpPr>
        <p:spPr>
          <a:xfrm>
            <a:off x="-169817" y="1733597"/>
            <a:ext cx="6539140" cy="244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40-student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Logo design submission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1243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NYU Housing &amp;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568254"/>
            <a:ext cx="11754679" cy="7417415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</a:rPr>
              <a:t>Commission:                                   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Revit drawings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Floor plans for all floors</a:t>
            </a:r>
          </a:p>
          <a:p>
            <a:pPr lvl="1" fontAlgn="base"/>
            <a:r>
              <a:rPr lang="en-US" sz="2800" dirty="0">
                <a:solidFill>
                  <a:srgbClr val="FF6600"/>
                </a:solidFill>
              </a:rPr>
              <a:t>     (minimum 6)                   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Most detailed side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Gold LEED certification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LEED Implementation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endParaRPr lang="en-US" sz="2800" b="1" dirty="0">
              <a:solidFill>
                <a:srgbClr val="FF6600"/>
              </a:solidFill>
            </a:endParaRPr>
          </a:p>
          <a:p>
            <a:endParaRPr lang="en-US" sz="2800" b="1" dirty="0">
              <a:solidFill>
                <a:srgbClr val="FF6600"/>
              </a:solidFill>
            </a:endParaRPr>
          </a:p>
          <a:p>
            <a:endParaRPr lang="en-US" sz="2800" b="1" dirty="0">
              <a:solidFill>
                <a:srgbClr val="FF6600"/>
              </a:solidFill>
            </a:endParaRPr>
          </a:p>
          <a:p>
            <a:r>
              <a:rPr lang="en-US" sz="2800" b="1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3D Revit model (in software)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Walk through video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Printed Logo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br>
              <a:rPr lang="en-US" sz="3200" dirty="0"/>
            </a:b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Autofit/>
          </a:bodyPr>
          <a:lstStyle/>
          <a:p>
            <a:pPr marL="457200" indent="0">
              <a:lnSpc>
                <a:spcPct val="100000"/>
              </a:lnSpc>
              <a:buNone/>
            </a:pPr>
            <a:r>
              <a:rPr lang="en-US" sz="3300" b="1" dirty="0"/>
              <a:t>NYU Housing &amp; Innovation in Revit (HIR)</a:t>
            </a:r>
          </a:p>
          <a:p>
            <a:pPr marL="457200" indent="0">
              <a:lnSpc>
                <a:spcPct val="100000"/>
              </a:lnSpc>
              <a:buNone/>
            </a:pPr>
            <a:r>
              <a:rPr lang="en-US" sz="2800" dirty="0"/>
              <a:t>LEED Description: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Leadership in Energy &amp; Environmental Design (LEED) is a green building certification program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Different levels of certification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Silver (2 categories)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Gold (4 categories) - </a:t>
            </a:r>
            <a:r>
              <a:rPr lang="en-US" sz="2800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LEED Platinum (All 6 categories) – </a:t>
            </a:r>
            <a:r>
              <a:rPr lang="en-US" sz="2800" b="1" dirty="0"/>
              <a:t>Extra Credit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Teams choose the categories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8" y="2521449"/>
            <a:ext cx="4466691" cy="167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&amp;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2800" dirty="0"/>
              <a:t>LEED Categories:</a:t>
            </a:r>
          </a:p>
          <a:p>
            <a:pPr fontAlgn="base"/>
            <a:r>
              <a:rPr lang="en-US" sz="2800" dirty="0"/>
              <a:t>Location &amp; Transportation</a:t>
            </a:r>
          </a:p>
          <a:p>
            <a:pPr fontAlgn="base"/>
            <a:r>
              <a:rPr lang="en-US" sz="2800" dirty="0"/>
              <a:t>Sustainable Sites</a:t>
            </a:r>
          </a:p>
          <a:p>
            <a:pPr fontAlgn="base"/>
            <a:r>
              <a:rPr lang="en-US" sz="2800" dirty="0"/>
              <a:t>Water Efficiency</a:t>
            </a:r>
          </a:p>
          <a:p>
            <a:pPr fontAlgn="base"/>
            <a:r>
              <a:rPr lang="en-US" sz="2800" dirty="0"/>
              <a:t>Energy &amp; Atmosphere</a:t>
            </a:r>
          </a:p>
          <a:p>
            <a:pPr fontAlgn="base"/>
            <a:r>
              <a:rPr lang="en-US" sz="2800" dirty="0"/>
              <a:t>Indoor Environmental Quality</a:t>
            </a:r>
          </a:p>
          <a:p>
            <a:pPr fontAlgn="base"/>
            <a:r>
              <a:rPr lang="en-US" sz="2800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200" b="1" dirty="0"/>
              <a:t>NYU Housing &amp; Innovation in Revit (HIR)</a:t>
            </a:r>
          </a:p>
          <a:p>
            <a:pPr marL="457200" indent="0" fontAlgn="base">
              <a:buNone/>
            </a:pPr>
            <a:r>
              <a:rPr lang="en-US" sz="3200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8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9313817" cy="5339751"/>
          </a:xfrm>
        </p:spPr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Rapid Assembly &amp; Design Challenge (RAD)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Identify a problem (free-choice) or address a proposed problem (prompt-based), develop a solution, and manufacture a proof of concept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Work around an $100 budget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Includes additional resources such as EG workshops, RAD Open Lab, MakerSpace    machines, etc.</a:t>
            </a:r>
          </a:p>
        </p:txBody>
      </p:sp>
      <p:grpSp>
        <p:nvGrpSpPr>
          <p:cNvPr id="7" name="Shape 1078">
            <a:extLst>
              <a:ext uri="{FF2B5EF4-FFF2-40B4-BE49-F238E27FC236}">
                <a16:creationId xmlns:a16="http://schemas.microsoft.com/office/drawing/2014/main" id="{C7D9AF06-E0A4-41BE-ABB3-12055CC4D24B}"/>
              </a:ext>
            </a:extLst>
          </p:cNvPr>
          <p:cNvGrpSpPr/>
          <p:nvPr/>
        </p:nvGrpSpPr>
        <p:grpSpPr>
          <a:xfrm>
            <a:off x="7367451" y="3034319"/>
            <a:ext cx="4739257" cy="2135367"/>
            <a:chOff x="6388821" y="3508312"/>
            <a:chExt cx="5800507" cy="2613531"/>
          </a:xfrm>
        </p:grpSpPr>
        <p:pic>
          <p:nvPicPr>
            <p:cNvPr id="8" name="Shape 1079">
              <a:extLst>
                <a:ext uri="{FF2B5EF4-FFF2-40B4-BE49-F238E27FC236}">
                  <a16:creationId xmlns:a16="http://schemas.microsoft.com/office/drawing/2014/main" id="{20E27EF1-D41E-4267-8B10-D9B0341305A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8513"/>
            <a:stretch/>
          </p:blipFill>
          <p:spPr>
            <a:xfrm>
              <a:off x="8123724" y="3654213"/>
              <a:ext cx="2539500" cy="197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1080">
              <a:extLst>
                <a:ext uri="{FF2B5EF4-FFF2-40B4-BE49-F238E27FC236}">
                  <a16:creationId xmlns:a16="http://schemas.microsoft.com/office/drawing/2014/main" id="{D92165D7-0441-46CE-A6B7-50DC76CAFD1D}"/>
                </a:ext>
              </a:extLst>
            </p:cNvPr>
            <p:cNvSpPr txBox="1"/>
            <p:nvPr/>
          </p:nvSpPr>
          <p:spPr>
            <a:xfrm>
              <a:off x="10449074" y="4407692"/>
              <a:ext cx="172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FF9999"/>
                </a:buClr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9999"/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MakerSpace</a:t>
              </a:r>
              <a:endParaRPr sz="1800" b="1" i="0" u="none" strike="noStrike" cap="none" dirty="0">
                <a:solidFill>
                  <a:srgbClr val="FF9999"/>
                </a:solidFill>
                <a:latin typeface="Brandon Grotesque Regular" panose="020B0503020203060202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081">
              <a:extLst>
                <a:ext uri="{FF2B5EF4-FFF2-40B4-BE49-F238E27FC236}">
                  <a16:creationId xmlns:a16="http://schemas.microsoft.com/office/drawing/2014/main" id="{BFB4A08F-B02E-48C0-BD7F-5C438D00F655}"/>
                </a:ext>
              </a:extLst>
            </p:cNvPr>
            <p:cNvSpPr txBox="1"/>
            <p:nvPr/>
          </p:nvSpPr>
          <p:spPr>
            <a:xfrm rot="1795834">
              <a:off x="7016354" y="3508312"/>
              <a:ext cx="1435213" cy="3693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FFDD00"/>
                </a:buClr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DD00"/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Ingenuity</a:t>
              </a:r>
              <a:r>
                <a:rPr lang="en-US" sz="1800" b="1" i="0" u="none" strike="noStrike" cap="none" dirty="0">
                  <a:solidFill>
                    <a:schemeClr val="dk1"/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 </a:t>
              </a:r>
              <a:endParaRPr dirty="0">
                <a:latin typeface="Brandon Grotesque Regular" panose="020B0503020203060202" pitchFamily="34" charset="0"/>
              </a:endParaRPr>
            </a:p>
          </p:txBody>
        </p:sp>
        <p:sp>
          <p:nvSpPr>
            <p:cNvPr id="12" name="Shape 1082">
              <a:extLst>
                <a:ext uri="{FF2B5EF4-FFF2-40B4-BE49-F238E27FC236}">
                  <a16:creationId xmlns:a16="http://schemas.microsoft.com/office/drawing/2014/main" id="{6AA6B23F-699D-42C9-9B64-04864FBAC61F}"/>
                </a:ext>
              </a:extLst>
            </p:cNvPr>
            <p:cNvSpPr txBox="1"/>
            <p:nvPr/>
          </p:nvSpPr>
          <p:spPr>
            <a:xfrm rot="20165464">
              <a:off x="10364753" y="3604877"/>
              <a:ext cx="1401239" cy="369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EC008C"/>
                </a:buClr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EC008C"/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Learning</a:t>
              </a:r>
              <a:endParaRPr dirty="0">
                <a:latin typeface="Brandon Grotesque Regular" panose="020B0503020203060202" pitchFamily="34" charset="0"/>
              </a:endParaRPr>
            </a:p>
          </p:txBody>
        </p:sp>
        <p:sp>
          <p:nvSpPr>
            <p:cNvPr id="13" name="Shape 1083">
              <a:extLst>
                <a:ext uri="{FF2B5EF4-FFF2-40B4-BE49-F238E27FC236}">
                  <a16:creationId xmlns:a16="http://schemas.microsoft.com/office/drawing/2014/main" id="{5DB45EF3-5395-45B8-AE8D-CBDBF566EFFD}"/>
                </a:ext>
              </a:extLst>
            </p:cNvPr>
            <p:cNvSpPr txBox="1"/>
            <p:nvPr/>
          </p:nvSpPr>
          <p:spPr>
            <a:xfrm rot="1665992">
              <a:off x="10267462" y="5472834"/>
              <a:ext cx="1921866" cy="49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6CB8"/>
                </a:buClr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Tinkering</a:t>
              </a:r>
              <a:endParaRPr dirty="0">
                <a:solidFill>
                  <a:schemeClr val="accent5">
                    <a:lumMod val="60000"/>
                    <a:lumOff val="40000"/>
                  </a:schemeClr>
                </a:solidFill>
                <a:latin typeface="Brandon Grotesque Regular" panose="020B0503020203060202" pitchFamily="34" charset="0"/>
              </a:endParaRPr>
            </a:p>
          </p:txBody>
        </p:sp>
        <p:sp>
          <p:nvSpPr>
            <p:cNvPr id="14" name="Shape 1084">
              <a:extLst>
                <a:ext uri="{FF2B5EF4-FFF2-40B4-BE49-F238E27FC236}">
                  <a16:creationId xmlns:a16="http://schemas.microsoft.com/office/drawing/2014/main" id="{EB0E33D2-F3F5-4E3F-A2E5-A07EBD03E9EE}"/>
                </a:ext>
              </a:extLst>
            </p:cNvPr>
            <p:cNvSpPr txBox="1"/>
            <p:nvPr/>
          </p:nvSpPr>
          <p:spPr>
            <a:xfrm rot="20080456">
              <a:off x="6440973" y="5421492"/>
              <a:ext cx="2053709" cy="7003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8DC740"/>
                </a:buClr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8DC740"/>
                  </a:solidFill>
                  <a:latin typeface="Brandon Grotesque Regular" panose="020B0503020203060202" pitchFamily="34" charset="0"/>
                  <a:ea typeface="Arial"/>
                  <a:cs typeface="Arial"/>
                  <a:sym typeface="Arial"/>
                </a:rPr>
                <a:t>Creativity</a:t>
              </a:r>
              <a:endParaRPr dirty="0">
                <a:latin typeface="Brandon Grotesque Regular" panose="020B0503020203060202" pitchFamily="34" charset="0"/>
              </a:endParaRPr>
            </a:p>
          </p:txBody>
        </p:sp>
        <p:sp>
          <p:nvSpPr>
            <p:cNvPr id="15" name="Shape 1085">
              <a:extLst>
                <a:ext uri="{FF2B5EF4-FFF2-40B4-BE49-F238E27FC236}">
                  <a16:creationId xmlns:a16="http://schemas.microsoft.com/office/drawing/2014/main" id="{ADCD022F-E68C-49DC-9797-06C56EAAAE6E}"/>
                </a:ext>
              </a:extLst>
            </p:cNvPr>
            <p:cNvSpPr txBox="1"/>
            <p:nvPr/>
          </p:nvSpPr>
          <p:spPr>
            <a:xfrm>
              <a:off x="6388821" y="4435079"/>
              <a:ext cx="1814090" cy="364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CADA2A"/>
                </a:buClr>
                <a:buFont typeface="Arial"/>
                <a:buNone/>
              </a:pPr>
              <a:r>
                <a:rPr lang="en-US" b="1" dirty="0">
                  <a:solidFill>
                    <a:srgbClr val="CADA2A"/>
                  </a:solidFill>
                  <a:latin typeface="Brandon Grotesque Regular" panose="020B0503020203060202" pitchFamily="34" charset="0"/>
                  <a:cs typeface="Arial"/>
                  <a:sym typeface="Arial"/>
                </a:rPr>
                <a:t>Invention</a:t>
              </a:r>
              <a:endParaRPr dirty="0">
                <a:latin typeface="Brandon Grotesque Regular" panose="020B05030202030602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1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Rapid Assembly &amp; Design Challenge (RAD)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5ACB96-B003-400C-8EF9-6D9C761F4249}"/>
              </a:ext>
            </a:extLst>
          </p:cNvPr>
          <p:cNvGrpSpPr/>
          <p:nvPr/>
        </p:nvGrpSpPr>
        <p:grpSpPr>
          <a:xfrm>
            <a:off x="8022073" y="1889502"/>
            <a:ext cx="3711350" cy="4234570"/>
            <a:chOff x="8198045" y="2306037"/>
            <a:chExt cx="3711350" cy="4234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8E16F4-C4BB-40C8-83F0-B32A2DD5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45" y="2306037"/>
              <a:ext cx="3711350" cy="3711350"/>
            </a:xfrm>
            <a:prstGeom prst="rect">
              <a:avLst/>
            </a:prstGeom>
          </p:spPr>
        </p:pic>
        <p:sp>
          <p:nvSpPr>
            <p:cNvPr id="10" name="Shape 882">
              <a:extLst>
                <a:ext uri="{FF2B5EF4-FFF2-40B4-BE49-F238E27FC236}">
                  <a16:creationId xmlns:a16="http://schemas.microsoft.com/office/drawing/2014/main" id="{CDAB9769-4910-4CE8-AED5-D69269B1F57A}"/>
                </a:ext>
              </a:extLst>
            </p:cNvPr>
            <p:cNvSpPr txBox="1"/>
            <p:nvPr/>
          </p:nvSpPr>
          <p:spPr>
            <a:xfrm>
              <a:off x="8267374" y="6017387"/>
              <a:ext cx="35726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+mj-lt"/>
                  <a:ea typeface="Arial"/>
                  <a:cs typeface="Arial"/>
                  <a:sym typeface="Arial"/>
                </a:rPr>
                <a:t>Blind Assistive Technology</a:t>
              </a:r>
              <a:endParaRPr sz="2000" dirty="0"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AD65A3-1CE3-4A3B-875B-A1F6E153BBDF}"/>
              </a:ext>
            </a:extLst>
          </p:cNvPr>
          <p:cNvGrpSpPr/>
          <p:nvPr/>
        </p:nvGrpSpPr>
        <p:grpSpPr>
          <a:xfrm>
            <a:off x="4031788" y="2502715"/>
            <a:ext cx="3572692" cy="3008144"/>
            <a:chOff x="4207760" y="2919250"/>
            <a:chExt cx="3572692" cy="3008144"/>
          </a:xfrm>
        </p:grpSpPr>
        <p:pic>
          <p:nvPicPr>
            <p:cNvPr id="7" name="Picture 6" descr="A picture containing yellow&#10;&#10;Description automatically generated">
              <a:extLst>
                <a:ext uri="{FF2B5EF4-FFF2-40B4-BE49-F238E27FC236}">
                  <a16:creationId xmlns:a16="http://schemas.microsoft.com/office/drawing/2014/main" id="{B43DC47F-2726-4D56-B751-A734A1BF9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6" t="9961" r="7885" b="9999"/>
            <a:stretch/>
          </p:blipFill>
          <p:spPr>
            <a:xfrm>
              <a:off x="4207760" y="2919250"/>
              <a:ext cx="3572692" cy="2484924"/>
            </a:xfrm>
            <a:prstGeom prst="rect">
              <a:avLst/>
            </a:prstGeom>
          </p:spPr>
        </p:pic>
        <p:sp>
          <p:nvSpPr>
            <p:cNvPr id="8" name="Shape 882">
              <a:extLst>
                <a:ext uri="{FF2B5EF4-FFF2-40B4-BE49-F238E27FC236}">
                  <a16:creationId xmlns:a16="http://schemas.microsoft.com/office/drawing/2014/main" id="{98972E83-FC06-4733-A05C-446C83878615}"/>
                </a:ext>
              </a:extLst>
            </p:cNvPr>
            <p:cNvSpPr txBox="1"/>
            <p:nvPr/>
          </p:nvSpPr>
          <p:spPr>
            <a:xfrm>
              <a:off x="4207760" y="5404174"/>
              <a:ext cx="35726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+mj-lt"/>
                  <a:ea typeface="Arial"/>
                  <a:cs typeface="Arial"/>
                  <a:sym typeface="Arial"/>
                </a:rPr>
                <a:t>Holographic Pet Toy</a:t>
              </a:r>
              <a:endParaRPr sz="2000" dirty="0"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 descr="A picture containing wall, sitting, toiletry, indoor&#10;&#10;Description automatically generated">
            <a:extLst>
              <a:ext uri="{FF2B5EF4-FFF2-40B4-BE49-F238E27FC236}">
                <a16:creationId xmlns:a16="http://schemas.microsoft.com/office/drawing/2014/main" id="{D903EAD4-EBBA-4EDF-92EB-0C4C7C8DC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7" y="2137621"/>
            <a:ext cx="3111628" cy="3111628"/>
          </a:xfrm>
          <a:prstGeom prst="rect">
            <a:avLst/>
          </a:prstGeom>
        </p:spPr>
      </p:pic>
      <p:sp>
        <p:nvSpPr>
          <p:cNvPr id="19" name="Shape 882">
            <a:extLst>
              <a:ext uri="{FF2B5EF4-FFF2-40B4-BE49-F238E27FC236}">
                <a16:creationId xmlns:a16="http://schemas.microsoft.com/office/drawing/2014/main" id="{AF0F17ED-A9FE-44E2-9DA2-2C3902F0079E}"/>
              </a:ext>
            </a:extLst>
          </p:cNvPr>
          <p:cNvSpPr txBox="1"/>
          <p:nvPr/>
        </p:nvSpPr>
        <p:spPr>
          <a:xfrm>
            <a:off x="272035" y="5249249"/>
            <a:ext cx="35726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Weather Simulator</a:t>
            </a:r>
            <a:endParaRPr sz="2000" dirty="0"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460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1038114" cy="563009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Rapid Assembly &amp; Design Challenge (RAD)</a:t>
            </a:r>
          </a:p>
          <a:p>
            <a:pPr marL="457200" indent="0"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6600"/>
                </a:solidFill>
              </a:rPr>
              <a:t>Benchmark A: 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Determined by RADOLs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Initial coding or wiring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Initial physical prototype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Design Feasibility Report (DFR)</a:t>
            </a:r>
          </a:p>
          <a:p>
            <a:pPr marL="457200" indent="0"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6600"/>
                </a:solidFill>
              </a:rPr>
              <a:t>Benchmark B: 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Determined by RADOLs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Some functions completed</a:t>
            </a:r>
          </a:p>
          <a:p>
            <a:pPr marL="914400" indent="-457200">
              <a:spcAft>
                <a:spcPts val="600"/>
              </a:spcAft>
            </a:pPr>
            <a:r>
              <a:rPr lang="en-US" sz="2800" dirty="0">
                <a:solidFill>
                  <a:srgbClr val="FF6600"/>
                </a:solidFill>
              </a:rPr>
              <a:t>New prototype iteration</a:t>
            </a:r>
          </a:p>
          <a:p>
            <a:pPr marL="914400" indent="-457200">
              <a:spcAft>
                <a:spcPts val="600"/>
              </a:spcAft>
            </a:pP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A1F51-61FF-41D5-9ED7-0156E81EB4D2}"/>
              </a:ext>
            </a:extLst>
          </p:cNvPr>
          <p:cNvSpPr/>
          <p:nvPr/>
        </p:nvSpPr>
        <p:spPr>
          <a:xfrm>
            <a:off x="5869577" y="1449977"/>
            <a:ext cx="60960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</a:pPr>
            <a:r>
              <a:rPr lang="en-US" sz="3200" b="1" dirty="0">
                <a:solidFill>
                  <a:srgbClr val="FF6600"/>
                </a:solidFill>
              </a:rPr>
              <a:t>Commissioning: </a:t>
            </a:r>
          </a:p>
          <a:p>
            <a:pPr marL="914400" lvl="0" indent="-4572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Determined by RADOLs</a:t>
            </a:r>
          </a:p>
          <a:p>
            <a:pPr marL="914400" lvl="0" indent="-4572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Fully functioning proof of concept</a:t>
            </a:r>
          </a:p>
          <a:p>
            <a:pPr marL="457200" lv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</a:pPr>
            <a:r>
              <a:rPr lang="en-US" sz="3200" b="1" dirty="0">
                <a:solidFill>
                  <a:srgbClr val="FF6600"/>
                </a:solidFill>
              </a:rPr>
              <a:t>Extra Credit: </a:t>
            </a:r>
          </a:p>
          <a:p>
            <a:pPr marL="914400" lvl="0" indent="-4572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Determined by RADOLs</a:t>
            </a:r>
          </a:p>
          <a:p>
            <a:pPr marL="914400" lvl="0" indent="-4572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Additional functions on top of the existing ones</a:t>
            </a:r>
          </a:p>
          <a:p>
            <a:pPr marL="914400" lvl="0" indent="-4572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3D printing besides logo</a:t>
            </a:r>
          </a:p>
        </p:txBody>
      </p:sp>
    </p:spTree>
    <p:extLst>
      <p:ext uri="{BB962C8B-B14F-4D97-AF65-F5344CB8AC3E}">
        <p14:creationId xmlns:p14="http://schemas.microsoft.com/office/powerpoint/2010/main" val="1449314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Biomedical Device (BMD)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dk1"/>
                </a:solidFill>
              </a:rPr>
              <a:t>Design and develop an autonomous prosthetic limb </a:t>
            </a:r>
            <a:br>
              <a:rPr lang="en-US" sz="2800" dirty="0">
                <a:solidFill>
                  <a:schemeClr val="dk1"/>
                </a:solidFill>
              </a:rPr>
            </a:br>
            <a:r>
              <a:rPr lang="en-US" sz="2800" dirty="0">
                <a:solidFill>
                  <a:schemeClr val="dk1"/>
                </a:solidFill>
              </a:rPr>
              <a:t>or wearable device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dk1"/>
                </a:solidFill>
              </a:rPr>
              <a:t>Complete an Extra Task and Machining Method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dk1"/>
                </a:solidFill>
              </a:rPr>
              <a:t>Create a 1:1 scale model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dk1"/>
                </a:solidFill>
              </a:rPr>
              <a:t>Essentially a more guided RAD project that </a:t>
            </a:r>
            <a:br>
              <a:rPr lang="en-US" sz="2800" dirty="0">
                <a:solidFill>
                  <a:schemeClr val="dk1"/>
                </a:solidFill>
              </a:rPr>
            </a:br>
            <a:r>
              <a:rPr lang="en-US" sz="2800" dirty="0">
                <a:solidFill>
                  <a:schemeClr val="dk1"/>
                </a:solidFill>
              </a:rPr>
              <a:t>involves specific requirements and tools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38D7BE4-CFC6-4580-8335-AE4320FB0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6465">
            <a:off x="7842922" y="2890305"/>
            <a:ext cx="4598151" cy="18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Biomedical Device (BMD)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1798D-BC2B-44B0-8928-A4B0025FA22D}"/>
              </a:ext>
            </a:extLst>
          </p:cNvPr>
          <p:cNvGrpSpPr/>
          <p:nvPr/>
        </p:nvGrpSpPr>
        <p:grpSpPr>
          <a:xfrm>
            <a:off x="4241110" y="2652984"/>
            <a:ext cx="4200253" cy="2752787"/>
            <a:chOff x="3781153" y="2476037"/>
            <a:chExt cx="4629694" cy="30342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AC9D70-D981-4694-B9C4-76BE6E726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5238" b="11471"/>
            <a:stretch/>
          </p:blipFill>
          <p:spPr>
            <a:xfrm>
              <a:off x="3781153" y="2476037"/>
              <a:ext cx="4629694" cy="2511017"/>
            </a:xfrm>
            <a:prstGeom prst="rect">
              <a:avLst/>
            </a:prstGeom>
          </p:spPr>
        </p:pic>
        <p:sp>
          <p:nvSpPr>
            <p:cNvPr id="8" name="Shape 882">
              <a:extLst>
                <a:ext uri="{FF2B5EF4-FFF2-40B4-BE49-F238E27FC236}">
                  <a16:creationId xmlns:a16="http://schemas.microsoft.com/office/drawing/2014/main" id="{87FD9F1D-75F8-4A93-BCEA-6D2BA551CC31}"/>
                </a:ext>
              </a:extLst>
            </p:cNvPr>
            <p:cNvSpPr txBox="1"/>
            <p:nvPr/>
          </p:nvSpPr>
          <p:spPr>
            <a:xfrm>
              <a:off x="4309654" y="4987054"/>
              <a:ext cx="35726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+mj-lt"/>
                  <a:ea typeface="Arial"/>
                  <a:cs typeface="Arial"/>
                  <a:sym typeface="Arial"/>
                </a:rPr>
                <a:t>Prosthetic Arm</a:t>
              </a:r>
              <a:endParaRPr sz="2000" dirty="0"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2F21A8-44D3-41B3-847F-CEAED30A161D}"/>
              </a:ext>
            </a:extLst>
          </p:cNvPr>
          <p:cNvGrpSpPr/>
          <p:nvPr/>
        </p:nvGrpSpPr>
        <p:grpSpPr>
          <a:xfrm>
            <a:off x="393264" y="1665264"/>
            <a:ext cx="3572692" cy="4755382"/>
            <a:chOff x="425544" y="2055673"/>
            <a:chExt cx="3572692" cy="47553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BA6031-7C2F-40AE-9037-B0B8966B5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5850" y="2582183"/>
              <a:ext cx="4212079" cy="3159059"/>
            </a:xfrm>
            <a:prstGeom prst="rect">
              <a:avLst/>
            </a:prstGeom>
          </p:spPr>
        </p:pic>
        <p:sp>
          <p:nvSpPr>
            <p:cNvPr id="12" name="Shape 882">
              <a:extLst>
                <a:ext uri="{FF2B5EF4-FFF2-40B4-BE49-F238E27FC236}">
                  <a16:creationId xmlns:a16="http://schemas.microsoft.com/office/drawing/2014/main" id="{2BBCFC97-0CEF-4371-A965-0D0FDEB84AFC}"/>
                </a:ext>
              </a:extLst>
            </p:cNvPr>
            <p:cNvSpPr txBox="1"/>
            <p:nvPr/>
          </p:nvSpPr>
          <p:spPr>
            <a:xfrm>
              <a:off x="425544" y="6267752"/>
              <a:ext cx="3572692" cy="543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+mj-lt"/>
                  <a:ea typeface="Arial"/>
                  <a:cs typeface="Arial"/>
                  <a:sym typeface="Arial"/>
                </a:rPr>
                <a:t>Prosthetic Foot</a:t>
              </a:r>
              <a:endParaRPr sz="2000" dirty="0"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C00D36F8-9277-4F28-9A0C-E6067AC3C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7" y="1665264"/>
            <a:ext cx="2381582" cy="4182059"/>
          </a:xfrm>
          <a:prstGeom prst="rect">
            <a:avLst/>
          </a:prstGeom>
        </p:spPr>
      </p:pic>
      <p:sp>
        <p:nvSpPr>
          <p:cNvPr id="15" name="Shape 882">
            <a:extLst>
              <a:ext uri="{FF2B5EF4-FFF2-40B4-BE49-F238E27FC236}">
                <a16:creationId xmlns:a16="http://schemas.microsoft.com/office/drawing/2014/main" id="{4CE4F5CA-DC94-46A7-88AE-D60DD4A21959}"/>
              </a:ext>
            </a:extLst>
          </p:cNvPr>
          <p:cNvSpPr txBox="1"/>
          <p:nvPr/>
        </p:nvSpPr>
        <p:spPr>
          <a:xfrm>
            <a:off x="8362442" y="5847323"/>
            <a:ext cx="3572692" cy="54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UV Ray Detection Watch</a:t>
            </a:r>
            <a:endParaRPr sz="2000" dirty="0"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207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Biomedical Device (BMD)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0AEF3-CA2F-4A23-9B89-0BDBD8E38086}"/>
              </a:ext>
            </a:extLst>
          </p:cNvPr>
          <p:cNvSpPr/>
          <p:nvPr/>
        </p:nvSpPr>
        <p:spPr>
          <a:xfrm>
            <a:off x="343988" y="1528355"/>
            <a:ext cx="6096000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3200" b="1" dirty="0">
                <a:solidFill>
                  <a:srgbClr val="FF6600"/>
                </a:solidFill>
              </a:rPr>
              <a:t>Benchmark A: 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Determine device choice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Initial CAD model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One functioning sensor with Arduino code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4DF80-F0C6-4A94-B86D-C2903320EDF2}"/>
              </a:ext>
            </a:extLst>
          </p:cNvPr>
          <p:cNvSpPr/>
          <p:nvPr/>
        </p:nvSpPr>
        <p:spPr>
          <a:xfrm>
            <a:off x="343988" y="4162791"/>
            <a:ext cx="6096000" cy="21051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800" b="1" dirty="0">
                <a:solidFill>
                  <a:srgbClr val="FF6600"/>
                </a:solidFill>
              </a:rPr>
              <a:t>Benchmark B: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Updated CAD model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Machining Method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Finished manufacturing parts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AE18B0-306D-415D-94AB-3B96DAC4BE1B}"/>
              </a:ext>
            </a:extLst>
          </p:cNvPr>
          <p:cNvSpPr/>
          <p:nvPr/>
        </p:nvSpPr>
        <p:spPr>
          <a:xfrm>
            <a:off x="5924006" y="1528355"/>
            <a:ext cx="6096000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3200" b="1" dirty="0">
                <a:solidFill>
                  <a:srgbClr val="FF6600"/>
                </a:solidFill>
              </a:rPr>
              <a:t>Commissioning: 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Sensors fully incorporated and functioning with proper battery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Can complete tasks in manual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Complete one Extra Task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F8409-16D7-4ED9-9C41-68285C99492A}"/>
              </a:ext>
            </a:extLst>
          </p:cNvPr>
          <p:cNvSpPr/>
          <p:nvPr/>
        </p:nvSpPr>
        <p:spPr>
          <a:xfrm>
            <a:off x="5924006" y="4433634"/>
            <a:ext cx="6096000" cy="15635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800" b="1" dirty="0">
                <a:solidFill>
                  <a:srgbClr val="FF6600"/>
                </a:solidFill>
              </a:rPr>
              <a:t>Extra Credit: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Additional Extra Tasks</a:t>
            </a:r>
          </a:p>
          <a:p>
            <a:pPr marL="914400" lvl="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3D printing besides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47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Mandatory 3D Printing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22910" fontAlgn="base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All SLDP groups must design a one-color logo</a:t>
            </a:r>
          </a:p>
          <a:p>
            <a:pPr marL="422910" fontAlgn="base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Be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creative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with your design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Design must be approved by a Protolab TA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Cannot be only text like the Lab 1C keychain</a:t>
            </a:r>
          </a:p>
          <a:p>
            <a:pPr marL="742950" lvl="1" indent="-285750" fontAlgn="base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Multiple colors are available: purple, black, white, 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yellow, red, green, pink, light blue, blue, clear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More info on </a:t>
            </a:r>
            <a:r>
              <a:rPr lang="en-US" sz="2800" u="sng" dirty="0">
                <a:solidFill>
                  <a:srgbClr val="0563C1"/>
                </a:solidFill>
                <a:latin typeface="Arial" panose="020B0604020202020204" pitchFamily="34" charset="0"/>
              </a:rPr>
              <a:t>3D Printing Guide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page on lab manual </a:t>
            </a:r>
            <a:endParaRPr lang="en-US" altLang="en-US" sz="2800" dirty="0"/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73452"/>
            <a:ext cx="12192000" cy="731520"/>
          </a:xfrm>
        </p:spPr>
        <p:txBody>
          <a:bodyPr>
            <a:normAutofit fontScale="25000" lnSpcReduction="20000"/>
          </a:bodyPr>
          <a:lstStyle/>
          <a:p>
            <a:r>
              <a:rPr lang="en-US" sz="13500" dirty="0"/>
              <a:t>Mandatory 3D Printing Submission</a:t>
            </a:r>
            <a:endParaRPr lang="en-US" sz="13500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5339751"/>
          </a:xfrm>
        </p:spPr>
        <p:txBody>
          <a:bodyPr>
            <a:normAutofit fontScale="92500"/>
          </a:bodyPr>
          <a:lstStyle/>
          <a:p>
            <a:pPr fontAlgn="base">
              <a:lnSpc>
                <a:spcPct val="110000"/>
              </a:lnSpc>
            </a:pPr>
            <a:r>
              <a:rPr lang="en-US" sz="3200" b="1" dirty="0">
                <a:solidFill>
                  <a:srgbClr val="FF6600"/>
                </a:solidFill>
              </a:rPr>
              <a:t>Applies to one-color logo, mandatory HIR prints (single-floor plan), and extra credit prints being used to fulfill the mandatory print requirements 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Benchmark A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Initial submission of .STL file to 3D Printing Submission Portal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Benchmark B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Approval of design by Protolab TA</a:t>
            </a:r>
          </a:p>
          <a:p>
            <a:pPr fontAlgn="base">
              <a:lnSpc>
                <a:spcPct val="110000"/>
              </a:lnSpc>
            </a:pPr>
            <a:r>
              <a:rPr lang="en-US" sz="3200" dirty="0"/>
              <a:t>Commissioning</a:t>
            </a:r>
          </a:p>
          <a:p>
            <a:pPr lvl="1" fontAlgn="base">
              <a:lnSpc>
                <a:spcPct val="110000"/>
              </a:lnSpc>
            </a:pPr>
            <a:r>
              <a:rPr lang="en-US" dirty="0"/>
              <a:t>Completed Print 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78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FF6600"/>
                </a:solidFill>
              </a:rPr>
              <a:t>Must be attached to robot or worn </a:t>
            </a:r>
            <a:br>
              <a:rPr lang="en-US" b="1" dirty="0">
                <a:solidFill>
                  <a:srgbClr val="FF6600"/>
                </a:solidFill>
              </a:rPr>
            </a:br>
            <a:r>
              <a:rPr lang="en-US" b="1" dirty="0">
                <a:solidFill>
                  <a:srgbClr val="FF6600"/>
                </a:solidFill>
              </a:rPr>
              <a:t>as pin during Final Presentation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6494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Cumulative 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Two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(robots)</a:t>
            </a:r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Can also be used to fulfill mandatory print requirements </a:t>
            </a:r>
          </a:p>
          <a:p>
            <a:pPr fontAlgn="base"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 fontAlgn="base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  <a:endParaRPr lang="en-US" sz="2800" b="1" dirty="0"/>
          </a:p>
          <a:p>
            <a:pPr lvl="1" fontAlgn="base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sz="2800" u="sng" dirty="0">
                <a:hlinkClick r:id="rId2"/>
              </a:rPr>
              <a:t>3D Printing Guide</a:t>
            </a:r>
            <a:r>
              <a:rPr lang="en-US" sz="2800" dirty="0"/>
              <a:t> page on lab manual </a:t>
            </a:r>
          </a:p>
          <a:p>
            <a:pPr fontAlgn="base"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MakerSpace with Protolab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u="sng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Your design(s) must be an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 fontAlgn="base">
              <a:lnSpc>
                <a:spcPct val="150000"/>
              </a:lnSpc>
            </a:pPr>
            <a:r>
              <a:rPr lang="en-US" dirty="0"/>
              <a:t>After your submission has been received you will be contacted by a TA to go into Protolab to get your print approved</a:t>
            </a:r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47484" y="106863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>
                <a:solidFill>
                  <a:srgbClr val="FF6600"/>
                </a:solidFill>
              </a:rPr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11856"/>
            <a:ext cx="1219200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51184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A = 30%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higher percentage achieved beyond your benchmark is decided by </a:t>
            </a:r>
            <a:r>
              <a:rPr lang="en-US" sz="3300" b="1" u="sng" dirty="0">
                <a:solidFill>
                  <a:srgbClr val="FF6600"/>
                </a:solidFill>
              </a:rPr>
              <a:t>two</a:t>
            </a:r>
            <a:r>
              <a:rPr lang="en-US" sz="3300" dirty="0">
                <a:solidFill>
                  <a:srgbClr val="FF6600"/>
                </a:solidFill>
              </a:rPr>
              <a:t> </a:t>
            </a:r>
            <a:r>
              <a:rPr lang="en-US" sz="3300" dirty="0"/>
              <a:t>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31520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EG website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Google Form must be submitted for SLDP 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63414"/>
            <a:ext cx="6322829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Four Autonomous Robot Variants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Housing </a:t>
            </a:r>
            <a:r>
              <a:rPr lang="en-US" sz="3200" dirty="0"/>
              <a:t>&amp;</a:t>
            </a:r>
            <a:r>
              <a:rPr lang="en-US" sz="3300" dirty="0"/>
              <a:t> Innovation </a:t>
            </a:r>
            <a:br>
              <a:rPr lang="en-US" sz="3300" dirty="0"/>
            </a:br>
            <a:r>
              <a:rPr lang="en-US" sz="3300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Rapid Assembly &amp; Design Challenge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Biomedical Device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Example 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1389</TotalTime>
  <Words>1286</Words>
  <Application>Microsoft Office PowerPoint</Application>
  <PresentationFormat>Widescreen</PresentationFormat>
  <Paragraphs>336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Brandon Grotesque Regular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Amanda Zhou</cp:lastModifiedBy>
  <cp:revision>441</cp:revision>
  <dcterms:created xsi:type="dcterms:W3CDTF">2016-01-21T00:46:48Z</dcterms:created>
  <dcterms:modified xsi:type="dcterms:W3CDTF">2019-09-10T04:41:57Z</dcterms:modified>
</cp:coreProperties>
</file>