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79" r:id="rId10"/>
    <p:sldId id="263" r:id="rId11"/>
    <p:sldId id="264" r:id="rId12"/>
    <p:sldId id="275" r:id="rId13"/>
    <p:sldId id="276" r:id="rId14"/>
    <p:sldId id="277" r:id="rId15"/>
    <p:sldId id="266" r:id="rId16"/>
    <p:sldId id="267" r:id="rId17"/>
    <p:sldId id="268" r:id="rId18"/>
    <p:sldId id="265" r:id="rId19"/>
    <p:sldId id="278" r:id="rId20"/>
    <p:sldId id="270" r:id="rId21"/>
    <p:sldId id="271" r:id="rId22"/>
    <p:sldId id="272" r:id="rId23"/>
    <p:sldId id="273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1980" autoAdjust="0"/>
  </p:normalViewPr>
  <p:slideViewPr>
    <p:cSldViewPr snapToGrid="0">
      <p:cViewPr varScale="1">
        <p:scale>
          <a:sx n="53" d="100"/>
          <a:sy n="53" d="100"/>
        </p:scale>
        <p:origin x="14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3928-F5D4-4551-9196-0B34683DD47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47AB-26F9-42CF-9E6F-265F956E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 = aluminum</a:t>
            </a:r>
          </a:p>
          <a:p>
            <a:r>
              <a:rPr lang="en-US" dirty="0"/>
              <a:t>Cu = copper</a:t>
            </a:r>
          </a:p>
          <a:p>
            <a:r>
              <a:rPr lang="en-US" dirty="0"/>
              <a:t>Zn = zinc</a:t>
            </a:r>
          </a:p>
          <a:p>
            <a:r>
              <a:rPr lang="en-US" dirty="0" err="1"/>
              <a:t>Pb</a:t>
            </a:r>
            <a:r>
              <a:rPr lang="en-US"/>
              <a:t> =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0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47AB-26F9-42CF-9E6F-265F956E2D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/>
              <a:t>Sustainable Vehicle </a:t>
            </a:r>
            <a:r>
              <a:rPr lang="en-US" sz="8000" b="1" dirty="0"/>
              <a:t>Lab</a:t>
            </a:r>
          </a:p>
        </p:txBody>
      </p:sp>
      <p:pic>
        <p:nvPicPr>
          <p:cNvPr id="4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1" y="2430639"/>
            <a:ext cx="3175317" cy="39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Hydrogen Fuel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60118"/>
            <a:ext cx="8343900" cy="5339751"/>
          </a:xfrm>
        </p:spPr>
        <p:txBody>
          <a:bodyPr/>
          <a:lstStyle/>
          <a:p>
            <a:r>
              <a:rPr lang="en-US" dirty="0"/>
              <a:t>Stores </a:t>
            </a:r>
            <a:r>
              <a:rPr lang="en-US" altLang="en-US" dirty="0"/>
              <a:t>chemical energy and converts it into electrical energy</a:t>
            </a:r>
          </a:p>
          <a:p>
            <a:r>
              <a:rPr lang="en-US" altLang="en-US" dirty="0"/>
              <a:t>Types of fuels used </a:t>
            </a:r>
            <a:r>
              <a:rPr lang="en-US" altLang="en-US" dirty="0" smtClean="0"/>
              <a:t>include </a:t>
            </a:r>
            <a:r>
              <a:rPr lang="en-US" altLang="en-US" dirty="0"/>
              <a:t>(but </a:t>
            </a:r>
            <a:r>
              <a:rPr lang="en-US" altLang="en-US" dirty="0" smtClean="0"/>
              <a:t>are not </a:t>
            </a:r>
            <a:r>
              <a:rPr lang="en-US" altLang="en-US" dirty="0"/>
              <a:t>limited to) hydrogen, methane, and gasoline</a:t>
            </a:r>
          </a:p>
          <a:p>
            <a:r>
              <a:rPr lang="en-US" altLang="en-US" dirty="0"/>
              <a:t>Reversible fuel cells can separate water into hydrogen and oxygen, then use it to generate electrical energy </a:t>
            </a:r>
            <a:r>
              <a:rPr lang="en-US" altLang="en-US" baseline="30000" dirty="0"/>
              <a:t>[4]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3"/>
          <a:stretch/>
        </p:blipFill>
        <p:spPr bwMode="auto">
          <a:xfrm>
            <a:off x="8343901" y="914399"/>
            <a:ext cx="3657600" cy="4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8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capacitor </a:t>
            </a:r>
            <a:r>
              <a:rPr lang="en-US" altLang="en-US" dirty="0"/>
              <a:t>is an electrical device used to store charge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Capacitors can be connected in parallel (increases charge stored) and in series (increases voltage stored)</a:t>
            </a:r>
            <a:r>
              <a:rPr lang="en-US" altLang="en-US" baseline="30000" dirty="0"/>
              <a:t>[5]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2" y="3213009"/>
            <a:ext cx="4590097" cy="29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09" y="2788864"/>
            <a:ext cx="4595951" cy="33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2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Store </a:t>
            </a:r>
            <a:r>
              <a:rPr kumimoji="1" lang="en-US" altLang="zh-CN" dirty="0"/>
              <a:t>electrical energy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1 F </a:t>
            </a:r>
            <a:r>
              <a:rPr kumimoji="1" lang="en-US" altLang="zh-CN" dirty="0"/>
              <a:t>(Farad) </a:t>
            </a:r>
            <a:r>
              <a:rPr kumimoji="1" lang="en-US" altLang="zh-CN" dirty="0" smtClean="0"/>
              <a:t>polarized capacitor</a:t>
            </a:r>
            <a:endParaRPr kumimoji="1" lang="en-US" altLang="zh-CN" dirty="0"/>
          </a:p>
          <a:p>
            <a:pPr marL="457200" indent="0">
              <a:buNone/>
            </a:pPr>
            <a:endParaRPr kumimoji="1"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/>
          </p:nvPr>
        </p:nvGraphicFramePr>
        <p:xfrm>
          <a:off x="7907642" y="241754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642" y="241754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69" y="2857112"/>
            <a:ext cx="3052178" cy="3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48879" y="313667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99579" y="506866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825665" y="5195961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9780334" y="3298079"/>
            <a:ext cx="1112131" cy="18597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Capacitor Charging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charge limit is restricted by charge voltage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Maximizing applied voltage maximizes energy stored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Capacitor is charged in time increments called the time constant (tau):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21587" y="4238521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RC</a:t>
            </a:r>
            <a:endParaRPr lang="en-US" altLang="en-US" sz="600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 = resistance, C = capacitance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Percentage Charged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Charge is logarithmic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It takes </a:t>
            </a:r>
            <a:r>
              <a:rPr kumimoji="1" lang="en-US" altLang="zh-CN" dirty="0">
                <a:solidFill>
                  <a:srgbClr val="000000"/>
                </a:solidFill>
              </a:rPr>
              <a:t>approximately 4</a:t>
            </a:r>
            <a:r>
              <a:rPr lang="el-G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/>
                <a:cs typeface="Arial"/>
              </a:rPr>
              <a:t>to charge the capacitor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>
                <a:solidFill>
                  <a:srgbClr val="000000"/>
                </a:solidFill>
                <a:latin typeface="Arial"/>
                <a:cs typeface="Arial"/>
              </a:rPr>
              <a:t>Ex: 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2611131"/>
            <a:ext cx="6701252" cy="3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27" y="1621227"/>
            <a:ext cx="2343673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564642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Wind-Turbine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Solar Battery Panels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Water Turbine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Adjustable Table fan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Heat Lamp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DMM (Digital Multi-meter)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Music Voltmeter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3V DC Motor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Horizon Hydrogen Fuel cell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800" dirty="0"/>
              <a:t>1 Farad 2.5V Capacitor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630" y="731520"/>
            <a:ext cx="56769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Alligator cable sets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Standard Lego Car Chassis plus Lego parts kit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Mini Electric propeller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LED (Light Emitting Diode)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Lego to Alligator Cable Clip Connector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Scissors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Tape </a:t>
            </a:r>
          </a:p>
          <a:p>
            <a:pPr marL="6858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585407"/>
            <a:ext cx="2471873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53" y="4585407"/>
            <a:ext cx="2638400" cy="16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0259"/>
            <a:ext cx="12192000" cy="565939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Horizon </a:t>
            </a:r>
            <a:r>
              <a:rPr lang="en-US" altLang="en-US" dirty="0"/>
              <a:t>Wind-Turbine ($7.50/each)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Solar Battery Panels ($10.00/each)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Water Turbine ($5.00/each)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Horizon Hydrogen Fuel cell ($4.00/each)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1 Farad 5.5V Capacitor ($3.00/each)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Alligator cable sets ($0.50/each pair)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2oz Lemon Juice (with cup): ($0.50)</a:t>
            </a:r>
          </a:p>
          <a:p>
            <a:pPr>
              <a:spcAft>
                <a:spcPts val="600"/>
              </a:spcAft>
            </a:pPr>
            <a:r>
              <a:rPr lang="en-US" altLang="en-US" dirty="0" smtClean="0"/>
              <a:t>Cu and </a:t>
            </a:r>
            <a:r>
              <a:rPr lang="en-US" altLang="en-US" dirty="0"/>
              <a:t>Zn: $0.75/strip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Lego to Alligator Cable Clip Connector ($0.10/each)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Duct Tape ($0.10/feet)</a:t>
            </a:r>
          </a:p>
        </p:txBody>
      </p:sp>
    </p:spTree>
    <p:extLst>
      <p:ext uri="{BB962C8B-B14F-4D97-AF65-F5344CB8AC3E}">
        <p14:creationId xmlns:p14="http://schemas.microsoft.com/office/powerpoint/2010/main" val="99688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97279"/>
            <a:ext cx="12192000" cy="533975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dirty="0"/>
              <a:t>Part 1: Test the power storage devices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Lemon juice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Hydrogen fuel cell 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Capacitor 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Part 2: </a:t>
            </a:r>
            <a:r>
              <a:rPr lang="en-US" altLang="en-US" dirty="0"/>
              <a:t>Test the assigned power source using music voltmeter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Solar panel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Wind turbine</a:t>
            </a:r>
          </a:p>
          <a:p>
            <a:pPr marL="1257300" indent="-571500">
              <a:spcBef>
                <a:spcPts val="600"/>
              </a:spcBef>
              <a:defRPr/>
            </a:pPr>
            <a:r>
              <a:rPr lang="en-US" altLang="en-US" dirty="0"/>
              <a:t>Water turbine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/>
              <a:t>Part 3: Design a sustainable energy car using the power sources and power storage </a:t>
            </a:r>
            <a:r>
              <a:rPr lang="en-US" altLang="en-US" dirty="0" smtClean="0"/>
              <a:t>devices </a:t>
            </a:r>
            <a:r>
              <a:rPr lang="en-US" altLang="en-US" dirty="0"/>
              <a:t>of your choice</a:t>
            </a:r>
          </a:p>
        </p:txBody>
      </p:sp>
    </p:spTree>
    <p:extLst>
      <p:ext uri="{BB962C8B-B14F-4D97-AF65-F5344CB8AC3E}">
        <p14:creationId xmlns:p14="http://schemas.microsoft.com/office/powerpoint/2010/main" val="255220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51559"/>
            <a:ext cx="12192000" cy="533975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Power </a:t>
            </a:r>
            <a:r>
              <a:rPr lang="en-US" altLang="en-US" dirty="0"/>
              <a:t>storage devices must be contained in the car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/>
              <a:t>The </a:t>
            </a:r>
            <a:r>
              <a:rPr lang="en-US" altLang="en-US" dirty="0"/>
              <a:t>sustainable energy car may not be pushed or launched 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sustainable energy car should not be touched after it has started to move</a:t>
            </a:r>
          </a:p>
          <a:p>
            <a:pPr>
              <a:spcBef>
                <a:spcPct val="20000"/>
              </a:spcBef>
            </a:pPr>
            <a:r>
              <a:rPr lang="en-US" altLang="en-US" dirty="0"/>
              <a:t>The car will run for up to five minutes or until the car comes to a stop</a:t>
            </a:r>
          </a:p>
        </p:txBody>
      </p:sp>
    </p:spTree>
    <p:extLst>
      <p:ext uri="{BB962C8B-B14F-4D97-AF65-F5344CB8AC3E}">
        <p14:creationId xmlns:p14="http://schemas.microsoft.com/office/powerpoint/2010/main" val="308908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24925-B39C-48F6-A5AE-73DA71090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sz="3200" dirty="0"/>
                  <a:t>Where distance is measured in feet (1 tile = 1 </a:t>
                </a:r>
                <a:r>
                  <a:rPr lang="en-US" sz="3200" dirty="0" err="1"/>
                  <a:t>ft</a:t>
                </a:r>
                <a:r>
                  <a:rPr lang="en-US" sz="3200" dirty="0"/>
                  <a:t>), time is time elapsed for the trial, and cost is the total cost of constructing the car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08479-B4C4-4C4D-B6F9-7C1BFC83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0"/>
            <a:ext cx="12192000" cy="56692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Experimental Objective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Background Information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Materials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Procedure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Assignment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Team</a:t>
            </a:r>
            <a:r>
              <a:rPr lang="en-US" dirty="0" smtClean="0"/>
              <a:t> </a:t>
            </a:r>
            <a:r>
              <a:rPr lang="en-US" dirty="0"/>
              <a:t>lab </a:t>
            </a:r>
            <a:r>
              <a:rPr lang="en-US" dirty="0" smtClean="0"/>
              <a:t>report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alt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Discussion of topics in the manual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a picture of your vehicle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Scan in lab notes (ask TA for assistance)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 must initial that table and graph were completed</a:t>
            </a:r>
          </a:p>
        </p:txBody>
      </p:sp>
    </p:spTree>
    <p:extLst>
      <p:ext uri="{BB962C8B-B14F-4D97-AF65-F5344CB8AC3E}">
        <p14:creationId xmlns:p14="http://schemas.microsoft.com/office/powerpoint/2010/main" val="141076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Assignment: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State rules of competition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your design and its concepts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Include table of class results, cost and photo/video of design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How could your current design be improved?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Refer to “Creating PowerPoint Presentations” found on </a:t>
            </a:r>
            <a:br>
              <a:rPr lang="en-US" altLang="en-US" dirty="0"/>
            </a:br>
            <a:r>
              <a:rPr lang="en-US" altLang="en-US" dirty="0"/>
              <a:t>EG website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5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dirty="0"/>
              <a:t>Have all </a:t>
            </a:r>
            <a:r>
              <a:rPr lang="en-US" altLang="en-US" dirty="0"/>
              <a:t>original data signed by TA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Submit all work electronically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Clean up workstations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en-US" dirty="0"/>
              <a:t>Return all materials to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0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339751"/>
          </a:xfrm>
        </p:spPr>
        <p:txBody>
          <a:bodyPr>
            <a:noAutofit/>
          </a:bodyPr>
          <a:lstStyle/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Eriksson, J.. "Renewable energy vs. fossil fuel." Renewable power news. N.p., 2010. Web. 26 Jul 2012. &lt;http://www.renewablepowernews.com/archives/1413&gt;.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http://www.agc-flatglass.com/AGC-Flat-Glass/English/Other/News-Overview/News-Detail/page.aspx/1014?newsitem=1273.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The structure of a modern wind turbine – an overview. N.p., n.d. Web. 26 Jul 2012. &lt;http://www.wwindea.org/technology/ch01/en/1_2.html&gt;.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Reg Tyler, . "Types of Fuel Cells." Energy efficeny and renewable energy. U.S. Department of Energy, 2011. Web. 24 Jul 2012. &lt;http://www1.eere.energy.gov/hydrogenandfuelcells/fuelcells/fc_types.html&gt;. 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. Rotational Equilibrium. WWU, n.d. Web. 26 Jul 2012. &lt;http://faculty.wwu.edu/vawter/PhysicsNet/Topics/TopicsMainTemplate.html&gt;.</a:t>
            </a:r>
          </a:p>
          <a:p>
            <a: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http://www.horizonfuelcell.com/files/Education_Series_PDF.pdf</a:t>
            </a:r>
          </a:p>
        </p:txBody>
      </p:sp>
    </p:spTree>
    <p:extLst>
      <p:ext uri="{BB962C8B-B14F-4D97-AF65-F5344CB8AC3E}">
        <p14:creationId xmlns:p14="http://schemas.microsoft.com/office/powerpoint/2010/main" val="248222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Sustainable Vehicle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Experimental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Test </a:t>
            </a:r>
            <a:r>
              <a:rPr lang="en-US" altLang="en-US" dirty="0"/>
              <a:t>the capabilities of solar panels and wind turbines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Test the capabilities of the citrus cells, hydrogen fuel cells and capacitors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Design a sustainable energy car to compete against the other groups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Electrolytic Cells</a:t>
            </a:r>
          </a:p>
          <a:p>
            <a:pPr>
              <a:lnSpc>
                <a:spcPct val="150000"/>
              </a:lnSpc>
            </a:pPr>
            <a:r>
              <a:rPr lang="en-US" dirty="0"/>
              <a:t>Renewable Energy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Solar panels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Wind-turbine technology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Hydrogen fuel cells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en-US" dirty="0"/>
              <a:t>Electronic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6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Electrolytic Cells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851790" y="1010654"/>
            <a:ext cx="9340209" cy="52434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200" dirty="0"/>
              <a:t>Uses two different electrodes and an 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Applications in industry include electrorefining and production of high-purity </a:t>
            </a:r>
            <a:r>
              <a:rPr kumimoji="1" lang="en-US" altLang="zh-CN" sz="2800" dirty="0" smtClean="0"/>
              <a:t>copper and zinc</a:t>
            </a:r>
            <a:endParaRPr kumimoji="1" lang="en-US" altLang="zh-CN" sz="2800" dirty="0"/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Electrolytic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Non-metallic part of circuit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Electrolytes dissociate free ions to create an electrically conductive solution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Lemon juice used as electrolyte</a:t>
            </a:r>
          </a:p>
          <a:p>
            <a:pPr>
              <a:lnSpc>
                <a:spcPct val="100000"/>
              </a:lnSpc>
            </a:pPr>
            <a:r>
              <a:rPr kumimoji="1" lang="en-US" altLang="zh-CN" sz="3200" dirty="0"/>
              <a:t>Electrodes</a:t>
            </a:r>
          </a:p>
          <a:p>
            <a:pPr lvl="1">
              <a:lnSpc>
                <a:spcPct val="100000"/>
              </a:lnSpc>
            </a:pPr>
            <a:r>
              <a:rPr kumimoji="1" lang="en-US" altLang="zh-CN" sz="2800" dirty="0"/>
              <a:t>Two metals of differing </a:t>
            </a:r>
            <a:r>
              <a:rPr kumimoji="1" lang="en-US" altLang="zh-CN" sz="2800" b="1" dirty="0"/>
              <a:t>electron affinity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" y="1165953"/>
            <a:ext cx="1594537" cy="47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Renewable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257299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Harnessed from natural resources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Clean energy sources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Sources for energy are abundant</a:t>
            </a:r>
            <a:br>
              <a:rPr lang="en-US" altLang="en-US" dirty="0"/>
            </a:br>
            <a:r>
              <a:rPr lang="en-US" altLang="en-US" dirty="0"/>
              <a:t> in supply</a:t>
            </a:r>
            <a:r>
              <a:rPr lang="en-US" altLang="en-US" baseline="30000" dirty="0"/>
              <a:t>[1]</a:t>
            </a:r>
          </a:p>
        </p:txBody>
      </p:sp>
      <p:pic>
        <p:nvPicPr>
          <p:cNvPr id="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32" y="1257299"/>
            <a:ext cx="4456768" cy="39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797800" cy="5339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Made from</a:t>
            </a:r>
            <a:r>
              <a:rPr lang="en-US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/>
              <a:t>silicon or copper indium gallium (di)selenide (CIGS)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Converts </a:t>
            </a:r>
            <a:r>
              <a:rPr lang="en-US" altLang="en-US" dirty="0" smtClean="0"/>
              <a:t>sunlight </a:t>
            </a:r>
            <a:r>
              <a:rPr lang="en-US" altLang="en-US" dirty="0"/>
              <a:t>to electrical current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Absorbed sunlight excites electrons to allow freedom of motion (generates an electric current)</a:t>
            </a:r>
            <a:r>
              <a:rPr lang="en-US" altLang="en-US" baseline="30000" dirty="0"/>
              <a:t>[2]</a:t>
            </a:r>
          </a:p>
        </p:txBody>
      </p:sp>
      <p:pic>
        <p:nvPicPr>
          <p:cNvPr id="4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76" y="1303020"/>
            <a:ext cx="5200604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7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Wind-Turbine 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9761220" cy="53397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Use </a:t>
            </a:r>
            <a:r>
              <a:rPr lang="en-US" altLang="en-US" dirty="0"/>
              <a:t>pressure difference generated by the wind to spin the turbine blades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Converts mechanical energy into electrical energy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The wind vane </a:t>
            </a:r>
            <a:r>
              <a:rPr lang="en-US" altLang="en-US"/>
              <a:t>is used </a:t>
            </a:r>
            <a:r>
              <a:rPr lang="en-US" altLang="en-US" dirty="0"/>
              <a:t>to determine the direction the wind-turbine will face</a:t>
            </a:r>
            <a:r>
              <a:rPr lang="en-US" altLang="en-US" baseline="30000" dirty="0"/>
              <a:t>[3]</a:t>
            </a:r>
          </a:p>
        </p:txBody>
      </p:sp>
      <p:pic>
        <p:nvPicPr>
          <p:cNvPr id="4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29" y="2342531"/>
            <a:ext cx="2607659" cy="24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Hydroelectric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205740" y="914397"/>
            <a:ext cx="11763756" cy="5339751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Nearly identical to wind turbine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Geographically constrained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Largest source of </a:t>
            </a:r>
            <a:r>
              <a:rPr lang="en-US" dirty="0" smtClean="0"/>
              <a:t>renewable energy generation</a:t>
            </a:r>
            <a:endParaRPr lang="en-US" dirty="0"/>
          </a:p>
        </p:txBody>
      </p:sp>
      <p:pic>
        <p:nvPicPr>
          <p:cNvPr id="5" name="Picture 4" descr="https://lh4.googleusercontent.com/eVEfVAp4mEnxnW2YpgVjFg2Wp3vU36ctZBwipsp-p6Y5W3f2-S52jG6bV8M0nDk3ILZRNIAn3puYM_nq2hLSNv6fITvC8adjaXrry5ALz2qCaKgHbQ0-ANIDZC43PHF_eVGWbb7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1" y="3549553"/>
            <a:ext cx="431736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17" y="3559340"/>
            <a:ext cx="4558913" cy="25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9565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</Template>
  <TotalTime>354</TotalTime>
  <Words>846</Words>
  <Application>Microsoft Office PowerPoint</Application>
  <PresentationFormat>Widescreen</PresentationFormat>
  <Paragraphs>151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Calibri</vt:lpstr>
      <vt:lpstr>Cambria Math</vt:lpstr>
      <vt:lpstr>黑体</vt:lpstr>
      <vt:lpstr>Tahoma</vt:lpstr>
      <vt:lpstr>Times New Roman</vt:lpstr>
      <vt:lpstr>EG template</vt:lpstr>
      <vt:lpstr>Bitmap Image</vt:lpstr>
      <vt:lpstr>Sustainable Vehicle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Eve Fishinevich</dc:creator>
  <cp:lastModifiedBy>Amanda Zhou</cp:lastModifiedBy>
  <cp:revision>49</cp:revision>
  <dcterms:created xsi:type="dcterms:W3CDTF">2016-10-15T16:32:40Z</dcterms:created>
  <dcterms:modified xsi:type="dcterms:W3CDTF">2018-10-22T18:43:09Z</dcterms:modified>
</cp:coreProperties>
</file>