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/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/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/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1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1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1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Preliminary</a:t>
          </a:r>
          <a:r>
            <a:rPr lang="en-US" sz="2100" b="0" i="0" baseline="0" dirty="0">
              <a:latin typeface="Proxima Nova Rg" panose="02000506030000020004" pitchFamily="2" charset="0"/>
            </a:rPr>
            <a:t> Design Investigation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All</a:t>
          </a:r>
          <a:r>
            <a:rPr lang="en-US" sz="2100" b="0" i="0" baseline="0" dirty="0">
              <a:latin typeface="Proxima Nova Rg" panose="02000506030000020004" pitchFamily="2" charset="0"/>
            </a:rPr>
            <a:t> classroom spaces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Floor</a:t>
          </a:r>
          <a:r>
            <a:rPr lang="en-US" sz="2100" b="0" i="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846D398-F1B5-1F45-AC79-C00830B072A1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One 20 person-classroom</a:t>
          </a:r>
        </a:p>
      </dgm:t>
    </dgm:pt>
    <dgm:pt modelId="{FEF57D1A-DA16-554E-AC67-534A14062C5B}" type="parTrans" cxnId="{D5A74653-F456-8349-A2E1-3F736276D781}">
      <dgm:prSet/>
      <dgm:spPr/>
      <dgm:t>
        <a:bodyPr/>
        <a:lstStyle/>
        <a:p>
          <a:endParaRPr lang="en-US" sz="2100"/>
        </a:p>
      </dgm:t>
    </dgm:pt>
    <dgm:pt modelId="{850E569B-F29C-DD41-9D0E-A2A3F12CAA09}" type="sibTrans" cxnId="{D5A74653-F456-8349-A2E1-3F736276D781}">
      <dgm:prSet/>
      <dgm:spPr/>
      <dgm:t>
        <a:bodyPr/>
        <a:lstStyle/>
        <a:p>
          <a:endParaRPr lang="en-US" sz="2100"/>
        </a:p>
      </dgm:t>
    </dgm:pt>
    <dgm:pt modelId="{ECAC28AD-6F7F-5043-9411-CBCF11DE1D5E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One 40 person-classroom</a:t>
          </a:r>
        </a:p>
      </dgm:t>
    </dgm:pt>
    <dgm:pt modelId="{7925B292-5D03-524B-A35C-F36BEAF34F8E}" type="parTrans" cxnId="{5DF7BA2A-B539-7F45-B8E1-8F31E29FB4C5}">
      <dgm:prSet/>
      <dgm:spPr/>
      <dgm:t>
        <a:bodyPr/>
        <a:lstStyle/>
        <a:p>
          <a:endParaRPr lang="en-US" sz="2100"/>
        </a:p>
      </dgm:t>
    </dgm:pt>
    <dgm:pt modelId="{E840C6DE-D730-734C-B947-B0D2C2142625}" type="sibTrans" cxnId="{5DF7BA2A-B539-7F45-B8E1-8F31E29FB4C5}">
      <dgm:prSet/>
      <dgm:spPr/>
      <dgm:t>
        <a:bodyPr/>
        <a:lstStyle/>
        <a:p>
          <a:endParaRPr lang="en-US" sz="2100"/>
        </a:p>
      </dgm:t>
    </dgm:pt>
    <dgm:pt modelId="{76D7A9F5-8C09-CA4D-98BA-BF1B701D6101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Facility of choice</a:t>
          </a:r>
        </a:p>
      </dgm:t>
    </dgm:pt>
    <dgm:pt modelId="{0ED73976-58DD-184E-9A8A-BB882BD7CA58}" type="parTrans" cxnId="{417559CB-5D97-884F-8DA4-41E647759A4B}">
      <dgm:prSet/>
      <dgm:spPr/>
      <dgm:t>
        <a:bodyPr/>
        <a:lstStyle/>
        <a:p>
          <a:endParaRPr lang="en-US" sz="2100"/>
        </a:p>
      </dgm:t>
    </dgm:pt>
    <dgm:pt modelId="{AE497FAD-4CF0-4249-9353-A21FFAA47779}" type="sibTrans" cxnId="{417559CB-5D97-884F-8DA4-41E647759A4B}">
      <dgm:prSet/>
      <dgm:spPr/>
      <dgm:t>
        <a:bodyPr/>
        <a:lstStyle/>
        <a:p>
          <a:endParaRPr lang="en-US" sz="2100"/>
        </a:p>
      </dgm:t>
    </dgm:pt>
    <dgm:pt modelId="{36CB1C83-A8BD-6047-8C5E-DE8E140A7CDF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Electrical &amp; plumbing plans for dorm</a:t>
          </a:r>
        </a:p>
      </dgm:t>
    </dgm:pt>
    <dgm:pt modelId="{215C87F3-6E18-8743-A861-E5D21ED4FBA2}" type="parTrans" cxnId="{AD21EE7A-083A-884F-9A7E-BA5F5FE3B30F}">
      <dgm:prSet/>
      <dgm:spPr/>
      <dgm:t>
        <a:bodyPr/>
        <a:lstStyle/>
        <a:p>
          <a:endParaRPr lang="en-US" sz="2100"/>
        </a:p>
      </dgm:t>
    </dgm:pt>
    <dgm:pt modelId="{B896AA9F-D002-8B46-8460-F90E0F44D432}" type="sibTrans" cxnId="{AD21EE7A-083A-884F-9A7E-BA5F5FE3B30F}">
      <dgm:prSet/>
      <dgm:spPr/>
      <dgm:t>
        <a:bodyPr/>
        <a:lstStyle/>
        <a:p>
          <a:endParaRPr lang="en-US" sz="2100"/>
        </a:p>
      </dgm:t>
    </dgm:pt>
    <dgm:pt modelId="{D021E6BA-74D4-7047-91D6-5AFEC38B10CA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LEED Gold and implementation plan</a:t>
          </a:r>
        </a:p>
      </dgm:t>
    </dgm:pt>
    <dgm:pt modelId="{DC2E8456-8B87-0949-B516-E6BFB619D436}" type="parTrans" cxnId="{EF6890E9-69B8-3641-B56D-BBE8027B788C}">
      <dgm:prSet/>
      <dgm:spPr/>
      <dgm:t>
        <a:bodyPr/>
        <a:lstStyle/>
        <a:p>
          <a:endParaRPr lang="en-US" sz="2100"/>
        </a:p>
      </dgm:t>
    </dgm:pt>
    <dgm:pt modelId="{5ABFDF4C-9789-FA46-873E-2DFB47E0CBE0}" type="sibTrans" cxnId="{EF6890E9-69B8-3641-B56D-BBE8027B788C}">
      <dgm:prSet/>
      <dgm:spPr/>
      <dgm:t>
        <a:bodyPr/>
        <a:lstStyle/>
        <a:p>
          <a:endParaRPr lang="en-US" sz="2100"/>
        </a:p>
      </dgm:t>
    </dgm:pt>
    <dgm:pt modelId="{94401339-D1CB-46D5-94C6-F7C6B443CC67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Model of building</a:t>
          </a:r>
        </a:p>
      </dgm:t>
    </dgm:pt>
    <dgm:pt modelId="{218351EE-BDE7-42BC-9F68-EFDECD365070}" type="parTrans" cxnId="{A1A57B31-7D7E-4AC3-B405-4A24DC6AB5DF}">
      <dgm:prSet/>
      <dgm:spPr/>
      <dgm:t>
        <a:bodyPr/>
        <a:lstStyle/>
        <a:p>
          <a:endParaRPr lang="en-US"/>
        </a:p>
      </dgm:t>
    </dgm:pt>
    <dgm:pt modelId="{5164DAD4-7932-4EB9-9745-CA8AACBCB18F}" type="sibTrans" cxnId="{A1A57B31-7D7E-4AC3-B405-4A24DC6AB5DF}">
      <dgm:prSet/>
      <dgm:spPr/>
      <dgm:t>
        <a:bodyPr/>
        <a:lstStyle/>
        <a:p>
          <a:endParaRPr lang="en-US"/>
        </a:p>
      </dgm:t>
    </dgm:pt>
    <dgm:pt modelId="{128E1863-5AFD-4EA0-AAC1-DB17B555D213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One recreational space </a:t>
          </a:r>
        </a:p>
      </dgm:t>
    </dgm:pt>
    <dgm:pt modelId="{8729A2F9-ADFF-496E-84C3-C2F697D64B34}" type="sibTrans" cxnId="{E35492C9-C29A-40DC-8925-7A7030644D08}">
      <dgm:prSet/>
      <dgm:spPr/>
      <dgm:t>
        <a:bodyPr/>
        <a:lstStyle/>
        <a:p>
          <a:endParaRPr lang="en-US"/>
        </a:p>
      </dgm:t>
    </dgm:pt>
    <dgm:pt modelId="{D64ECC7E-9DBF-4752-A292-1227F83C954D}" type="parTrans" cxnId="{E35492C9-C29A-40DC-8925-7A7030644D08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AF02C427-6DD8-424A-AE8C-46E7C53089B0}" type="presOf" srcId="{128E1863-5AFD-4EA0-AAC1-DB17B555D213}" destId="{EC148BCD-CD9D-DA4C-9F72-BDD23CC07C98}" srcOrd="0" destOrd="1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5DF7BA2A-B539-7F45-B8E1-8F31E29FB4C5}" srcId="{8ED78BA0-96E7-B043-A20E-21FA78203FDB}" destId="{ECAC28AD-6F7F-5043-9411-CBCF11DE1D5E}" srcOrd="3" destOrd="0" parTransId="{7925B292-5D03-524B-A35C-F36BEAF34F8E}" sibTransId="{E840C6DE-D730-734C-B947-B0D2C2142625}"/>
    <dgm:cxn modelId="{648D952D-A410-014F-943E-2D598271FFF7}" type="presOf" srcId="{76D7A9F5-8C09-CA4D-98BA-BF1B701D6101}" destId="{5320A93E-E9A1-244D-A69C-7BEAD76D8D8B}" srcOrd="0" destOrd="1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A1A57B31-7D7E-4AC3-B405-4A24DC6AB5DF}" srcId="{AAAC6DBC-4801-9146-828E-827BB292A4E8}" destId="{94401339-D1CB-46D5-94C6-F7C6B443CC67}" srcOrd="2" destOrd="0" parTransId="{218351EE-BDE7-42BC-9F68-EFDECD365070}" sibTransId="{5164DAD4-7932-4EB9-9745-CA8AACBCB18F}"/>
    <dgm:cxn modelId="{4A50F23E-A274-1E47-B4C9-D95B24A2FF60}" type="presOf" srcId="{0846D398-F1B5-1F45-AC79-C00830B072A1}" destId="{EC148BCD-CD9D-DA4C-9F72-BDD23CC07C98}" srcOrd="0" destOrd="2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D5A74653-F456-8349-A2E1-3F736276D781}" srcId="{8ED78BA0-96E7-B043-A20E-21FA78203FDB}" destId="{0846D398-F1B5-1F45-AC79-C00830B072A1}" srcOrd="2" destOrd="0" parTransId="{FEF57D1A-DA16-554E-AC67-534A14062C5B}" sibTransId="{850E569B-F29C-DD41-9D0E-A2A3F12CAA09}"/>
    <dgm:cxn modelId="{61F33D60-ADB1-0140-AB44-CCF0812D932A}" type="presOf" srcId="{ECAC28AD-6F7F-5043-9411-CBCF11DE1D5E}" destId="{EC148BCD-CD9D-DA4C-9F72-BDD23CC07C98}" srcOrd="0" destOrd="3" presId="urn:microsoft.com/office/officeart/2005/8/layout/list1"/>
    <dgm:cxn modelId="{43D54272-8756-4B4B-AB66-D7A6766C3490}" type="presOf" srcId="{94401339-D1CB-46D5-94C6-F7C6B443CC67}" destId="{2BC19969-2C76-8D45-A55D-078E3B83647D}" srcOrd="0" destOrd="2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D21EE7A-083A-884F-9A7E-BA5F5FE3B30F}" srcId="{1D9D6C1B-8764-3C4C-B47B-CB3F49D7084D}" destId="{36CB1C83-A8BD-6047-8C5E-DE8E140A7CDF}" srcOrd="2" destOrd="0" parTransId="{215C87F3-6E18-8743-A861-E5D21ED4FBA2}" sibTransId="{B896AA9F-D002-8B46-8460-F90E0F44D432}"/>
    <dgm:cxn modelId="{8F3BE286-B71C-674C-BA81-69BA083B06C2}" type="presOf" srcId="{D021E6BA-74D4-7047-91D6-5AFEC38B10CA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E35492C9-C29A-40DC-8925-7A7030644D08}" srcId="{8ED78BA0-96E7-B043-A20E-21FA78203FDB}" destId="{128E1863-5AFD-4EA0-AAC1-DB17B555D213}" srcOrd="1" destOrd="0" parTransId="{D64ECC7E-9DBF-4752-A292-1227F83C954D}" sibTransId="{8729A2F9-ADFF-496E-84C3-C2F697D64B34}"/>
    <dgm:cxn modelId="{417559CB-5D97-884F-8DA4-41E647759A4B}" srcId="{1D9D6C1B-8764-3C4C-B47B-CB3F49D7084D}" destId="{76D7A9F5-8C09-CA4D-98BA-BF1B701D6101}" srcOrd="1" destOrd="0" parTransId="{0ED73976-58DD-184E-9A8A-BB882BD7CA58}" sibTransId="{AE497FAD-4CF0-4249-9353-A21FFAA47779}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471B78E0-CF42-FA4C-AF79-2EF5B3DF216B}" type="presOf" srcId="{36CB1C83-A8BD-6047-8C5E-DE8E140A7CDF}" destId="{5320A93E-E9A1-244D-A69C-7BEAD76D8D8B}" srcOrd="0" destOrd="2" presId="urn:microsoft.com/office/officeart/2005/8/layout/list1"/>
    <dgm:cxn modelId="{EF6890E9-69B8-3641-B56D-BBE8027B788C}" srcId="{AAAC6DBC-4801-9146-828E-827BB292A4E8}" destId="{D021E6BA-74D4-7047-91D6-5AFEC38B10CA}" srcOrd="1" destOrd="0" parTransId="{DC2E8456-8B87-0949-B516-E6BFB619D436}" sibTransId="{5ABFDF4C-9789-FA46-873E-2DFB47E0CBE0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1435" custLinFactNeighborY="-91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0" custScaleX="31998" custScaleY="152990" custLinFactNeighborX="-40680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21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21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21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100" dirty="0">
              <a:latin typeface="Proxima Nova Rg" panose="02000506030000020004" pitchFamily="2" charset="0"/>
            </a:rPr>
            <a:t>Preliminary Design Investigation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Updated</a:t>
          </a:r>
          <a:r>
            <a:rPr lang="en-US" sz="2100" b="0" i="0" baseline="0" dirty="0">
              <a:latin typeface="Proxima Nova Rg" panose="02000506030000020004" pitchFamily="2" charset="0"/>
            </a:rPr>
            <a:t> CAD model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100" b="0" i="0" baseline="0" dirty="0">
              <a:latin typeface="Proxima Nova Rg" panose="02000506030000020004" pitchFamily="2" charset="0"/>
            </a:rPr>
            <a:t>Final CAD model</a:t>
          </a:r>
          <a:endParaRPr lang="en-US" sz="21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1210CF41-F09F-C242-832E-D1683E3C30BB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Initial CAD model</a:t>
          </a:r>
        </a:p>
      </dgm:t>
    </dgm:pt>
    <dgm:pt modelId="{2CB8B66D-544B-DB4F-A887-BA8A36916CA2}" type="parTrans" cxnId="{A9EF7C9D-BDF3-F443-B335-572BF83219EF}">
      <dgm:prSet/>
      <dgm:spPr/>
      <dgm:t>
        <a:bodyPr/>
        <a:lstStyle/>
        <a:p>
          <a:endParaRPr lang="en-US" sz="2100"/>
        </a:p>
      </dgm:t>
    </dgm:pt>
    <dgm:pt modelId="{B5EA0D71-7367-1B40-8618-DF4DC69E3718}" type="sibTrans" cxnId="{A9EF7C9D-BDF3-F443-B335-572BF83219EF}">
      <dgm:prSet/>
      <dgm:spPr/>
      <dgm:t>
        <a:bodyPr/>
        <a:lstStyle/>
        <a:p>
          <a:endParaRPr lang="en-US" sz="2100"/>
        </a:p>
      </dgm:t>
    </dgm:pt>
    <dgm:pt modelId="{AF66DDF0-8EF2-ED4A-8A65-9D7B67FA804A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One completed task</a:t>
          </a:r>
        </a:p>
      </dgm:t>
    </dgm:pt>
    <dgm:pt modelId="{D7521D68-280F-164C-94FB-8827767BCABA}" type="parTrans" cxnId="{57B6F37B-A4C1-C647-A852-9DDBFD01E90A}">
      <dgm:prSet/>
      <dgm:spPr/>
      <dgm:t>
        <a:bodyPr/>
        <a:lstStyle/>
        <a:p>
          <a:endParaRPr lang="en-US" sz="2100"/>
        </a:p>
      </dgm:t>
    </dgm:pt>
    <dgm:pt modelId="{AF0F2744-9A0B-EF4C-B16E-35723A7805C7}" type="sibTrans" cxnId="{57B6F37B-A4C1-C647-A852-9DDBFD01E90A}">
      <dgm:prSet/>
      <dgm:spPr/>
      <dgm:t>
        <a:bodyPr/>
        <a:lstStyle/>
        <a:p>
          <a:endParaRPr lang="en-US" sz="2100"/>
        </a:p>
      </dgm:t>
    </dgm:pt>
    <dgm:pt modelId="{94782123-D57E-8741-B4B2-619397666647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gm:t>
    </dgm:pt>
    <dgm:pt modelId="{3662642E-A633-E848-8E3B-39E752DB99EE}" type="parTrans" cxnId="{2959A52F-CBA7-3D46-84E7-AA48D76F1768}">
      <dgm:prSet/>
      <dgm:spPr/>
      <dgm:t>
        <a:bodyPr/>
        <a:lstStyle/>
        <a:p>
          <a:endParaRPr lang="en-US" sz="2100"/>
        </a:p>
      </dgm:t>
    </dgm:pt>
    <dgm:pt modelId="{0632C6F6-DB49-2549-8E85-331F74619205}" type="sibTrans" cxnId="{2959A52F-CBA7-3D46-84E7-AA48D76F1768}">
      <dgm:prSet/>
      <dgm:spPr/>
      <dgm:t>
        <a:bodyPr/>
        <a:lstStyle/>
        <a:p>
          <a:endParaRPr lang="en-US" sz="2100"/>
        </a:p>
      </dgm:t>
    </dgm:pt>
    <dgm:pt modelId="{A69EC9A2-4EF5-8247-8EAB-98D1CCDC579F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Schematic diagrams</a:t>
          </a:r>
        </a:p>
      </dgm:t>
    </dgm:pt>
    <dgm:pt modelId="{5F489E00-7AB1-D445-9245-6E157B62AB0C}" type="parTrans" cxnId="{EC9011FE-54F4-674E-8EF5-D583699E06E4}">
      <dgm:prSet/>
      <dgm:spPr/>
      <dgm:t>
        <a:bodyPr/>
        <a:lstStyle/>
        <a:p>
          <a:endParaRPr lang="en-US" sz="2100"/>
        </a:p>
      </dgm:t>
    </dgm:pt>
    <dgm:pt modelId="{722B989E-3BE8-4B45-A6D5-28A980C5B25F}" type="sibTrans" cxnId="{EC9011FE-54F4-674E-8EF5-D583699E06E4}">
      <dgm:prSet/>
      <dgm:spPr/>
      <dgm:t>
        <a:bodyPr/>
        <a:lstStyle/>
        <a:p>
          <a:endParaRPr lang="en-US" sz="2100"/>
        </a:p>
      </dgm:t>
    </dgm:pt>
    <dgm:pt modelId="{0E179FB9-EF78-4643-B43A-45D4D9BA040C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</dgm:t>
    </dgm:pt>
    <dgm:pt modelId="{29D8B09E-5CE5-4901-943D-64B40ABEF832}" type="parTrans" cxnId="{19F29FB1-87C2-4496-B805-CA9A8F541220}">
      <dgm:prSet/>
      <dgm:spPr/>
      <dgm:t>
        <a:bodyPr/>
        <a:lstStyle/>
        <a:p>
          <a:endParaRPr lang="en-US" sz="2100"/>
        </a:p>
      </dgm:t>
    </dgm:pt>
    <dgm:pt modelId="{A8BA2D40-9EBD-4B48-B992-2189283D4688}" type="sibTrans" cxnId="{19F29FB1-87C2-4496-B805-CA9A8F541220}">
      <dgm:prSet/>
      <dgm:spPr/>
      <dgm:t>
        <a:bodyPr/>
        <a:lstStyle/>
        <a:p>
          <a:endParaRPr lang="en-US" sz="2100"/>
        </a:p>
      </dgm:t>
    </dgm:pt>
    <dgm:pt modelId="{C5635D6A-7C96-4FF9-9B2B-E0D404E2FEA2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Determine</a:t>
          </a:r>
          <a:r>
            <a:rPr lang="en-US" sz="2100" b="0" i="0" baseline="0" dirty="0">
              <a:latin typeface="Proxima Nova Rg" panose="02000506030000020004" pitchFamily="2" charset="0"/>
            </a:rPr>
            <a:t> device choice</a:t>
          </a:r>
          <a:endParaRPr lang="en-US" sz="2100" b="0" i="0" dirty="0">
            <a:latin typeface="Proxima Nova Rg" panose="02000506030000020004" pitchFamily="2" charset="0"/>
          </a:endParaRPr>
        </a:p>
      </dgm:t>
    </dgm:pt>
    <dgm:pt modelId="{4000DF69-8B71-41D2-8D64-2742F552898A}" type="parTrans" cxnId="{4B23592A-300C-4B4B-927F-5B4AA77D55F0}">
      <dgm:prSet/>
      <dgm:spPr/>
    </dgm:pt>
    <dgm:pt modelId="{360433D8-ED23-4FD4-B5CB-AE4502BB8E9B}" type="sibTrans" cxnId="{4B23592A-300C-4B4B-927F-5B4AA77D55F0}">
      <dgm:prSet/>
      <dgm:spPr/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77970B-5475-7A4C-AFD1-7F5187DADC28}" type="presOf" srcId="{AF66DDF0-8EF2-ED4A-8A65-9D7B67FA804A}" destId="{EC148BCD-CD9D-DA4C-9F72-BDD23CC07C98}" srcOrd="0" destOrd="3" presId="urn:microsoft.com/office/officeart/2005/8/layout/list1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4B23592A-300C-4B4B-927F-5B4AA77D55F0}" srcId="{8ED78BA0-96E7-B043-A20E-21FA78203FDB}" destId="{C5635D6A-7C96-4FF9-9B2B-E0D404E2FEA2}" srcOrd="1" destOrd="0" parTransId="{4000DF69-8B71-41D2-8D64-2742F552898A}" sibTransId="{360433D8-ED23-4FD4-B5CB-AE4502BB8E9B}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959A52F-CBA7-3D46-84E7-AA48D76F1768}" srcId="{1D9D6C1B-8764-3C4C-B47B-CB3F49D7084D}" destId="{94782123-D57E-8741-B4B2-619397666647}" srcOrd="1" destOrd="0" parTransId="{3662642E-A633-E848-8E3B-39E752DB99EE}" sibTransId="{0632C6F6-DB49-2549-8E85-331F74619205}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67E32D53-D4A0-6240-AF26-2A152157326D}" type="presOf" srcId="{A69EC9A2-4EF5-8247-8EAB-98D1CCDC579F}" destId="{2BC19969-2C76-8D45-A55D-078E3B83647D}" srcOrd="0" destOrd="2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8EA5797A-576C-D543-8519-515503C707E4}" type="presOf" srcId="{1210CF41-F09F-C242-832E-D1683E3C30BB}" destId="{EC148BCD-CD9D-DA4C-9F72-BDD23CC07C98}" srcOrd="0" destOrd="2" presId="urn:microsoft.com/office/officeart/2005/8/layout/list1"/>
    <dgm:cxn modelId="{57B6F37B-A4C1-C647-A852-9DDBFD01E90A}" srcId="{8ED78BA0-96E7-B043-A20E-21FA78203FDB}" destId="{AF66DDF0-8EF2-ED4A-8A65-9D7B67FA804A}" srcOrd="3" destOrd="0" parTransId="{D7521D68-280F-164C-94FB-8827767BCABA}" sibTransId="{AF0F2744-9A0B-EF4C-B16E-35723A7805C7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9EF7C9D-BDF3-F443-B335-572BF83219EF}" srcId="{8ED78BA0-96E7-B043-A20E-21FA78203FDB}" destId="{1210CF41-F09F-C242-832E-D1683E3C30BB}" srcOrd="2" destOrd="0" parTransId="{2CB8B66D-544B-DB4F-A887-BA8A36916CA2}" sibTransId="{B5EA0D71-7367-1B40-8618-DF4DC69E3718}"/>
    <dgm:cxn modelId="{6C0C82A7-1FC4-418A-8385-BE7DC1EA83C2}" type="presOf" srcId="{0E179FB9-EF78-4643-B43A-45D4D9BA040C}" destId="{2BC19969-2C76-8D45-A55D-078E3B83647D}" srcOrd="0" destOrd="1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19F29FB1-87C2-4496-B805-CA9A8F541220}" srcId="{AAAC6DBC-4801-9146-828E-827BB292A4E8}" destId="{0E179FB9-EF78-4643-B43A-45D4D9BA040C}" srcOrd="1" destOrd="0" parTransId="{29D8B09E-5CE5-4901-943D-64B40ABEF832}" sibTransId="{A8BA2D40-9EBD-4B48-B992-2189283D4688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5268FDB4-CA6E-5348-9B11-381BFB94E9BB}" type="presOf" srcId="{94782123-D57E-8741-B4B2-619397666647}" destId="{5320A93E-E9A1-244D-A69C-7BEAD76D8D8B}" srcOrd="0" destOrd="1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575186DF-02C5-4920-AFE2-DD0815ACEE18}" type="presOf" srcId="{C5635D6A-7C96-4FF9-9B2B-E0D404E2FEA2}" destId="{EC148BCD-CD9D-DA4C-9F72-BDD23CC07C98}" srcOrd="0" destOrd="1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EC9011FE-54F4-674E-8EF5-D583699E06E4}" srcId="{AAAC6DBC-4801-9146-828E-827BB292A4E8}" destId="{A69EC9A2-4EF5-8247-8EAB-98D1CCDC579F}" srcOrd="2" destOrd="0" parTransId="{5F489E00-7AB1-D445-9245-6E157B62AB0C}" sibTransId="{722B989E-3BE8-4B45-A6D5-28A980C5B25F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100" dirty="0">
              <a:latin typeface="Proxima Nova Rg" panose="02000506030000020004" pitchFamily="2" charset="0"/>
            </a:rPr>
            <a:t>Preliminary Design Investigation</a:t>
          </a:r>
          <a:endParaRPr lang="en-US" sz="21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Final assembled CAD model</a:t>
          </a:r>
          <a:endParaRPr lang="en-US" sz="21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100" b="0" i="0">
            <a:latin typeface="Proxima Nova Rg" panose="02000506030000020004" pitchFamily="2" charset="77"/>
          </a:endParaRPr>
        </a:p>
      </dgm:t>
    </dgm:pt>
    <dgm:pt modelId="{0CBBBD36-0F92-4EBB-8E78-3636FB5DA6C2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gm:t>
    </dgm:pt>
    <dgm:pt modelId="{D51374FC-BD74-4D03-8DD7-F93D12A12094}" type="parTrans" cxnId="{E1131DFF-C244-40CD-AC75-AE6FB5F4256D}">
      <dgm:prSet/>
      <dgm:spPr/>
      <dgm:t>
        <a:bodyPr/>
        <a:lstStyle/>
        <a:p>
          <a:endParaRPr lang="en-US" sz="2100"/>
        </a:p>
      </dgm:t>
    </dgm:pt>
    <dgm:pt modelId="{E3796A8A-1272-4572-B864-DA68E5FCD11D}" type="sibTrans" cxnId="{E1131DFF-C244-40CD-AC75-AE6FB5F4256D}">
      <dgm:prSet/>
      <dgm:spPr/>
      <dgm:t>
        <a:bodyPr/>
        <a:lstStyle/>
        <a:p>
          <a:endParaRPr lang="en-US" sz="2100"/>
        </a:p>
      </dgm:t>
    </dgm:pt>
    <dgm:pt modelId="{354BC416-6DE8-41BA-8B40-E22778630035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Circuit &amp; wiring diagrams</a:t>
          </a:r>
        </a:p>
      </dgm:t>
    </dgm:pt>
    <dgm:pt modelId="{2D465D8D-4081-4133-80F9-18B72C823A02}" type="sibTrans" cxnId="{74236C4B-31D3-4EBB-9F0B-709FC4A457C9}">
      <dgm:prSet/>
      <dgm:spPr/>
      <dgm:t>
        <a:bodyPr/>
        <a:lstStyle/>
        <a:p>
          <a:endParaRPr lang="en-US" sz="2100"/>
        </a:p>
      </dgm:t>
    </dgm:pt>
    <dgm:pt modelId="{90078116-C951-4E75-805B-08630FEEB4DF}" type="parTrans" cxnId="{74236C4B-31D3-4EBB-9F0B-709FC4A457C9}">
      <dgm:prSet/>
      <dgm:spPr/>
      <dgm:t>
        <a:bodyPr/>
        <a:lstStyle/>
        <a:p>
          <a:endParaRPr lang="en-US" sz="2100"/>
        </a:p>
      </dgm:t>
    </dgm:pt>
    <dgm:pt modelId="{31428096-16A4-415B-95E6-3C8AB608FCB4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Final integrated Arduino code</a:t>
          </a:r>
        </a:p>
      </dgm:t>
    </dgm:pt>
    <dgm:pt modelId="{B88D7954-29CA-4998-BADF-C2902D5C532E}" type="parTrans" cxnId="{C6BA8985-9573-403C-B0D3-7DFD69D11C1E}">
      <dgm:prSet/>
      <dgm:spPr/>
      <dgm:t>
        <a:bodyPr/>
        <a:lstStyle/>
        <a:p>
          <a:endParaRPr lang="en-US" sz="2100"/>
        </a:p>
      </dgm:t>
    </dgm:pt>
    <dgm:pt modelId="{685F8684-D439-42C5-8AE7-02AAE97ED682}" type="sibTrans" cxnId="{C6BA8985-9573-403C-B0D3-7DFD69D11C1E}">
      <dgm:prSet/>
      <dgm:spPr/>
      <dgm:t>
        <a:bodyPr/>
        <a:lstStyle/>
        <a:p>
          <a:endParaRPr lang="en-US" sz="2100"/>
        </a:p>
      </dgm:t>
    </dgm:pt>
    <dgm:pt modelId="{90A829ED-8703-48C8-935C-EE8996368E70}">
      <dgm:prSet custT="1"/>
      <dgm:spPr/>
      <dgm:t>
        <a:bodyPr/>
        <a:lstStyle/>
        <a:p>
          <a:r>
            <a:rPr lang="en-US" sz="2100" b="0" i="0" dirty="0">
              <a:latin typeface="Proxima Nova Rg" panose="02000506030000020004" pitchFamily="2" charset="0"/>
            </a:rPr>
            <a:t>New iteration physical prototype</a:t>
          </a:r>
        </a:p>
      </dgm:t>
    </dgm:pt>
    <dgm:pt modelId="{8C4DEC97-60A2-4F0D-A0AC-691F196BA50F}" type="parTrans" cxnId="{BD89BCAA-CE4C-4208-ABAC-C7ECFF8D4B13}">
      <dgm:prSet/>
      <dgm:spPr/>
      <dgm:t>
        <a:bodyPr/>
        <a:lstStyle/>
        <a:p>
          <a:endParaRPr lang="en-US" sz="2100"/>
        </a:p>
      </dgm:t>
    </dgm:pt>
    <dgm:pt modelId="{D0ED8869-AF24-4821-8CCB-636526171A93}" type="sibTrans" cxnId="{BD89BCAA-CE4C-4208-ABAC-C7ECFF8D4B13}">
      <dgm:prSet/>
      <dgm:spPr/>
      <dgm:t>
        <a:bodyPr/>
        <a:lstStyle/>
        <a:p>
          <a:endParaRPr lang="en-US" sz="2100"/>
        </a:p>
      </dgm:t>
    </dgm:pt>
    <dgm:pt modelId="{7A30E6E0-AD2E-CF4B-B450-45AE3F48F8AB}">
      <dgm:prSet custT="1"/>
      <dgm:spPr/>
      <dgm:t>
        <a:bodyPr/>
        <a:lstStyle/>
        <a:p>
          <a:r>
            <a:rPr lang="en-US" sz="21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physical prototype</a:t>
          </a:r>
        </a:p>
      </dgm:t>
    </dgm:pt>
    <dgm:pt modelId="{DEDD16FD-917A-404E-9FDB-D4989DCAABBA}" type="parTrans" cxnId="{2C360582-8485-1242-8A52-E134C18FB390}">
      <dgm:prSet/>
      <dgm:spPr/>
    </dgm:pt>
    <dgm:pt modelId="{E5A7FF20-C940-BC4E-BDBB-C2F1D3DF8DF9}" type="sibTrans" cxnId="{2C360582-8485-1242-8A52-E134C18FB390}">
      <dgm:prSet/>
      <dgm:spPr/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1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F8B28F32-DD51-4EA3-9EB9-AA3014123291}" type="presOf" srcId="{354BC416-6DE8-41BA-8B40-E22778630035}" destId="{2BC19969-2C76-8D45-A55D-078E3B83647D}" srcOrd="0" destOrd="1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74236C4B-31D3-4EBB-9F0B-709FC4A457C9}" srcId="{AAAC6DBC-4801-9146-828E-827BB292A4E8}" destId="{354BC416-6DE8-41BA-8B40-E22778630035}" srcOrd="1" destOrd="0" parTransId="{90078116-C951-4E75-805B-08630FEEB4DF}" sibTransId="{2D465D8D-4081-4133-80F9-18B72C823A02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2C360582-8485-1242-8A52-E134C18FB390}" srcId="{8ED78BA0-96E7-B043-A20E-21FA78203FDB}" destId="{7A30E6E0-AD2E-CF4B-B450-45AE3F48F8AB}" srcOrd="1" destOrd="0" parTransId="{DEDD16FD-917A-404E-9FDB-D4989DCAABBA}" sibTransId="{E5A7FF20-C940-BC4E-BDBB-C2F1D3DF8DF9}"/>
    <dgm:cxn modelId="{0EB78384-3638-914B-98D9-45E56564D5F6}" type="presOf" srcId="{7A30E6E0-AD2E-CF4B-B450-45AE3F48F8AB}" destId="{EC148BCD-CD9D-DA4C-9F72-BDD23CC07C98}" srcOrd="0" destOrd="1" presId="urn:microsoft.com/office/officeart/2005/8/layout/list1"/>
    <dgm:cxn modelId="{C6BA8985-9573-403C-B0D3-7DFD69D11C1E}" srcId="{AAAC6DBC-4801-9146-828E-827BB292A4E8}" destId="{31428096-16A4-415B-95E6-3C8AB608FCB4}" srcOrd="2" destOrd="0" parTransId="{B88D7954-29CA-4998-BADF-C2902D5C532E}" sibTransId="{685F8684-D439-42C5-8AE7-02AAE97ED682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BD89BCAA-CE4C-4208-ABAC-C7ECFF8D4B13}" srcId="{1D9D6C1B-8764-3C4C-B47B-CB3F49D7084D}" destId="{90A829ED-8703-48C8-935C-EE8996368E70}" srcOrd="0" destOrd="0" parTransId="{8C4DEC97-60A2-4F0D-A0AC-691F196BA50F}" sibTransId="{D0ED8869-AF24-4821-8CCB-636526171A93}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D015C2AE-1EAD-40A2-893D-11D28831C5C7}" type="presOf" srcId="{31428096-16A4-415B-95E6-3C8AB608FCB4}" destId="{2BC19969-2C76-8D45-A55D-078E3B83647D}" srcOrd="0" destOrd="2" presId="urn:microsoft.com/office/officeart/2005/8/layout/list1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4D76E9BA-8D71-44D2-85EF-62B6D90ACB45}" type="presOf" srcId="{90A829ED-8703-48C8-935C-EE8996368E70}" destId="{5320A93E-E9A1-244D-A69C-7BEAD76D8D8B}" srcOrd="0" destOrd="0" presId="urn:microsoft.com/office/officeart/2005/8/layout/list1"/>
    <dgm:cxn modelId="{9881C6C8-999E-F14A-B47F-9EA6B9A9739F}" type="presOf" srcId="{907B9C51-571F-874E-B611-88F455A2A7CE}" destId="{5320A93E-E9A1-244D-A69C-7BEAD76D8D8B}" srcOrd="0" destOrd="1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1BC6CF6-1EBD-4305-A218-4BBFF2ABAE4B}" type="presOf" srcId="{0CBBBD36-0F92-4EBB-8E78-3636FB5DA6C2}" destId="{EC148BCD-CD9D-DA4C-9F72-BDD23CC07C98}" srcOrd="0" destOrd="2" presId="urn:microsoft.com/office/officeart/2005/8/layout/list1"/>
    <dgm:cxn modelId="{E1131DFF-C244-40CD-AC75-AE6FB5F4256D}" srcId="{8ED78BA0-96E7-B043-A20E-21FA78203FDB}" destId="{0CBBBD36-0F92-4EBB-8E78-3636FB5DA6C2}" srcOrd="2" destOrd="0" parTransId="{D51374FC-BD74-4D03-8DD7-F93D12A12094}" sibTransId="{E3796A8A-1272-4572-B864-DA68E5FCD11D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21615"/>
          <a:ext cx="5467927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72" tIns="124968" rIns="4243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Preliminary</a:t>
          </a:r>
          <a:r>
            <a:rPr lang="en-US" sz="2100" b="0" i="0" kern="1200" baseline="0" dirty="0">
              <a:latin typeface="Proxima Nova Rg" panose="02000506030000020004" pitchFamily="2" charset="0"/>
            </a:rPr>
            <a:t> Design Investigation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One recreational space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One 20 person-classroom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One 40 person-classroom</a:t>
          </a:r>
        </a:p>
      </dsp:txBody>
      <dsp:txXfrm>
        <a:off x="0" y="121615"/>
        <a:ext cx="5467927" cy="1587600"/>
      </dsp:txXfrm>
    </dsp:sp>
    <dsp:sp modelId="{96D449A5-8CF5-0D4C-9470-7C2F22AB24CE}">
      <dsp:nvSpPr>
        <dsp:cNvPr id="0" name=""/>
        <dsp:cNvSpPr/>
      </dsp:nvSpPr>
      <dsp:spPr>
        <a:xfrm>
          <a:off x="273396" y="33055"/>
          <a:ext cx="3827548" cy="1771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2" tIns="0" rIns="144672" bIns="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82042" y="41701"/>
        <a:ext cx="3810256" cy="159828"/>
      </dsp:txXfrm>
    </dsp:sp>
    <dsp:sp modelId="{5320A93E-E9A1-244D-A69C-7BEAD76D8D8B}">
      <dsp:nvSpPr>
        <dsp:cNvPr id="0" name=""/>
        <dsp:cNvSpPr/>
      </dsp:nvSpPr>
      <dsp:spPr>
        <a:xfrm>
          <a:off x="0" y="1830175"/>
          <a:ext cx="5467927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72" tIns="124968" rIns="4243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All</a:t>
          </a:r>
          <a:r>
            <a:rPr lang="en-US" sz="2100" b="0" i="0" kern="1200" baseline="0" dirty="0">
              <a:latin typeface="Proxima Nova Rg" panose="02000506030000020004" pitchFamily="2" charset="0"/>
            </a:rPr>
            <a:t> classroom spaces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Facility of choice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Electrical &amp; plumbing plans for dorm</a:t>
          </a:r>
        </a:p>
      </dsp:txBody>
      <dsp:txXfrm>
        <a:off x="0" y="1830175"/>
        <a:ext cx="5467927" cy="1247400"/>
      </dsp:txXfrm>
    </dsp:sp>
    <dsp:sp modelId="{13086218-E288-3044-B21D-7C4BF082C728}">
      <dsp:nvSpPr>
        <dsp:cNvPr id="0" name=""/>
        <dsp:cNvSpPr/>
      </dsp:nvSpPr>
      <dsp:spPr>
        <a:xfrm>
          <a:off x="273396" y="1741615"/>
          <a:ext cx="3827548" cy="1771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2" tIns="0" rIns="144672" bIns="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82042" y="1750261"/>
        <a:ext cx="3810256" cy="159828"/>
      </dsp:txXfrm>
    </dsp:sp>
    <dsp:sp modelId="{2BC19969-2C76-8D45-A55D-078E3B83647D}">
      <dsp:nvSpPr>
        <dsp:cNvPr id="0" name=""/>
        <dsp:cNvSpPr/>
      </dsp:nvSpPr>
      <dsp:spPr>
        <a:xfrm>
          <a:off x="0" y="3198535"/>
          <a:ext cx="5467927" cy="154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72" tIns="124968" rIns="4243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Floor</a:t>
          </a:r>
          <a:r>
            <a:rPr lang="en-US" sz="2100" b="0" i="0" kern="120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LEED Gold and implementation plan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Model of building</a:t>
          </a:r>
        </a:p>
      </dsp:txBody>
      <dsp:txXfrm>
        <a:off x="0" y="3198535"/>
        <a:ext cx="5467927" cy="1549800"/>
      </dsp:txXfrm>
    </dsp:sp>
    <dsp:sp modelId="{8D4DE655-2605-8B4B-B4BD-0414015C16E0}">
      <dsp:nvSpPr>
        <dsp:cNvPr id="0" name=""/>
        <dsp:cNvSpPr/>
      </dsp:nvSpPr>
      <dsp:spPr>
        <a:xfrm>
          <a:off x="273396" y="3109975"/>
          <a:ext cx="3827548" cy="1771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672" tIns="0" rIns="144672" bIns="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82042" y="3118621"/>
        <a:ext cx="3810256" cy="159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4997754" cy="119817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>
          <a:off x="0" y="-36522"/>
          <a:ext cx="1410746" cy="1344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51446" y="1234701"/>
          <a:ext cx="4694861" cy="14644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196483" y="1234701"/>
        <a:ext cx="4604787" cy="141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63352"/>
          <a:ext cx="505652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442" tIns="145796" rIns="39244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Proxima Nova Rg" panose="02000506030000020004" pitchFamily="2" charset="0"/>
            </a:rPr>
            <a:t>Preliminary Design Investigation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Determine</a:t>
          </a:r>
          <a:r>
            <a:rPr lang="en-US" sz="2100" b="0" i="0" kern="1200" baseline="0" dirty="0">
              <a:latin typeface="Proxima Nova Rg" panose="02000506030000020004" pitchFamily="2" charset="0"/>
            </a:rPr>
            <a:t> device choice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Initial CAD model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One completed task</a:t>
          </a:r>
        </a:p>
      </dsp:txBody>
      <dsp:txXfrm>
        <a:off x="0" y="163352"/>
        <a:ext cx="5056520" cy="1631700"/>
      </dsp:txXfrm>
    </dsp:sp>
    <dsp:sp modelId="{96D449A5-8CF5-0D4C-9470-7C2F22AB24CE}">
      <dsp:nvSpPr>
        <dsp:cNvPr id="0" name=""/>
        <dsp:cNvSpPr/>
      </dsp:nvSpPr>
      <dsp:spPr>
        <a:xfrm>
          <a:off x="252826" y="60032"/>
          <a:ext cx="3539564" cy="2066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787" tIns="0" rIns="1337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62913" y="70119"/>
        <a:ext cx="3519390" cy="186466"/>
      </dsp:txXfrm>
    </dsp:sp>
    <dsp:sp modelId="{5320A93E-E9A1-244D-A69C-7BEAD76D8D8B}">
      <dsp:nvSpPr>
        <dsp:cNvPr id="0" name=""/>
        <dsp:cNvSpPr/>
      </dsp:nvSpPr>
      <dsp:spPr>
        <a:xfrm>
          <a:off x="0" y="1936172"/>
          <a:ext cx="505652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442" tIns="145796" rIns="39244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Updated</a:t>
          </a:r>
          <a:r>
            <a:rPr lang="en-US" sz="2100" b="0" i="0" kern="1200" baseline="0" dirty="0">
              <a:latin typeface="Proxima Nova Rg" panose="02000506030000020004" pitchFamily="2" charset="0"/>
            </a:rPr>
            <a:t> CAD model</a:t>
          </a:r>
          <a:endParaRPr lang="en-US" sz="2100" b="0" i="0" kern="1200" dirty="0"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sp:txBody>
      <dsp:txXfrm>
        <a:off x="0" y="1936172"/>
        <a:ext cx="5056520" cy="926100"/>
      </dsp:txXfrm>
    </dsp:sp>
    <dsp:sp modelId="{13086218-E288-3044-B21D-7C4BF082C728}">
      <dsp:nvSpPr>
        <dsp:cNvPr id="0" name=""/>
        <dsp:cNvSpPr/>
      </dsp:nvSpPr>
      <dsp:spPr>
        <a:xfrm>
          <a:off x="252826" y="1832852"/>
          <a:ext cx="3539564" cy="2066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787" tIns="0" rIns="1337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62913" y="1842939"/>
        <a:ext cx="3519390" cy="186466"/>
      </dsp:txXfrm>
    </dsp:sp>
    <dsp:sp modelId="{2BC19969-2C76-8D45-A55D-078E3B83647D}">
      <dsp:nvSpPr>
        <dsp:cNvPr id="0" name=""/>
        <dsp:cNvSpPr/>
      </dsp:nvSpPr>
      <dsp:spPr>
        <a:xfrm>
          <a:off x="0" y="3003392"/>
          <a:ext cx="505652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442" tIns="145796" rIns="39244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baseline="0" dirty="0">
              <a:latin typeface="Proxima Nova Rg" panose="02000506030000020004" pitchFamily="2" charset="0"/>
            </a:rPr>
            <a:t>Final CAD model</a:t>
          </a:r>
          <a:endParaRPr lang="en-US" sz="21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Schematic diagrams</a:t>
          </a:r>
        </a:p>
      </dsp:txBody>
      <dsp:txXfrm>
        <a:off x="0" y="3003392"/>
        <a:ext cx="5056520" cy="1278900"/>
      </dsp:txXfrm>
    </dsp:sp>
    <dsp:sp modelId="{8D4DE655-2605-8B4B-B4BD-0414015C16E0}">
      <dsp:nvSpPr>
        <dsp:cNvPr id="0" name=""/>
        <dsp:cNvSpPr/>
      </dsp:nvSpPr>
      <dsp:spPr>
        <a:xfrm>
          <a:off x="252826" y="2900072"/>
          <a:ext cx="3539564" cy="2066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787" tIns="0" rIns="1337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62913" y="2910159"/>
        <a:ext cx="3519390" cy="186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46199"/>
          <a:ext cx="5561034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598" tIns="187452" rIns="43159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Proxima Nova Rg" panose="02000506030000020004" pitchFamily="2" charset="0"/>
            </a:rPr>
            <a:t>Preliminary Design Investigation</a:t>
          </a:r>
          <a:endParaRPr lang="en-US" sz="21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physical prototype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sp:txBody>
      <dsp:txXfrm>
        <a:off x="0" y="146199"/>
        <a:ext cx="5561034" cy="1304100"/>
      </dsp:txXfrm>
    </dsp:sp>
    <dsp:sp modelId="{96D449A5-8CF5-0D4C-9470-7C2F22AB24CE}">
      <dsp:nvSpPr>
        <dsp:cNvPr id="0" name=""/>
        <dsp:cNvSpPr/>
      </dsp:nvSpPr>
      <dsp:spPr>
        <a:xfrm>
          <a:off x="278051" y="13359"/>
          <a:ext cx="3892723" cy="26568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36" tIns="0" rIns="14713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291020" y="26328"/>
        <a:ext cx="3866785" cy="239742"/>
      </dsp:txXfrm>
    </dsp:sp>
    <dsp:sp modelId="{5320A93E-E9A1-244D-A69C-7BEAD76D8D8B}">
      <dsp:nvSpPr>
        <dsp:cNvPr id="0" name=""/>
        <dsp:cNvSpPr/>
      </dsp:nvSpPr>
      <dsp:spPr>
        <a:xfrm>
          <a:off x="0" y="1631740"/>
          <a:ext cx="556103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598" tIns="187452" rIns="43159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New iteration physical prototype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Updated CAD model</a:t>
          </a:r>
        </a:p>
      </dsp:txBody>
      <dsp:txXfrm>
        <a:off x="0" y="1631740"/>
        <a:ext cx="5561034" cy="992250"/>
      </dsp:txXfrm>
    </dsp:sp>
    <dsp:sp modelId="{13086218-E288-3044-B21D-7C4BF082C728}">
      <dsp:nvSpPr>
        <dsp:cNvPr id="0" name=""/>
        <dsp:cNvSpPr/>
      </dsp:nvSpPr>
      <dsp:spPr>
        <a:xfrm>
          <a:off x="278051" y="1498900"/>
          <a:ext cx="3892723" cy="26568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36" tIns="0" rIns="14713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291020" y="1511869"/>
        <a:ext cx="3866785" cy="239742"/>
      </dsp:txXfrm>
    </dsp:sp>
    <dsp:sp modelId="{2BC19969-2C76-8D45-A55D-078E3B83647D}">
      <dsp:nvSpPr>
        <dsp:cNvPr id="0" name=""/>
        <dsp:cNvSpPr/>
      </dsp:nvSpPr>
      <dsp:spPr>
        <a:xfrm>
          <a:off x="0" y="2805430"/>
          <a:ext cx="5561034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598" tIns="187452" rIns="43159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latin typeface="Proxima Nova Rg" panose="02000506030000020004" pitchFamily="2" charset="0"/>
            </a:rPr>
            <a:t>Final assembled CAD model</a:t>
          </a:r>
          <a:endParaRPr lang="en-US" sz="21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Circuit &amp; wiring diagrams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integrated Arduino code</a:t>
          </a:r>
        </a:p>
      </dsp:txBody>
      <dsp:txXfrm>
        <a:off x="0" y="2805430"/>
        <a:ext cx="5561034" cy="1304100"/>
      </dsp:txXfrm>
    </dsp:sp>
    <dsp:sp modelId="{8D4DE655-2605-8B4B-B4BD-0414015C16E0}">
      <dsp:nvSpPr>
        <dsp:cNvPr id="0" name=""/>
        <dsp:cNvSpPr/>
      </dsp:nvSpPr>
      <dsp:spPr>
        <a:xfrm>
          <a:off x="278051" y="2672590"/>
          <a:ext cx="3892723" cy="26568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36" tIns="0" rIns="14713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291020" y="2685559"/>
        <a:ext cx="3866785" cy="2397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A1D0-41DC-4A22-B9C6-8F6BC1091DDB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3C56-C3F6-4F5F-A134-F19B38EE9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9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9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D35F-6439-428F-8F2B-869399B4FDC9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A050-32E4-427D-A813-DBE3449E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222" y="1316372"/>
            <a:ext cx="920755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THE SEMESTER LONG DESIGN PROJECT (SLDP)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040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SLDP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25767" y="2022505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Biomedical Device (BMD)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225199"/>
              </p:ext>
            </p:extLst>
          </p:nvPr>
        </p:nvGraphicFramePr>
        <p:xfrm>
          <a:off x="6081260" y="1705437"/>
          <a:ext cx="5056520" cy="43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/>
        </p:nvGraphicFramePr>
        <p:xfrm>
          <a:off x="384468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70756" y="2907797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08682" y="4285349"/>
            <a:ext cx="485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Complete extra tasks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0347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77835" y="2228273"/>
            <a:ext cx="61908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Identify a problem or address a proposed problem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Develop a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Manufacture a proof of concept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Proxima Nova Rg" panose="02000506030000020004" pitchFamily="2" charset="0"/>
              </a:rPr>
              <a:t>$100 budget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Proxima Nova Rg" panose="02000506030000020004" pitchFamily="2" charset="0"/>
              </a:rPr>
              <a:t>Additional resources: RAD Mentor, EG workshops, Tech OL TAs, </a:t>
            </a:r>
            <a:r>
              <a:rPr lang="en-US" sz="2300" dirty="0" err="1">
                <a:latin typeface="Proxima Nova Rg" panose="02000506030000020004" pitchFamily="2" charset="0"/>
              </a:rPr>
              <a:t>MakerSpace</a:t>
            </a:r>
            <a:r>
              <a:rPr lang="en-US" sz="2300" dirty="0">
                <a:latin typeface="Proxima Nova Rg" panose="02000506030000020004" pitchFamily="2" charset="0"/>
              </a:rPr>
              <a:t> machines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Engineering notebook</a:t>
            </a:r>
          </a:p>
          <a:p>
            <a:endParaRPr lang="en-US" sz="23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>
              <a:latin typeface="Proxima Nova Rg" panose="0200050603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7249934" y="5489546"/>
            <a:ext cx="3549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</a:t>
            </a:r>
            <a:r>
              <a:rPr lang="en-US" dirty="0" err="1">
                <a:latin typeface="Proxima Nova Rg" panose="02000506030000020004" pitchFamily="2" charset="0"/>
              </a:rPr>
              <a:t>SpeakSign</a:t>
            </a:r>
            <a:r>
              <a:rPr lang="en-US" dirty="0">
                <a:latin typeface="Proxima Nova Rg" panose="02000506030000020004" pitchFamily="2" charset="0"/>
              </a:rPr>
              <a:t> RAD Project </a:t>
            </a:r>
          </a:p>
        </p:txBody>
      </p:sp>
      <p:pic>
        <p:nvPicPr>
          <p:cNvPr id="14" name="Picture 13" descr="A picture containing person, indoor, holding, woman&#10;&#10;Description automatically generated">
            <a:extLst>
              <a:ext uri="{FF2B5EF4-FFF2-40B4-BE49-F238E27FC236}">
                <a16:creationId xmlns:a16="http://schemas.microsoft.com/office/drawing/2014/main" id="{5FDBCCF1-C14F-0740-824F-7D8E63F41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4082" b="12886"/>
          <a:stretch/>
        </p:blipFill>
        <p:spPr>
          <a:xfrm>
            <a:off x="6843260" y="2395871"/>
            <a:ext cx="4362718" cy="300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56DB577-5028-4E83-9863-2F07DD79F7CE}"/>
              </a:ext>
            </a:extLst>
          </p:cNvPr>
          <p:cNvSpPr txBox="1">
            <a:spLocks/>
          </p:cNvSpPr>
          <p:nvPr/>
        </p:nvSpPr>
        <p:spPr>
          <a:xfrm>
            <a:off x="564107" y="636056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30862-D344-490C-8778-A5B0D03B051C}"/>
              </a:ext>
            </a:extLst>
          </p:cNvPr>
          <p:cNvSpPr/>
          <p:nvPr/>
        </p:nvSpPr>
        <p:spPr>
          <a:xfrm>
            <a:off x="3808226" y="1599070"/>
            <a:ext cx="4575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570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Rapid Assembly &amp; Design (RAD)</a:t>
            </a:r>
            <a:endParaRPr lang="en-US" sz="2400" cap="none" spc="0" dirty="0">
              <a:ln w="0"/>
              <a:solidFill>
                <a:srgbClr val="5706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904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018412"/>
              </p:ext>
            </p:extLst>
          </p:nvPr>
        </p:nvGraphicFramePr>
        <p:xfrm>
          <a:off x="5980303" y="1741287"/>
          <a:ext cx="5561034" cy="412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/>
        </p:nvGraphicFramePr>
        <p:xfrm>
          <a:off x="324703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10992" y="2951874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67443" y="4107896"/>
            <a:ext cx="485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functionalities as determined by RAD Mentor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F96E2-564A-4534-ABBF-1072E5C1D937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F6EF8-B8C3-4D50-8800-5CB06A6F5D8C}"/>
              </a:ext>
            </a:extLst>
          </p:cNvPr>
          <p:cNvSpPr/>
          <p:nvPr/>
        </p:nvSpPr>
        <p:spPr>
          <a:xfrm>
            <a:off x="547584" y="2063793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Rapid Assembly &amp; Design (RAD)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1857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1FAC-1877-0547-931D-C8062C44893C}"/>
              </a:ext>
            </a:extLst>
          </p:cNvPr>
          <p:cNvSpPr/>
          <p:nvPr/>
        </p:nvSpPr>
        <p:spPr>
          <a:xfrm>
            <a:off x="818877" y="2461993"/>
            <a:ext cx="10554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Which projects interest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Refer to </a:t>
            </a:r>
            <a:r>
              <a:rPr lang="en-US" sz="2800" dirty="0" err="1">
                <a:latin typeface="Proxima Nova Lt" panose="02000506030000020004" charset="0"/>
              </a:rPr>
              <a:t>manual.eg.poly.edu</a:t>
            </a:r>
            <a:r>
              <a:rPr lang="en-US" sz="2800" dirty="0">
                <a:latin typeface="Proxima Nova Rg" panose="02000506030000020004" pitchFamily="2" charset="0"/>
              </a:rPr>
              <a:t> for full project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Speak with Professors and TAs for information regarding projects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21B49-2117-4D72-995A-C0F3823A739D}"/>
              </a:ext>
            </a:extLst>
          </p:cNvPr>
          <p:cNvSpPr txBox="1">
            <a:spLocks/>
          </p:cNvSpPr>
          <p:nvPr/>
        </p:nvSpPr>
        <p:spPr>
          <a:xfrm>
            <a:off x="564107" y="63137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ADDITIONAL INFORMATION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2862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Grading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SLDP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Additional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31362" y="2811899"/>
            <a:ext cx="455" cy="231727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7ECC599-1849-154D-BF12-13A0E9874EEB}"/>
              </a:ext>
            </a:extLst>
          </p:cNvPr>
          <p:cNvSpPr txBox="1">
            <a:spLocks/>
          </p:cNvSpPr>
          <p:nvPr/>
        </p:nvSpPr>
        <p:spPr>
          <a:xfrm>
            <a:off x="915089" y="1810933"/>
            <a:ext cx="6353848" cy="34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Three Project Types: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Housing &amp; Innovation in Revit (HIR)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Biomedical Device (BMD)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Rapid Assembly &amp; Design (RAD)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432BB-BE73-4A4E-AB3F-88BE3BBA3B14}"/>
              </a:ext>
            </a:extLst>
          </p:cNvPr>
          <p:cNvSpPr/>
          <p:nvPr/>
        </p:nvSpPr>
        <p:spPr>
          <a:xfrm>
            <a:off x="8797462" y="1810933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10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Week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E08EBE-2F0E-C145-B2B3-C7286EF8AA63}"/>
              </a:ext>
            </a:extLst>
          </p:cNvPr>
          <p:cNvSpPr/>
          <p:nvPr/>
        </p:nvSpPr>
        <p:spPr>
          <a:xfrm>
            <a:off x="8282830" y="3756700"/>
            <a:ext cx="301410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256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INTRODUCTION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868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5375-2857-1244-9385-F7EE9201EE74}"/>
              </a:ext>
            </a:extLst>
          </p:cNvPr>
          <p:cNvSpPr/>
          <p:nvPr/>
        </p:nvSpPr>
        <p:spPr>
          <a:xfrm>
            <a:off x="1935242" y="4712249"/>
            <a:ext cx="832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The SLDP is 30% of your total course grade! </a:t>
            </a:r>
            <a:endParaRPr lang="en-US" sz="32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9678C-BF33-4A55-9547-85351D1B95BF}"/>
              </a:ext>
            </a:extLst>
          </p:cNvPr>
          <p:cNvSpPr txBox="1">
            <a:spLocks/>
          </p:cNvSpPr>
          <p:nvPr/>
        </p:nvSpPr>
        <p:spPr>
          <a:xfrm>
            <a:off x="564104" y="63435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BDB6CB-6461-4141-9FC9-4CAD3F784979}"/>
              </a:ext>
            </a:extLst>
          </p:cNvPr>
          <p:cNvGraphicFramePr>
            <a:graphicFrameLocks noGrp="1"/>
          </p:cNvGraphicFramePr>
          <p:nvPr/>
        </p:nvGraphicFramePr>
        <p:xfrm>
          <a:off x="234041" y="2613552"/>
          <a:ext cx="11723914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03799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Benchmarks &amp;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Final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602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9470" y="-626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64107" y="2069599"/>
            <a:ext cx="65565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Two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Completion of certain portions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Due dates on schedule on eg.poly.edu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Penalties for late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Extra credit for early completion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8375F-9B48-43D3-9850-F9933604893D}"/>
              </a:ext>
            </a:extLst>
          </p:cNvPr>
          <p:cNvSpPr txBox="1">
            <a:spLocks/>
          </p:cNvSpPr>
          <p:nvPr/>
        </p:nvSpPr>
        <p:spPr>
          <a:xfrm>
            <a:off x="564107" y="624461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713D-D6DC-4802-8E23-5D0F6173EC6D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32A8B66-8552-784A-9380-AB5393BCC9D5}"/>
                </a:ext>
              </a:extLst>
            </p:cNvPr>
            <p:cNvGraphicFramePr/>
            <p:nvPr/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9CB798-0E30-4F8F-9653-7EEC4A1BECA5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03DA17-71D8-451D-BB81-AD65273B5215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66E9E-0A14-454D-ACC2-B9F76ABDFB73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C8FE03-895D-4872-8FCC-D7D7A7861D53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DF6EF-4497-413A-85E9-F1361B10A71A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Proxima Nova Lt" panose="02000506030000020004" pitchFamily="50" charset="0"/>
              </a:rPr>
              <a:t>Benchmark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31326-568B-4AE4-928E-154DEE79F6C3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Proxima Nova Lt" panose="02000506030000020004" pitchFamily="50" charset="0"/>
              </a:rPr>
              <a:t>Benchmark B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092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6B525F-BE60-234A-B4C1-40A8C09E6075}"/>
              </a:ext>
            </a:extLst>
          </p:cNvPr>
          <p:cNvGraphicFramePr/>
          <p:nvPr/>
        </p:nvGraphicFramePr>
        <p:xfrm>
          <a:off x="6311512" y="1797805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E2A94D1-EEC5-C24D-8096-1D022EB6720D}"/>
              </a:ext>
            </a:extLst>
          </p:cNvPr>
          <p:cNvSpPr/>
          <p:nvPr/>
        </p:nvSpPr>
        <p:spPr>
          <a:xfrm>
            <a:off x="432728" y="1751833"/>
            <a:ext cx="7011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Completion of all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Due date on schedule on eg.poly.edu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Can partially commission if unable to complete all tasks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Proxima Nova Lt" panose="02000506030000020004" pitchFamily="50" charset="0"/>
            </a:endParaRPr>
          </a:p>
          <a:p>
            <a:r>
              <a:rPr lang="en-US" sz="28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Submission of all SLDP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Due on same date as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Can submit early for extra credit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8DCE2-F774-4493-8335-1E7CE89921E5}"/>
              </a:ext>
            </a:extLst>
          </p:cNvPr>
          <p:cNvSpPr txBox="1">
            <a:spLocks/>
          </p:cNvSpPr>
          <p:nvPr/>
        </p:nvSpPr>
        <p:spPr>
          <a:xfrm>
            <a:off x="564107" y="63004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31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20276" y="2406434"/>
            <a:ext cx="56427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Create 3D Revit model of campus extension to NYU Tandon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Include plumbing &amp; electrical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Obtain LEED Gold certification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Engineering notebook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063005" y="5538077"/>
            <a:ext cx="549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181 Mercer Street Building Courtesy of NYU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C9AFC-B3BA-4D44-B781-EC680BC2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2351913"/>
            <a:ext cx="5185718" cy="31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B4CF-29BB-4D5B-8F01-1ADE0ED265DC}"/>
              </a:ext>
            </a:extLst>
          </p:cNvPr>
          <p:cNvSpPr txBox="1">
            <a:spLocks/>
          </p:cNvSpPr>
          <p:nvPr/>
        </p:nvSpPr>
        <p:spPr>
          <a:xfrm>
            <a:off x="564107" y="61653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D0CB7-038B-4761-916A-9260DCA06863}"/>
              </a:ext>
            </a:extLst>
          </p:cNvPr>
          <p:cNvSpPr/>
          <p:nvPr/>
        </p:nvSpPr>
        <p:spPr>
          <a:xfrm>
            <a:off x="3606190" y="1583508"/>
            <a:ext cx="4979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570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Housing &amp; Innovation in Revit (HIR)</a:t>
            </a:r>
            <a:endParaRPr lang="en-US" sz="2400" cap="none" spc="0" dirty="0">
              <a:ln w="0"/>
              <a:solidFill>
                <a:srgbClr val="5706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79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750128"/>
              </p:ext>
            </p:extLst>
          </p:nvPr>
        </p:nvGraphicFramePr>
        <p:xfrm>
          <a:off x="869324" y="1513302"/>
          <a:ext cx="5467927" cy="478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/>
        </p:nvGraphicFramePr>
        <p:xfrm>
          <a:off x="6803037" y="2682078"/>
          <a:ext cx="4997754" cy="266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9100979" y="3020351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288064" y="4395765"/>
            <a:ext cx="42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LEED Platinum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B7C2-AF8A-42D8-97CB-DB09D2FF80E2}"/>
              </a:ext>
            </a:extLst>
          </p:cNvPr>
          <p:cNvSpPr/>
          <p:nvPr/>
        </p:nvSpPr>
        <p:spPr>
          <a:xfrm>
            <a:off x="6643811" y="2032116"/>
            <a:ext cx="5517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Housing &amp; Innovation in Revit (HIR)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E427DC-BBDF-41BE-93FB-2EA96A962B5C}"/>
              </a:ext>
            </a:extLst>
          </p:cNvPr>
          <p:cNvSpPr txBox="1">
            <a:spLocks/>
          </p:cNvSpPr>
          <p:nvPr/>
        </p:nvSpPr>
        <p:spPr>
          <a:xfrm>
            <a:off x="564107" y="62823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278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64107" y="2330968"/>
            <a:ext cx="57608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Create an autonomous prosthetic limb or wearable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Device achieves three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Model design with 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Wiring diagrams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Engineering notebook</a:t>
            </a:r>
          </a:p>
          <a:p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456017" y="5381826"/>
            <a:ext cx="500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Prosthetic Hand Courtesy of Autodesk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C28D30-5BF5-45F4-B33A-76E00F686E72}"/>
              </a:ext>
            </a:extLst>
          </p:cNvPr>
          <p:cNvSpPr txBox="1">
            <a:spLocks/>
          </p:cNvSpPr>
          <p:nvPr/>
        </p:nvSpPr>
        <p:spPr>
          <a:xfrm>
            <a:off x="564107" y="62337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DB311-7C91-4299-ABA7-67AA5A347209}"/>
              </a:ext>
            </a:extLst>
          </p:cNvPr>
          <p:cNvSpPr/>
          <p:nvPr/>
        </p:nvSpPr>
        <p:spPr>
          <a:xfrm>
            <a:off x="4266813" y="1597877"/>
            <a:ext cx="3658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570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Biomedical Device (BMD)</a:t>
            </a:r>
            <a:endParaRPr lang="en-US" sz="2400" cap="none" spc="0" dirty="0">
              <a:ln w="0"/>
              <a:solidFill>
                <a:srgbClr val="5706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63A44DE-3D88-4D09-B82D-33C6CFC3A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50208"/>
            <a:ext cx="5099486" cy="291109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8536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501</Words>
  <Application>Microsoft Macintosh PowerPoint</Application>
  <PresentationFormat>Widescreen</PresentationFormat>
  <Paragraphs>142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INTRODUCTION TO THE SEMESTER LONG DESIGN PROJECT (SLDP)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SLDP OPTIONS</vt:lpstr>
      <vt:lpstr>PowerPoint Presentation</vt:lpstr>
      <vt:lpstr>PowerPoint Presentation</vt:lpstr>
      <vt:lpstr>PowerPoint Presentation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SEMESTER LONG DESIGN PROJECT (SLDP)</dc:title>
  <dc:creator>Diya Mulay</dc:creator>
  <cp:lastModifiedBy>Daijah Etienne</cp:lastModifiedBy>
  <cp:revision>2</cp:revision>
  <dcterms:created xsi:type="dcterms:W3CDTF">2020-08-26T09:12:07Z</dcterms:created>
  <dcterms:modified xsi:type="dcterms:W3CDTF">2020-09-04T01:48:30Z</dcterms:modified>
</cp:coreProperties>
</file>