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7" r:id="rId5"/>
    <p:sldId id="268" r:id="rId6"/>
    <p:sldId id="262" r:id="rId7"/>
    <p:sldId id="269" r:id="rId8"/>
    <p:sldId id="271" r:id="rId9"/>
    <p:sldId id="270" r:id="rId10"/>
    <p:sldId id="273" r:id="rId11"/>
    <p:sldId id="275" r:id="rId12"/>
    <p:sldId id="272" r:id="rId13"/>
    <p:sldId id="274" r:id="rId14"/>
    <p:sldId id="264" r:id="rId15"/>
  </p:sldIdLst>
  <p:sldSz cx="12192000" cy="6858000"/>
  <p:notesSz cx="6858000" cy="9144000"/>
  <p:embeddedFontLst>
    <p:embeddedFont>
      <p:font typeface="Gotham Medium" pitchFamily="50" charset="0"/>
      <p:regular r:id="rId17"/>
      <p:bold r:id="rId18"/>
      <p:italic r:id="rId19"/>
      <p:boldItalic r:id="rId20"/>
    </p:embeddedFont>
    <p:embeddedFont>
      <p:font typeface="Montserrat Medium" panose="00000600000000000000" pitchFamily="2" charset="0"/>
      <p:regular r:id="rId21"/>
      <p:italic r:id="rId22"/>
    </p:embeddedFont>
    <p:embeddedFont>
      <p:font typeface="Proxima Nova" panose="020B0604020202020204" charset="0"/>
      <p:regular r:id="rId23"/>
      <p:bold r:id="rId24"/>
      <p:italic r:id="rId25"/>
      <p:boldItalic r:id="rId26"/>
    </p:embeddedFont>
    <p:embeddedFont>
      <p:font typeface="Proxima Nova Lt" panose="02000506030000020004" pitchFamily="50" charset="0"/>
      <p:regular r:id="rId27"/>
      <p:bold r:id="rId28"/>
      <p:italic r:id="rId29"/>
      <p:boldItalic r:id="rId30"/>
    </p:embeddedFont>
    <p:embeddedFont>
      <p:font typeface="Proxima Nova Rg" panose="02000506030000020004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9CEBB1-1DA8-0039-2E96-8EDE5E27100C}" v="18" dt="2023-09-04T20:34: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962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microsoft.com/office/2015/10/relationships/revisionInfo" Target="revisionInfo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5AFFB-232B-EB42-BD84-AFDBBC20922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7CBD4-CE8F-234A-95C4-2C1067FCF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0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5a818fcd2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5a818fcd29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25a818fcd29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532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BIOMEDICAL FORENSICS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11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579" y="1774254"/>
            <a:ext cx="534842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Conduct the crime scene investigation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Biological dimensional analysis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Toxicology Report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data to the Suspect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Determine, as the expert witness, which suspects matches the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05686E1-9FFC-4C72-B072-FE06B1CE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58" y="2286859"/>
            <a:ext cx="4876800" cy="319087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8A81A4-E5E1-4A68-B598-8DD59EB85A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>
            <a:spLocks noGrp="1"/>
          </p:cNvSpPr>
          <p:nvPr>
            <p:ph type="ctrTitle" idx="4294967295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IDBE IMPLEMENTATION</a:t>
            </a:r>
            <a:endParaRPr dirty="0"/>
          </a:p>
        </p:txBody>
      </p:sp>
      <p:sp>
        <p:nvSpPr>
          <p:cNvPr id="231" name="Google Shape;231;p24"/>
          <p:cNvSpPr txBox="1">
            <a:spLocks noGrp="1"/>
          </p:cNvSpPr>
          <p:nvPr>
            <p:ph type="subTitle" idx="4294967295"/>
          </p:nvPr>
        </p:nvSpPr>
        <p:spPr>
          <a:xfrm>
            <a:off x="818868" y="1923350"/>
            <a:ext cx="72075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Bite mark analysis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Used in court since the 1960’s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Many contest admission of it in court due to questions about its scientific validity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&gt;30 people originally incarcerated for bite mark evidence have been since exonerated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Crucial that engineers and scientists regularly re-evaluate the validity of their standard practices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2" name="Google Shape;232;p24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4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4"/>
          <p:cNvSpPr txBox="1"/>
          <p:nvPr/>
        </p:nvSpPr>
        <p:spPr>
          <a:xfrm>
            <a:off x="10990890" y="5841242"/>
            <a:ext cx="901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10</a:t>
            </a:r>
            <a:endParaRPr dirty="0"/>
          </a:p>
        </p:txBody>
      </p:sp>
      <p:pic>
        <p:nvPicPr>
          <p:cNvPr id="236" name="Google Shape;236;p2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4"/>
          <p:cNvSpPr/>
          <p:nvPr/>
        </p:nvSpPr>
        <p:spPr>
          <a:xfrm>
            <a:off x="8218224" y="4777398"/>
            <a:ext cx="34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Ray Krone was convicted partially on bite mark evidence and was later exonerated after the evidence was found to be faulty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3" name="Picture 2" descr="A person with a mustache wearing a baseball cap&#10;&#10;Description automatically generated">
            <a:extLst>
              <a:ext uri="{FF2B5EF4-FFF2-40B4-BE49-F238E27FC236}">
                <a16:creationId xmlns:a16="http://schemas.microsoft.com/office/drawing/2014/main" id="{0CB3EA53-9DA4-E641-2F7F-6BC9B6B4D5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936" y="2127219"/>
            <a:ext cx="3841375" cy="256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13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No lab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Author a presentation using (nearly) all images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Where text is allowed:</a:t>
            </a:r>
          </a:p>
          <a:p>
            <a:pPr marL="1257300" lvl="2" indent="-342900"/>
            <a:r>
              <a:rPr lang="en-US" sz="2400" dirty="0">
                <a:latin typeface="Proxima Nova Rg" panose="02000506030000020004" pitchFamily="2" charset="0"/>
              </a:rPr>
              <a:t>Title slide</a:t>
            </a:r>
          </a:p>
          <a:p>
            <a:pPr marL="1257300" lvl="2" indent="-342900"/>
            <a:r>
              <a:rPr lang="en-US" sz="2400" dirty="0">
                <a:latin typeface="Proxima Nova Rg" panose="02000506030000020004" pitchFamily="2" charset="0"/>
              </a:rPr>
              <a:t>Overview slide</a:t>
            </a:r>
          </a:p>
          <a:p>
            <a:pPr marL="1257300" lvl="2" indent="-342900"/>
            <a:r>
              <a:rPr lang="en-US" sz="2400" dirty="0">
                <a:latin typeface="Proxima Nova Rg" panose="02000506030000020004" pitchFamily="2" charset="0"/>
              </a:rPr>
              <a:t>Materials slide</a:t>
            </a:r>
          </a:p>
          <a:p>
            <a:pPr marL="1257300" lvl="2" indent="-342900"/>
            <a:r>
              <a:rPr lang="en-US" sz="2400" dirty="0">
                <a:latin typeface="Proxima Nova Rg" panose="02000506030000020004" pitchFamily="2" charset="0"/>
              </a:rPr>
              <a:t>Captions for figures, tables, and equations</a:t>
            </a:r>
          </a:p>
          <a:p>
            <a:pPr marL="1257300" lvl="2" indent="-342900"/>
            <a:r>
              <a:rPr lang="en-US" sz="2400" dirty="0">
                <a:latin typeface="Proxima Nova Rg" panose="02000506030000020004" pitchFamily="2" charset="0"/>
              </a:rPr>
              <a:t>Suspect list/table</a:t>
            </a:r>
          </a:p>
          <a:p>
            <a:pPr marL="1257300" lvl="2" indent="-342900"/>
            <a:r>
              <a:rPr lang="en-US" sz="2400" dirty="0">
                <a:latin typeface="Proxima Nova Rg" panose="02000506030000020004" pitchFamily="2" charset="0"/>
              </a:rPr>
              <a:t>Data tables</a:t>
            </a:r>
          </a:p>
          <a:p>
            <a:pPr marL="1257300" lvl="2" indent="-342900"/>
            <a:r>
              <a:rPr lang="en-US" sz="2400" dirty="0">
                <a:latin typeface="Proxima Nova Rg" panose="02000506030000020004" pitchFamily="2" charset="0"/>
              </a:rPr>
              <a:t>References to suspect names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1280DB-4EB7-45B8-B4D9-CDFF2C192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2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extracted DNA, fingerprint on murder weapon, and drug present in victim’s blood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Record data in the Suspect 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Tell a TA who you think the killer is before leaving lab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Lt" panose="02000506030000020004" pitchFamily="50" charset="0"/>
              </a:rPr>
              <a:t>Clean up workstations – this is a messy lab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latin typeface="Proxima Nova Lt" panose="02000506030000020004" pitchFamily="50" charset="0"/>
              </a:rPr>
              <a:t>12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9315E1-5493-4613-B083-FFC3F2CDF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0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D10EE3-E2F2-4C3E-B7A6-922ED3DE1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IDBE Implementation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7439D18E-F8FB-456E-893A-737F4E47B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228" y="2468118"/>
            <a:ext cx="3661369" cy="25498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E35FA2-F3E5-4A9D-8263-5558E74ECC69}"/>
              </a:ext>
            </a:extLst>
          </p:cNvPr>
          <p:cNvSpPr/>
          <p:nvPr/>
        </p:nvSpPr>
        <p:spPr>
          <a:xfrm>
            <a:off x="7019228" y="5018000"/>
            <a:ext cx="3661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Biomedical Forensic Science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Boston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basic forensic techniques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Toxicology Report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17335-2B23-447F-989B-F56DC03C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6206"/>
            <a:ext cx="5126220" cy="2278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751253-FDE3-4239-8E76-0BD673951EAD}"/>
              </a:ext>
            </a:extLst>
          </p:cNvPr>
          <p:cNvSpPr/>
          <p:nvPr/>
        </p:nvSpPr>
        <p:spPr>
          <a:xfrm>
            <a:off x="6081503" y="49245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Fingerprinting Courtesy of Marian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Deoxyribonucleic acid (DNA)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Packaged in the form of chromatin (which make up chromosomes)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 in the nuclei of cells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Plant cells have a cell wall that must be penetrated to access the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3E80202-2137-48A7-87B7-4CA8D3B2A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20" y="3599185"/>
            <a:ext cx="6121658" cy="22420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421843-D515-4FA4-BC5C-D34E12D46257}"/>
              </a:ext>
            </a:extLst>
          </p:cNvPr>
          <p:cNvSpPr/>
          <p:nvPr/>
        </p:nvSpPr>
        <p:spPr>
          <a:xfrm>
            <a:off x="2291526" y="5841242"/>
            <a:ext cx="7636246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3: DNA Packaging Sequence Courtesy of Byju’s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5A1E87-F0A6-4613-B93A-95B3E522D9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72562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DNA extraction </a:t>
            </a:r>
            <a:r>
              <a:rPr lang="en-US" dirty="0">
                <a:latin typeface="Proxima Nova Rg" panose="02000506030000020004" pitchFamily="2" charset="0"/>
              </a:rPr>
              <a:t>(of a plant cell)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Break the cell wall (cell lysis) </a:t>
            </a:r>
            <a:r>
              <a:rPr lang="en-US" sz="2400" dirty="0">
                <a:latin typeface="Proxima Nova Rg" panose="02000506030000020004" pitchFamily="2" charset="0"/>
              </a:rPr>
              <a:t>to expose the DNA within the cell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Destroy the plasma membrane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to further expose the DNA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Precipitate the DNA</a:t>
            </a:r>
            <a:r>
              <a:rPr lang="en-US" sz="2400" dirty="0">
                <a:latin typeface="Proxima Nova Rg" panose="02000506030000020004" pitchFamily="2" charset="0"/>
              </a:rPr>
              <a:t> to make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DNA visible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11E37F-5525-4529-A9E1-EE790C3C8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8340" r="1847" b="11798"/>
          <a:stretch/>
        </p:blipFill>
        <p:spPr>
          <a:xfrm>
            <a:off x="6544491" y="2325641"/>
            <a:ext cx="4900542" cy="30452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05F84E-5530-4347-82CC-3348182F06BE}"/>
              </a:ext>
            </a:extLst>
          </p:cNvPr>
          <p:cNvSpPr/>
          <p:nvPr/>
        </p:nvSpPr>
        <p:spPr>
          <a:xfrm>
            <a:off x="6149527" y="5419740"/>
            <a:ext cx="5429210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4: Plant Cell Structure Courtesy of Biology Wise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004852-9D2F-47B6-A403-0A2CAD6A4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2682" y="1923350"/>
            <a:ext cx="531196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Fingerprints </a:t>
            </a:r>
            <a:r>
              <a:rPr lang="en-US" dirty="0">
                <a:latin typeface="Proxima Nova Rg" panose="02000506030000020004" pitchFamily="2" charset="0"/>
              </a:rPr>
              <a:t>– unique patterns consisting of friction ridges and burrows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Loops</a:t>
            </a:r>
            <a:r>
              <a:rPr lang="en-US" sz="2400" dirty="0">
                <a:latin typeface="Proxima Nova Rg" panose="02000506030000020004" pitchFamily="2" charset="0"/>
              </a:rPr>
              <a:t> – 60% of pattern types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Whorls</a:t>
            </a:r>
            <a:r>
              <a:rPr lang="en-US" sz="2400" dirty="0">
                <a:latin typeface="Proxima Nova Rg" panose="02000506030000020004" pitchFamily="2" charset="0"/>
              </a:rPr>
              <a:t> – 35% of pattern types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Arches</a:t>
            </a:r>
            <a:r>
              <a:rPr lang="en-US" sz="2400" dirty="0">
                <a:latin typeface="Proxima Nova Rg" panose="02000506030000020004" pitchFamily="2" charset="0"/>
              </a:rPr>
              <a:t> – 5% of pattern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66273" y="4689921"/>
            <a:ext cx="515521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5: Fingerprint Types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/>
              </a:rPr>
              <a:t>Headlines on Human Hands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2E664DA-B0EA-4482-B931-C0B8CA580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809238"/>
            <a:ext cx="5559546" cy="179733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BC0DD0-FCA2-4AA8-A672-FD2C76BC0C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89" y="1923350"/>
            <a:ext cx="55456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Blood typing</a:t>
            </a:r>
            <a:r>
              <a:rPr lang="en-US" dirty="0">
                <a:latin typeface="Proxima Nova Rg" panose="02000506030000020004" pitchFamily="2" charset="0"/>
              </a:rPr>
              <a:t> (ABO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Existence of antigens on red blood cells determine blood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and B antigens determine type of blood (A, B, AB, or O)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Rh antigen determines presence of Rhesus factor (indicated by +/-)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7388A497-C403-427A-B04F-6D2BD55C6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13" y="2069710"/>
            <a:ext cx="5238750" cy="3524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D69205-AEE7-4E58-9638-15FE4B7926DA}"/>
              </a:ext>
            </a:extLst>
          </p:cNvPr>
          <p:cNvSpPr/>
          <p:nvPr/>
        </p:nvSpPr>
        <p:spPr>
          <a:xfrm>
            <a:off x="5671458" y="5593960"/>
            <a:ext cx="6496398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6: ABO Blood Type System Courtesy of Buzzle.com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FE940-1B5E-4FAF-8612-2C80D9DCF053}"/>
              </a:ext>
            </a:extLst>
          </p:cNvPr>
          <p:cNvSpPr/>
          <p:nvPr/>
        </p:nvSpPr>
        <p:spPr>
          <a:xfrm>
            <a:off x="6245450" y="4663440"/>
            <a:ext cx="5238750" cy="943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2AB3D1-41BD-47A9-B1DE-81BB13B4B8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546" y="2048105"/>
            <a:ext cx="10581564" cy="3917892"/>
          </a:xfrm>
        </p:spPr>
        <p:txBody>
          <a:bodyPr numCol="2" anchor="ctr"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Strawberry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Non-iodized table salt (NaCl)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Hand soap (clear, unscented)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95% isopropyl alcohol (0°C)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Distilled water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Strainer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Plastic cups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Ziploc bag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magnetic wand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powder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Blood typing kit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Pipettes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Beaker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Microcentrifuge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Plexiglass pieces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Baby wipes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Meter stick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348E87-9601-4D64-86FF-3B7204EDC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the video story to solve the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Learn techniques in Forensic Academy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Toxicology Report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EF1BCB-E087-4192-9DB1-3004E1EB4679}"/>
              </a:ext>
            </a:extLst>
          </p:cNvPr>
          <p:cNvGrpSpPr/>
          <p:nvPr/>
        </p:nvGrpSpPr>
        <p:grpSpPr>
          <a:xfrm>
            <a:off x="6589168" y="2420772"/>
            <a:ext cx="5038725" cy="2971800"/>
            <a:chOff x="6589168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64F52753-560E-4502-B292-90DB7352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168" y="2420772"/>
              <a:ext cx="5038725" cy="2971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84A496-C048-4314-8921-FD21A214603F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DD815C-3498-43E8-9B1A-E4C24CDEE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1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556</Words>
  <Application>Microsoft Office PowerPoint</Application>
  <PresentationFormat>Widescreen</PresentationFormat>
  <Paragraphs>116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Proxima Nova Lt</vt:lpstr>
      <vt:lpstr>Calibri Light</vt:lpstr>
      <vt:lpstr>Montserrat Medium</vt:lpstr>
      <vt:lpstr>Proxima Nova Rg</vt:lpstr>
      <vt:lpstr>Gotham Medium</vt:lpstr>
      <vt:lpstr>Calibri</vt:lpstr>
      <vt:lpstr>Proxima Nova</vt:lpstr>
      <vt:lpstr>Arial</vt:lpstr>
      <vt:lpstr>Office Theme</vt:lpstr>
      <vt:lpstr>BIOMEDICAL FORENSICS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IDBE IMPLEMENTATION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Peter Li</cp:lastModifiedBy>
  <cp:revision>56</cp:revision>
  <dcterms:created xsi:type="dcterms:W3CDTF">2019-06-25T23:10:16Z</dcterms:created>
  <dcterms:modified xsi:type="dcterms:W3CDTF">2024-04-01T22:51:58Z</dcterms:modified>
</cp:coreProperties>
</file>