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258" r:id="rId4"/>
    <p:sldId id="299" r:id="rId5"/>
    <p:sldId id="322" r:id="rId6"/>
    <p:sldId id="335" r:id="rId7"/>
    <p:sldId id="318" r:id="rId8"/>
    <p:sldId id="302" r:id="rId9"/>
    <p:sldId id="319" r:id="rId10"/>
    <p:sldId id="320" r:id="rId11"/>
    <p:sldId id="323" r:id="rId12"/>
    <p:sldId id="326" r:id="rId13"/>
    <p:sldId id="333" r:id="rId14"/>
    <p:sldId id="329" r:id="rId15"/>
    <p:sldId id="321" r:id="rId16"/>
    <p:sldId id="334" r:id="rId17"/>
    <p:sldId id="324" r:id="rId18"/>
    <p:sldId id="285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Gotham Medium" pitchFamily="50" charset="0"/>
      <p:regular r:id="rId31"/>
      <p:italic r:id="rId32"/>
    </p:embeddedFont>
    <p:embeddedFont>
      <p:font typeface="Proxima Nova Lt" panose="02000506030000020004" charset="0"/>
      <p:regular r:id="rId33"/>
      <p:bold r:id="rId34"/>
    </p:embeddedFont>
    <p:embeddedFont>
      <p:font typeface="Proxima Nova Rg" panose="02000506030000020004" charset="0"/>
      <p:regular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4720"/>
  </p:normalViewPr>
  <p:slideViewPr>
    <p:cSldViewPr snapToGrid="0">
      <p:cViewPr varScale="1">
        <p:scale>
          <a:sx n="102" d="100"/>
          <a:sy n="102" d="100"/>
        </p:scale>
        <p:origin x="58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**Have students brainstorm for one minute and then share with a group for two minutes. Ask for the best idea in the group to be shared with the class** </a:t>
            </a:r>
          </a:p>
          <a:p>
            <a:endParaRPr lang="en-US" baseline="0" dirty="0"/>
          </a:p>
          <a:p>
            <a:r>
              <a:rPr lang="en-US" baseline="0" dirty="0"/>
              <a:t>What’s mindset have to do with flight? Turns out, a lot! Guess which person most companies like to hire? A person with just a skillset, one with mindset, or one with both? </a:t>
            </a:r>
          </a:p>
          <a:p>
            <a:endParaRPr lang="en-US" baseline="0" dirty="0"/>
          </a:p>
          <a:p>
            <a:r>
              <a:rPr lang="en-US" baseline="0" dirty="0"/>
              <a:t>By the way, Boeing 707 was Boeing’s first commercial aircraft which had jet engines.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1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9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8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9057" y="2111809"/>
            <a:ext cx="1108740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667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235616" y="305319"/>
            <a:ext cx="365432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867" b="1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1061-519A-4784-892B-B95E7889EEBA}" type="datetime1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3EF180-0D60-44B2-9F82-6747EC9A39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71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ZHvRpuemg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13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SEMESTER IN REVIEW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120866" y="569514"/>
            <a:ext cx="11950267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ENGINEERING DESIGN PROCESS</a:t>
            </a:r>
          </a:p>
        </p:txBody>
      </p:sp>
      <p:pic>
        <p:nvPicPr>
          <p:cNvPr id="14" name="Picture 2" descr="Engineering Design Process">
            <a:extLst>
              <a:ext uri="{FF2B5EF4-FFF2-40B4-BE49-F238E27FC236}">
                <a16:creationId xmlns:a16="http://schemas.microsoft.com/office/drawing/2014/main" id="{6FED6BD3-63EF-124C-9320-CE9F162B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20" y="1604272"/>
            <a:ext cx="4655286" cy="42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532376-7F06-BE42-BCFB-D5C795F3A9D8}"/>
              </a:ext>
            </a:extLst>
          </p:cNvPr>
          <p:cNvSpPr/>
          <p:nvPr/>
        </p:nvSpPr>
        <p:spPr>
          <a:xfrm>
            <a:off x="2456305" y="5870738"/>
            <a:ext cx="69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roxima Nova Rg" panose="02000506030000020004" pitchFamily="2" charset="77"/>
              </a:rPr>
              <a:t>Figure 1: Engineering design cycle courtesy of Teach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37671" y="394579"/>
            <a:ext cx="11516657" cy="1196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PROJECT-BASED CURRICULUM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EEBD0-F83A-C645-AFF6-CBEE0DABFCF2}"/>
              </a:ext>
            </a:extLst>
          </p:cNvPr>
          <p:cNvSpPr txBox="1"/>
          <p:nvPr/>
        </p:nvSpPr>
        <p:spPr>
          <a:xfrm>
            <a:off x="4422388" y="3985599"/>
            <a:ext cx="352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2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nd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&amp; 3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rd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Year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9C2A9-A2F7-8746-82C5-D734CE99852F}"/>
              </a:ext>
            </a:extLst>
          </p:cNvPr>
          <p:cNvSpPr txBox="1"/>
          <p:nvPr/>
        </p:nvSpPr>
        <p:spPr>
          <a:xfrm>
            <a:off x="9087737" y="3983236"/>
            <a:ext cx="16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4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Year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131A84-D922-6C44-8B5C-46B94C667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02" y="2684915"/>
            <a:ext cx="3461794" cy="10390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D67927-2666-7A49-9499-5BB5A382B253}"/>
              </a:ext>
            </a:extLst>
          </p:cNvPr>
          <p:cNvSpPr txBox="1"/>
          <p:nvPr/>
        </p:nvSpPr>
        <p:spPr>
          <a:xfrm>
            <a:off x="827809" y="3985599"/>
            <a:ext cx="252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Year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5B14ABCB-794A-A543-A59F-E8193B21A0F3}"/>
              </a:ext>
            </a:extLst>
          </p:cNvPr>
          <p:cNvSpPr txBox="1">
            <a:spLocks noChangeArrowheads="1"/>
          </p:cNvSpPr>
          <p:nvPr/>
        </p:nvSpPr>
        <p:spPr>
          <a:xfrm>
            <a:off x="7943140" y="2485321"/>
            <a:ext cx="3911188" cy="143819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rgbClr val="57068C"/>
                </a:solidFill>
                <a:latin typeface="Gotham Medium" panose="02000604030000020004" pitchFamily="50" charset="0"/>
              </a:rPr>
              <a:t>Senior Design Capstone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1" y="2784350"/>
            <a:ext cx="3500796" cy="9583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6363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SPECIALIZATIONS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D12F1-8564-E943-9B99-586F24E97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139" y="1522902"/>
            <a:ext cx="9099499" cy="44260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C4D1BF-CA5B-7948-A6E0-A5DE4A56F5C5}"/>
              </a:ext>
            </a:extLst>
          </p:cNvPr>
          <p:cNvSpPr/>
          <p:nvPr/>
        </p:nvSpPr>
        <p:spPr>
          <a:xfrm>
            <a:off x="3107842" y="5945517"/>
            <a:ext cx="597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77"/>
              </a:rPr>
              <a:t>Figure 2: NYU TSE’s Specialization Areas courtesy of NYU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1" name="椭圆 4">
            <a:extLst>
              <a:ext uri="{FF2B5EF4-FFF2-40B4-BE49-F238E27FC236}">
                <a16:creationId xmlns:a16="http://schemas.microsoft.com/office/drawing/2014/main" id="{D399ABE5-DBE0-B84B-A757-F33A9ACE5BE9}"/>
              </a:ext>
            </a:extLst>
          </p:cNvPr>
          <p:cNvSpPr/>
          <p:nvPr/>
        </p:nvSpPr>
        <p:spPr>
          <a:xfrm>
            <a:off x="9007679" y="4499594"/>
            <a:ext cx="1592079" cy="1112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Climate Action</a:t>
            </a:r>
            <a:endParaRPr lang="en-US" sz="1600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CE35D9C-32A0-8643-9CD4-67996BB79458}"/>
              </a:ext>
            </a:extLst>
          </p:cNvPr>
          <p:cNvSpPr txBox="1">
            <a:spLocks/>
          </p:cNvSpPr>
          <p:nvPr/>
        </p:nvSpPr>
        <p:spPr>
          <a:xfrm>
            <a:off x="107521" y="1217976"/>
            <a:ext cx="1197695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GREAT PROBLEMS IN ENGINEERING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B73D83D9-55FD-524E-B92F-41230F9BC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51498"/>
              </p:ext>
            </p:extLst>
          </p:nvPr>
        </p:nvGraphicFramePr>
        <p:xfrm>
          <a:off x="1682249" y="2321661"/>
          <a:ext cx="8917509" cy="3929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2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00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57068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57068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57068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Grand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Challenges</a:t>
                      </a: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Big Ideas</a:t>
                      </a:r>
                    </a:p>
                  </a:txBody>
                  <a:tcPr marL="67742" marR="67742" marT="33871" marB="338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United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Nations Goals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9" name="Picture 6" descr="Image result for national academy of engineering logo">
            <a:extLst>
              <a:ext uri="{FF2B5EF4-FFF2-40B4-BE49-F238E27FC236}">
                <a16:creationId xmlns:a16="http://schemas.microsoft.com/office/drawing/2014/main" id="{087492D2-7A0D-4746-A893-5FF6DDB2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98" y="2245724"/>
            <a:ext cx="2711998" cy="2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9EB338D-FFFE-3B4A-B55F-B837155A5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2689" r="41583" b="50586"/>
          <a:stretch/>
        </p:blipFill>
        <p:spPr>
          <a:xfrm>
            <a:off x="1806461" y="2552836"/>
            <a:ext cx="748955" cy="364357"/>
          </a:xfrm>
          <a:prstGeom prst="rect">
            <a:avLst/>
          </a:prstGeom>
        </p:spPr>
      </p:pic>
      <p:sp>
        <p:nvSpPr>
          <p:cNvPr id="71" name="椭圆 5">
            <a:extLst>
              <a:ext uri="{FF2B5EF4-FFF2-40B4-BE49-F238E27FC236}">
                <a16:creationId xmlns:a16="http://schemas.microsoft.com/office/drawing/2014/main" id="{E014D77E-ECD8-5347-81A1-C548BDF4CCB7}"/>
              </a:ext>
            </a:extLst>
          </p:cNvPr>
          <p:cNvSpPr/>
          <p:nvPr/>
        </p:nvSpPr>
        <p:spPr>
          <a:xfrm>
            <a:off x="1820981" y="3563421"/>
            <a:ext cx="1333016" cy="1372168"/>
          </a:xfrm>
          <a:prstGeom prst="ellipse">
            <a:avLst/>
          </a:prstGeom>
          <a:solidFill>
            <a:srgbClr val="57068C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2" name="椭圆 4">
            <a:extLst>
              <a:ext uri="{FF2B5EF4-FFF2-40B4-BE49-F238E27FC236}">
                <a16:creationId xmlns:a16="http://schemas.microsoft.com/office/drawing/2014/main" id="{3C6B331E-7161-1842-93EB-11BCCFB686DA}"/>
              </a:ext>
            </a:extLst>
          </p:cNvPr>
          <p:cNvSpPr/>
          <p:nvPr/>
        </p:nvSpPr>
        <p:spPr>
          <a:xfrm>
            <a:off x="2016196" y="3764370"/>
            <a:ext cx="942585" cy="9702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Cyber Security</a:t>
            </a:r>
          </a:p>
        </p:txBody>
      </p:sp>
      <p:sp>
        <p:nvSpPr>
          <p:cNvPr id="73" name="椭圆 13">
            <a:extLst>
              <a:ext uri="{FF2B5EF4-FFF2-40B4-BE49-F238E27FC236}">
                <a16:creationId xmlns:a16="http://schemas.microsoft.com/office/drawing/2014/main" id="{871FAA4C-FCA0-CD4E-845A-E699EE7FEA07}"/>
              </a:ext>
            </a:extLst>
          </p:cNvPr>
          <p:cNvSpPr/>
          <p:nvPr/>
        </p:nvSpPr>
        <p:spPr>
          <a:xfrm>
            <a:off x="4845837" y="3601361"/>
            <a:ext cx="1333016" cy="1372168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alpha val="50000"/>
              <a:hueOff val="-970242"/>
              <a:satOff val="-55952"/>
              <a:lumOff val="5752"/>
              <a:alphaOff val="0"/>
            </a:schemeClr>
          </a:effectRef>
          <a:fontRef idx="minor">
            <a:schemeClr val="tx1"/>
          </a:fontRef>
        </p:style>
      </p:sp>
      <p:sp>
        <p:nvSpPr>
          <p:cNvPr id="74" name="椭圆 4">
            <a:extLst>
              <a:ext uri="{FF2B5EF4-FFF2-40B4-BE49-F238E27FC236}">
                <a16:creationId xmlns:a16="http://schemas.microsoft.com/office/drawing/2014/main" id="{2811A774-3B55-744F-B08D-1A0527264160}"/>
              </a:ext>
            </a:extLst>
          </p:cNvPr>
          <p:cNvSpPr/>
          <p:nvPr/>
        </p:nvSpPr>
        <p:spPr>
          <a:xfrm>
            <a:off x="5041052" y="3802310"/>
            <a:ext cx="942585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Harness</a:t>
            </a:r>
            <a:b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endParaRPr lang="en-US" sz="1600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椭圆 16">
            <a:extLst>
              <a:ext uri="{FF2B5EF4-FFF2-40B4-BE49-F238E27FC236}">
                <a16:creationId xmlns:a16="http://schemas.microsoft.com/office/drawing/2014/main" id="{40D28C6F-C3F6-0B46-8334-569D78917264}"/>
              </a:ext>
            </a:extLst>
          </p:cNvPr>
          <p:cNvSpPr/>
          <p:nvPr/>
        </p:nvSpPr>
        <p:spPr>
          <a:xfrm>
            <a:off x="7842859" y="3636311"/>
            <a:ext cx="1333016" cy="1372168"/>
          </a:xfrm>
          <a:prstGeom prst="ellipse">
            <a:avLst/>
          </a:prstGeom>
          <a:solidFill>
            <a:schemeClr val="bg1">
              <a:lumMod val="5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alpha val="50000"/>
              <a:hueOff val="-1455363"/>
              <a:satOff val="-83928"/>
              <a:lumOff val="8628"/>
              <a:alphaOff val="0"/>
            </a:schemeClr>
          </a:effectRef>
          <a:fontRef idx="minor">
            <a:schemeClr val="tx1"/>
          </a:fontRef>
        </p:style>
      </p:sp>
      <p:sp>
        <p:nvSpPr>
          <p:cNvPr id="76" name="椭圆 4">
            <a:extLst>
              <a:ext uri="{FF2B5EF4-FFF2-40B4-BE49-F238E27FC236}">
                <a16:creationId xmlns:a16="http://schemas.microsoft.com/office/drawing/2014/main" id="{93FB5EA6-67FA-1B42-8F86-B1B72D581ACB}"/>
              </a:ext>
            </a:extLst>
          </p:cNvPr>
          <p:cNvSpPr/>
          <p:nvPr/>
        </p:nvSpPr>
        <p:spPr>
          <a:xfrm>
            <a:off x="8038074" y="3837260"/>
            <a:ext cx="942585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Zero Hunger</a:t>
            </a:r>
          </a:p>
        </p:txBody>
      </p:sp>
      <p:sp>
        <p:nvSpPr>
          <p:cNvPr id="77" name="椭圆 19">
            <a:extLst>
              <a:ext uri="{FF2B5EF4-FFF2-40B4-BE49-F238E27FC236}">
                <a16:creationId xmlns:a16="http://schemas.microsoft.com/office/drawing/2014/main" id="{C6E7ED5C-EC5C-6E4E-8E19-1A01667AFBB7}"/>
              </a:ext>
            </a:extLst>
          </p:cNvPr>
          <p:cNvSpPr/>
          <p:nvPr/>
        </p:nvSpPr>
        <p:spPr>
          <a:xfrm>
            <a:off x="1820981" y="4845383"/>
            <a:ext cx="1333016" cy="1372168"/>
          </a:xfrm>
          <a:prstGeom prst="ellipse">
            <a:avLst/>
          </a:prstGeom>
          <a:solidFill>
            <a:srgbClr val="57068C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242561"/>
              <a:satOff val="-13988"/>
              <a:lumOff val="1438"/>
              <a:alphaOff val="0"/>
            </a:schemeClr>
          </a:fillRef>
          <a:effectRef idx="0">
            <a:schemeClr val="accent2">
              <a:alpha val="50000"/>
              <a:hueOff val="-242561"/>
              <a:satOff val="-13988"/>
              <a:lumOff val="1438"/>
              <a:alphaOff val="0"/>
            </a:schemeClr>
          </a:effectRef>
          <a:fontRef idx="minor">
            <a:schemeClr val="tx1"/>
          </a:fontRef>
        </p:style>
      </p:sp>
      <p:sp>
        <p:nvSpPr>
          <p:cNvPr id="78" name="椭圆 4">
            <a:extLst>
              <a:ext uri="{FF2B5EF4-FFF2-40B4-BE49-F238E27FC236}">
                <a16:creationId xmlns:a16="http://schemas.microsoft.com/office/drawing/2014/main" id="{5A8DCFF0-FAB0-9A48-98CE-31880CD85550}"/>
              </a:ext>
            </a:extLst>
          </p:cNvPr>
          <p:cNvSpPr/>
          <p:nvPr/>
        </p:nvSpPr>
        <p:spPr>
          <a:xfrm>
            <a:off x="2016196" y="5046332"/>
            <a:ext cx="942585" cy="9702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Virtual Reality</a:t>
            </a:r>
          </a:p>
        </p:txBody>
      </p:sp>
      <p:sp>
        <p:nvSpPr>
          <p:cNvPr id="79" name="椭圆 25">
            <a:extLst>
              <a:ext uri="{FF2B5EF4-FFF2-40B4-BE49-F238E27FC236}">
                <a16:creationId xmlns:a16="http://schemas.microsoft.com/office/drawing/2014/main" id="{1A7E8B21-F9BB-6948-9008-EBD2BDD9FCA2}"/>
              </a:ext>
            </a:extLst>
          </p:cNvPr>
          <p:cNvSpPr/>
          <p:nvPr/>
        </p:nvSpPr>
        <p:spPr>
          <a:xfrm>
            <a:off x="7817499" y="4854385"/>
            <a:ext cx="1333016" cy="1372168"/>
          </a:xfrm>
          <a:prstGeom prst="ellipse">
            <a:avLst/>
          </a:prstGeom>
          <a:solidFill>
            <a:schemeClr val="bg1">
              <a:lumMod val="5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212803"/>
              <a:satOff val="-69940"/>
              <a:lumOff val="7190"/>
              <a:alphaOff val="0"/>
            </a:schemeClr>
          </a:fillRef>
          <a:effectRef idx="0">
            <a:schemeClr val="accent2">
              <a:alpha val="50000"/>
              <a:hueOff val="-1212803"/>
              <a:satOff val="-69940"/>
              <a:lumOff val="7190"/>
              <a:alphaOff val="0"/>
            </a:schemeClr>
          </a:effectRef>
          <a:fontRef idx="minor">
            <a:schemeClr val="tx1"/>
          </a:fontRef>
        </p:style>
      </p:sp>
      <p:sp>
        <p:nvSpPr>
          <p:cNvPr id="80" name="椭圆 4">
            <a:extLst>
              <a:ext uri="{FF2B5EF4-FFF2-40B4-BE49-F238E27FC236}">
                <a16:creationId xmlns:a16="http://schemas.microsoft.com/office/drawing/2014/main" id="{598B8510-1EF3-C441-B0D1-B6F96FF224B4}"/>
              </a:ext>
            </a:extLst>
          </p:cNvPr>
          <p:cNvSpPr/>
          <p:nvPr/>
        </p:nvSpPr>
        <p:spPr>
          <a:xfrm>
            <a:off x="7824999" y="5055334"/>
            <a:ext cx="1318016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Clean Energy</a:t>
            </a:r>
          </a:p>
        </p:txBody>
      </p:sp>
      <p:sp>
        <p:nvSpPr>
          <p:cNvPr id="81" name="椭圆 10">
            <a:extLst>
              <a:ext uri="{FF2B5EF4-FFF2-40B4-BE49-F238E27FC236}">
                <a16:creationId xmlns:a16="http://schemas.microsoft.com/office/drawing/2014/main" id="{BA283AD1-7B2F-754C-9C43-3D86AC13C03C}"/>
              </a:ext>
            </a:extLst>
          </p:cNvPr>
          <p:cNvSpPr/>
          <p:nvPr/>
        </p:nvSpPr>
        <p:spPr>
          <a:xfrm>
            <a:off x="3071647" y="4832917"/>
            <a:ext cx="1333016" cy="1372168"/>
          </a:xfrm>
          <a:prstGeom prst="ellipse">
            <a:avLst/>
          </a:prstGeom>
          <a:solidFill>
            <a:srgbClr val="57068C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485121"/>
              <a:satOff val="-27976"/>
              <a:lumOff val="2876"/>
              <a:alphaOff val="0"/>
            </a:schemeClr>
          </a:fillRef>
          <a:effectRef idx="0">
            <a:schemeClr val="accent2">
              <a:alpha val="50000"/>
              <a:hueOff val="-485121"/>
              <a:satOff val="-27976"/>
              <a:lumOff val="2876"/>
              <a:alphaOff val="0"/>
            </a:schemeClr>
          </a:effectRef>
          <a:fontRef idx="minor">
            <a:schemeClr val="tx1"/>
          </a:fontRef>
        </p:style>
      </p:sp>
      <p:sp>
        <p:nvSpPr>
          <p:cNvPr id="82" name="椭圆 4">
            <a:extLst>
              <a:ext uri="{FF2B5EF4-FFF2-40B4-BE49-F238E27FC236}">
                <a16:creationId xmlns:a16="http://schemas.microsoft.com/office/drawing/2014/main" id="{45DDA6BE-1104-E742-BF1C-7FF40A7B12E0}"/>
              </a:ext>
            </a:extLst>
          </p:cNvPr>
          <p:cNvSpPr/>
          <p:nvPr/>
        </p:nvSpPr>
        <p:spPr>
          <a:xfrm>
            <a:off x="3223649" y="5033866"/>
            <a:ext cx="1029012" cy="9702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Fusion Energy</a:t>
            </a:r>
          </a:p>
        </p:txBody>
      </p:sp>
      <p:sp>
        <p:nvSpPr>
          <p:cNvPr id="83" name="椭圆 25">
            <a:extLst>
              <a:ext uri="{FF2B5EF4-FFF2-40B4-BE49-F238E27FC236}">
                <a16:creationId xmlns:a16="http://schemas.microsoft.com/office/drawing/2014/main" id="{3C209C69-85B3-744A-9728-C4C91771C2ED}"/>
              </a:ext>
            </a:extLst>
          </p:cNvPr>
          <p:cNvSpPr/>
          <p:nvPr/>
        </p:nvSpPr>
        <p:spPr>
          <a:xfrm>
            <a:off x="9117656" y="4845382"/>
            <a:ext cx="1333016" cy="1372168"/>
          </a:xfrm>
          <a:prstGeom prst="ellipse">
            <a:avLst/>
          </a:prstGeom>
          <a:solidFill>
            <a:schemeClr val="bg1">
              <a:lumMod val="5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212803"/>
              <a:satOff val="-69940"/>
              <a:lumOff val="7190"/>
              <a:alphaOff val="0"/>
            </a:schemeClr>
          </a:fillRef>
          <a:effectRef idx="0">
            <a:schemeClr val="accent2">
              <a:alpha val="50000"/>
              <a:hueOff val="-1212803"/>
              <a:satOff val="-69940"/>
              <a:lumOff val="7190"/>
              <a:alphaOff val="0"/>
            </a:schemeClr>
          </a:effectRef>
          <a:fontRef idx="minor">
            <a:schemeClr val="tx1"/>
          </a:fontRef>
        </p:style>
      </p:sp>
      <p:sp>
        <p:nvSpPr>
          <p:cNvPr id="84" name="椭圆 4">
            <a:extLst>
              <a:ext uri="{FF2B5EF4-FFF2-40B4-BE49-F238E27FC236}">
                <a16:creationId xmlns:a16="http://schemas.microsoft.com/office/drawing/2014/main" id="{F3C7286F-5AC7-1E4E-A10E-FB8E60AD9615}"/>
              </a:ext>
            </a:extLst>
          </p:cNvPr>
          <p:cNvSpPr/>
          <p:nvPr/>
        </p:nvSpPr>
        <p:spPr>
          <a:xfrm>
            <a:off x="9083581" y="5046331"/>
            <a:ext cx="1401166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Climate Action</a:t>
            </a:r>
            <a:endParaRPr lang="en-US" sz="1600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椭圆 13">
            <a:extLst>
              <a:ext uri="{FF2B5EF4-FFF2-40B4-BE49-F238E27FC236}">
                <a16:creationId xmlns:a16="http://schemas.microsoft.com/office/drawing/2014/main" id="{7CA78EBA-73A2-954D-AEBB-3791CDF887C6}"/>
              </a:ext>
            </a:extLst>
          </p:cNvPr>
          <p:cNvSpPr/>
          <p:nvPr/>
        </p:nvSpPr>
        <p:spPr>
          <a:xfrm>
            <a:off x="6083912" y="3662624"/>
            <a:ext cx="1333016" cy="1372168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alpha val="50000"/>
              <a:hueOff val="-970242"/>
              <a:satOff val="-55952"/>
              <a:lumOff val="5752"/>
              <a:alphaOff val="0"/>
            </a:schemeClr>
          </a:effectRef>
          <a:fontRef idx="minor">
            <a:schemeClr val="tx1"/>
          </a:fontRef>
        </p:style>
      </p:sp>
      <p:sp>
        <p:nvSpPr>
          <p:cNvPr id="86" name="椭圆 4">
            <a:extLst>
              <a:ext uri="{FF2B5EF4-FFF2-40B4-BE49-F238E27FC236}">
                <a16:creationId xmlns:a16="http://schemas.microsoft.com/office/drawing/2014/main" id="{D2AD0F36-F437-8245-8532-3C85DE200044}"/>
              </a:ext>
            </a:extLst>
          </p:cNvPr>
          <p:cNvSpPr/>
          <p:nvPr/>
        </p:nvSpPr>
        <p:spPr>
          <a:xfrm>
            <a:off x="6062182" y="3863573"/>
            <a:ext cx="1376476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Urban Infrastructure</a:t>
            </a:r>
          </a:p>
        </p:txBody>
      </p:sp>
      <p:sp>
        <p:nvSpPr>
          <p:cNvPr id="87" name="椭圆 25">
            <a:extLst>
              <a:ext uri="{FF2B5EF4-FFF2-40B4-BE49-F238E27FC236}">
                <a16:creationId xmlns:a16="http://schemas.microsoft.com/office/drawing/2014/main" id="{93AAC506-7EF0-F14E-97CD-FEF189795DCF}"/>
              </a:ext>
            </a:extLst>
          </p:cNvPr>
          <p:cNvSpPr/>
          <p:nvPr/>
        </p:nvSpPr>
        <p:spPr>
          <a:xfrm>
            <a:off x="9102664" y="3627308"/>
            <a:ext cx="1333016" cy="1372168"/>
          </a:xfrm>
          <a:prstGeom prst="ellipse">
            <a:avLst/>
          </a:prstGeom>
          <a:solidFill>
            <a:schemeClr val="bg1">
              <a:lumMod val="5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212803"/>
              <a:satOff val="-69940"/>
              <a:lumOff val="7190"/>
              <a:alphaOff val="0"/>
            </a:schemeClr>
          </a:fillRef>
          <a:effectRef idx="0">
            <a:schemeClr val="accent2">
              <a:alpha val="50000"/>
              <a:hueOff val="-1212803"/>
              <a:satOff val="-69940"/>
              <a:lumOff val="7190"/>
              <a:alphaOff val="0"/>
            </a:schemeClr>
          </a:effectRef>
          <a:fontRef idx="minor">
            <a:schemeClr val="tx1"/>
          </a:fontRef>
        </p:style>
      </p:sp>
      <p:sp>
        <p:nvSpPr>
          <p:cNvPr id="88" name="椭圆 4">
            <a:extLst>
              <a:ext uri="{FF2B5EF4-FFF2-40B4-BE49-F238E27FC236}">
                <a16:creationId xmlns:a16="http://schemas.microsoft.com/office/drawing/2014/main" id="{84D7BF58-2286-214C-A6A9-BDD411189A03}"/>
              </a:ext>
            </a:extLst>
          </p:cNvPr>
          <p:cNvSpPr/>
          <p:nvPr/>
        </p:nvSpPr>
        <p:spPr>
          <a:xfrm>
            <a:off x="9087672" y="3828257"/>
            <a:ext cx="1363000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Sustainable Communities</a:t>
            </a:r>
          </a:p>
        </p:txBody>
      </p:sp>
      <p:sp>
        <p:nvSpPr>
          <p:cNvPr id="89" name="椭圆 10">
            <a:extLst>
              <a:ext uri="{FF2B5EF4-FFF2-40B4-BE49-F238E27FC236}">
                <a16:creationId xmlns:a16="http://schemas.microsoft.com/office/drawing/2014/main" id="{67034598-0FED-A746-96D6-6131D5272F15}"/>
              </a:ext>
            </a:extLst>
          </p:cNvPr>
          <p:cNvSpPr/>
          <p:nvPr/>
        </p:nvSpPr>
        <p:spPr>
          <a:xfrm>
            <a:off x="3076702" y="3578327"/>
            <a:ext cx="1333017" cy="1372168"/>
          </a:xfrm>
          <a:prstGeom prst="ellipse">
            <a:avLst/>
          </a:prstGeom>
          <a:solidFill>
            <a:srgbClr val="57068C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485121"/>
              <a:satOff val="-27976"/>
              <a:lumOff val="2876"/>
              <a:alphaOff val="0"/>
            </a:schemeClr>
          </a:fillRef>
          <a:effectRef idx="0">
            <a:schemeClr val="accent2">
              <a:alpha val="50000"/>
              <a:hueOff val="-485121"/>
              <a:satOff val="-27976"/>
              <a:lumOff val="2876"/>
              <a:alphaOff val="0"/>
            </a:schemeClr>
          </a:effectRef>
          <a:fontRef idx="minor">
            <a:schemeClr val="tx1"/>
          </a:fontRef>
        </p:style>
      </p:sp>
      <p:sp>
        <p:nvSpPr>
          <p:cNvPr id="90" name="椭圆 4">
            <a:extLst>
              <a:ext uri="{FF2B5EF4-FFF2-40B4-BE49-F238E27FC236}">
                <a16:creationId xmlns:a16="http://schemas.microsoft.com/office/drawing/2014/main" id="{C39771E4-309B-C344-A754-1AA0A9DB922E}"/>
              </a:ext>
            </a:extLst>
          </p:cNvPr>
          <p:cNvSpPr/>
          <p:nvPr/>
        </p:nvSpPr>
        <p:spPr>
          <a:xfrm>
            <a:off x="3041154" y="3779277"/>
            <a:ext cx="1404112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Artificial Intelligence</a:t>
            </a:r>
          </a:p>
        </p:txBody>
      </p:sp>
      <p:sp>
        <p:nvSpPr>
          <p:cNvPr id="91" name="椭圆 22">
            <a:extLst>
              <a:ext uri="{FF2B5EF4-FFF2-40B4-BE49-F238E27FC236}">
                <a16:creationId xmlns:a16="http://schemas.microsoft.com/office/drawing/2014/main" id="{A33C4F65-7BEA-DA4B-A136-D273E3657364}"/>
              </a:ext>
            </a:extLst>
          </p:cNvPr>
          <p:cNvSpPr/>
          <p:nvPr/>
        </p:nvSpPr>
        <p:spPr>
          <a:xfrm>
            <a:off x="4853434" y="4854385"/>
            <a:ext cx="1333016" cy="1372168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alpha val="50000"/>
              <a:hueOff val="-727682"/>
              <a:satOff val="-41964"/>
              <a:lumOff val="4314"/>
              <a:alphaOff val="0"/>
            </a:schemeClr>
          </a:effectRef>
          <a:fontRef idx="minor">
            <a:schemeClr val="tx1"/>
          </a:fontRef>
        </p:style>
      </p:sp>
      <p:sp>
        <p:nvSpPr>
          <p:cNvPr id="92" name="椭圆 4">
            <a:extLst>
              <a:ext uri="{FF2B5EF4-FFF2-40B4-BE49-F238E27FC236}">
                <a16:creationId xmlns:a16="http://schemas.microsoft.com/office/drawing/2014/main" id="{2649E46A-C272-0B46-AAB2-A8A4376FF387}"/>
              </a:ext>
            </a:extLst>
          </p:cNvPr>
          <p:cNvSpPr/>
          <p:nvPr/>
        </p:nvSpPr>
        <p:spPr>
          <a:xfrm>
            <a:off x="4957516" y="5055333"/>
            <a:ext cx="1124850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Human Computer Interaction</a:t>
            </a:r>
            <a:endParaRPr lang="en-US" sz="1600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椭圆 13">
            <a:extLst>
              <a:ext uri="{FF2B5EF4-FFF2-40B4-BE49-F238E27FC236}">
                <a16:creationId xmlns:a16="http://schemas.microsoft.com/office/drawing/2014/main" id="{72E6CAB3-C1C6-1F4A-9B5D-43794F3EA80F}"/>
              </a:ext>
            </a:extLst>
          </p:cNvPr>
          <p:cNvSpPr/>
          <p:nvPr/>
        </p:nvSpPr>
        <p:spPr>
          <a:xfrm>
            <a:off x="6075406" y="4873201"/>
            <a:ext cx="1333016" cy="1372168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alpha val="50000"/>
              <a:hueOff val="-970242"/>
              <a:satOff val="-55952"/>
              <a:lumOff val="5752"/>
              <a:alphaOff val="0"/>
            </a:schemeClr>
          </a:effectRef>
          <a:fontRef idx="minor">
            <a:schemeClr val="tx1"/>
          </a:fontRef>
        </p:style>
      </p:sp>
      <p:sp>
        <p:nvSpPr>
          <p:cNvPr id="94" name="椭圆 4">
            <a:extLst>
              <a:ext uri="{FF2B5EF4-FFF2-40B4-BE49-F238E27FC236}">
                <a16:creationId xmlns:a16="http://schemas.microsoft.com/office/drawing/2014/main" id="{1B3EBC17-91F4-CA47-B057-4D957B5A461B}"/>
              </a:ext>
            </a:extLst>
          </p:cNvPr>
          <p:cNvSpPr/>
          <p:nvPr/>
        </p:nvSpPr>
        <p:spPr>
          <a:xfrm>
            <a:off x="6038796" y="5074150"/>
            <a:ext cx="1406236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Quantum Computing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CD6682-C5C4-A742-96B8-5E4C5E18028F}"/>
              </a:ext>
            </a:extLst>
          </p:cNvPr>
          <p:cNvGrpSpPr/>
          <p:nvPr/>
        </p:nvGrpSpPr>
        <p:grpSpPr>
          <a:xfrm>
            <a:off x="4772182" y="2120382"/>
            <a:ext cx="2755608" cy="915730"/>
            <a:chOff x="340420" y="1691849"/>
            <a:chExt cx="3350868" cy="1113544"/>
          </a:xfrm>
        </p:grpSpPr>
        <p:pic>
          <p:nvPicPr>
            <p:cNvPr id="96" name="Picture 8" descr="Image result for nsf">
              <a:extLst>
                <a:ext uri="{FF2B5EF4-FFF2-40B4-BE49-F238E27FC236}">
                  <a16:creationId xmlns:a16="http://schemas.microsoft.com/office/drawing/2014/main" id="{18466EB7-6697-234F-90F6-5CC855D1E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20" y="1691849"/>
              <a:ext cx="1113544" cy="111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1C3199F-E75A-7544-B924-55D246F76B7E}"/>
                </a:ext>
              </a:extLst>
            </p:cNvPr>
            <p:cNvSpPr/>
            <p:nvPr/>
          </p:nvSpPr>
          <p:spPr>
            <a:xfrm>
              <a:off x="1335725" y="1893072"/>
              <a:ext cx="2355563" cy="711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rPr>
                <a:t>Ten Big Ideas for </a:t>
              </a:r>
              <a:b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rPr>
              </a:b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rPr>
                <a:t>Future Investment</a:t>
              </a:r>
              <a:endPara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pic>
        <p:nvPicPr>
          <p:cNvPr id="98" name="Picture 8" descr="Image result for united nations">
            <a:extLst>
              <a:ext uri="{FF2B5EF4-FFF2-40B4-BE49-F238E27FC236}">
                <a16:creationId xmlns:a16="http://schemas.microsoft.com/office/drawing/2014/main" id="{50E5B44B-56AD-174E-A535-56E3FE48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38" y="2326032"/>
            <a:ext cx="2617742" cy="5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60C135A-CDEF-634A-9674-8A72259B85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6"/>
          <a:stretch/>
        </p:blipFill>
        <p:spPr>
          <a:xfrm>
            <a:off x="2560739" y="2513045"/>
            <a:ext cx="1863957" cy="38152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6" grpId="0"/>
      <p:bldP spid="78" grpId="0"/>
      <p:bldP spid="80" grpId="0"/>
      <p:bldP spid="82" grpId="0"/>
      <p:bldP spid="84" grpId="0"/>
      <p:bldP spid="86" grpId="0"/>
      <p:bldP spid="88" grpId="0"/>
      <p:bldP spid="90" grpId="0"/>
      <p:bldP spid="92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6951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SKILLSETS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7F24D-332B-304D-911B-E38FEB43E1D5}"/>
              </a:ext>
            </a:extLst>
          </p:cNvPr>
          <p:cNvSpPr/>
          <p:nvPr/>
        </p:nvSpPr>
        <p:spPr>
          <a:xfrm>
            <a:off x="827903" y="1883152"/>
            <a:ext cx="865546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Software and programming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Design, troubleshooting,  and reverse engineering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Quality control and improvement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Forces and motion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3D modeling and 3D printing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Energy production and electrical circuits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Stress and strain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Conductors and insulators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6951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MINDSETS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7F24D-332B-304D-911B-E38FEB43E1D5}"/>
              </a:ext>
            </a:extLst>
          </p:cNvPr>
          <p:cNvSpPr/>
          <p:nvPr/>
        </p:nvSpPr>
        <p:spPr>
          <a:xfrm>
            <a:off x="889687" y="2137067"/>
            <a:ext cx="793303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Working in teams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Giving public presentations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Writing technical reports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Building a resume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Managing projects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Teaching yourself new material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Applying ethics to your profession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3026834" y="304801"/>
            <a:ext cx="8862484" cy="3534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3200" b="0" dirty="0">
                <a:latin typeface="Tahoma" pitchFamily="34" charset="0"/>
                <a:cs typeface="Tahoma" pitchFamily="34" charset="0"/>
              </a:rPr>
              <a:t>Thank You</a:t>
            </a:r>
          </a:p>
        </p:txBody>
      </p:sp>
      <p:pic>
        <p:nvPicPr>
          <p:cNvPr id="1026" name="Picture 2" descr="Image result for looney toons the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3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16085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Course Evaluation Surveys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Reminders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Entrepreneurial Mindset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The Semester In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Presentations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3429000"/>
            <a:ext cx="0" cy="8185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3339A8-5B58-A222-3534-BBC8E32D2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3299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COURSE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EVALUATION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SURVEYS</a:t>
            </a:r>
            <a:endParaRPr lang="en-US" sz="5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84F35A-BED9-06AD-183D-2385CBB35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2974"/>
            <a:ext cx="9144000" cy="1655762"/>
          </a:xfrm>
        </p:spPr>
        <p:txBody>
          <a:bodyPr/>
          <a:lstStyle/>
          <a:p>
            <a:r>
              <a:rPr lang="en-US" dirty="0"/>
              <a:t>https://eg.poly.edu/survey</a:t>
            </a:r>
          </a:p>
        </p:txBody>
      </p:sp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6951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Reminders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7F24D-332B-304D-911B-E38FEB43E1D5}"/>
              </a:ext>
            </a:extLst>
          </p:cNvPr>
          <p:cNvSpPr/>
          <p:nvPr/>
        </p:nvSpPr>
        <p:spPr>
          <a:xfrm>
            <a:off x="827903" y="1883152"/>
            <a:ext cx="8655462" cy="356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Last day to flag missing/incorrect grades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Clean out lockers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Disassemble and return kits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Gunter Georgi Award &amp; Nick Russo Award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RAD Showcase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3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ENTREPREURIAL MINDSET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41" y="6291081"/>
            <a:ext cx="1519822" cy="585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5D5CB-064A-DB4F-88B5-47EE71A2832A}"/>
              </a:ext>
            </a:extLst>
          </p:cNvPr>
          <p:cNvSpPr txBox="1"/>
          <p:nvPr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6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  <p:pic>
        <p:nvPicPr>
          <p:cNvPr id="12" name="WZHvRpuemgk">
            <a:extLst>
              <a:ext uri="{FF2B5EF4-FFF2-40B4-BE49-F238E27FC236}">
                <a16:creationId xmlns:a16="http://schemas.microsoft.com/office/drawing/2014/main" id="{63C93F6E-4C66-0644-B642-66ACEC8B10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126456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KERN ENTREPRENEURIAL ENGINEERING NETWORK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DB541-77D0-7545-9DF2-159525325454}"/>
              </a:ext>
            </a:extLst>
          </p:cNvPr>
          <p:cNvSpPr/>
          <p:nvPr/>
        </p:nvSpPr>
        <p:spPr>
          <a:xfrm>
            <a:off x="1877905" y="2415777"/>
            <a:ext cx="922578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KEEN mission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Curiosity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Connections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Creating value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Entrepreneurial mindset vs. entrepreneurship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algn="ctr">
              <a:spcBef>
                <a:spcPts val="600"/>
              </a:spcBef>
            </a:pPr>
            <a:r>
              <a:rPr lang="en-US" altLang="en-US" sz="2000" i="1" dirty="0">
                <a:latin typeface="Proxima Nova Rg" panose="02000506030000020004" pitchFamily="2" charset="77"/>
              </a:rPr>
              <a:t>“We help create entrepreneurs not companies.” </a:t>
            </a:r>
          </a:p>
          <a:p>
            <a:pPr algn="ctr">
              <a:spcBef>
                <a:spcPts val="600"/>
              </a:spcBef>
            </a:pPr>
            <a:r>
              <a:rPr lang="en-US" altLang="en-US" sz="2000" i="1" dirty="0">
                <a:latin typeface="Proxima Nova Rg" panose="02000506030000020004" pitchFamily="2" charset="77"/>
              </a:rPr>
              <a:t>– Bill </a:t>
            </a:r>
            <a:r>
              <a:rPr lang="en-US" altLang="en-US" sz="2000" i="1" dirty="0" err="1">
                <a:latin typeface="Proxima Nova Rg" panose="02000506030000020004" pitchFamily="2" charset="77"/>
              </a:rPr>
              <a:t>Aulet</a:t>
            </a:r>
            <a:r>
              <a:rPr lang="en-US" altLang="en-US" sz="2000" i="1" dirty="0">
                <a:latin typeface="Proxima Nova Rg" panose="02000506030000020004" pitchFamily="2" charset="77"/>
              </a:rPr>
              <a:t>, Managing Director, The Martin Trust Center for MIT Entrepreneurship</a:t>
            </a:r>
            <a:r>
              <a:rPr lang="en-US" altLang="en-US" sz="2000" dirty="0">
                <a:latin typeface="Proxima Nova Rg" panose="02000506030000020004" pitchFamily="2" charset="77"/>
              </a:rPr>
              <a:t> </a:t>
            </a:r>
          </a:p>
        </p:txBody>
      </p:sp>
      <p:pic>
        <p:nvPicPr>
          <p:cNvPr id="14" name="Picture 2" descr="Image result for keen engineering">
            <a:extLst>
              <a:ext uri="{FF2B5EF4-FFF2-40B4-BE49-F238E27FC236}">
                <a16:creationId xmlns:a16="http://schemas.microsoft.com/office/drawing/2014/main" id="{5892131D-435B-8741-9722-EC768573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78" y="2291796"/>
            <a:ext cx="3440107" cy="18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8347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ENTREPRENEURIAL MINDSET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DB5B2-D7FA-D844-8773-3253AA0011E7}"/>
              </a:ext>
            </a:extLst>
          </p:cNvPr>
          <p:cNvSpPr/>
          <p:nvPr/>
        </p:nvSpPr>
        <p:spPr>
          <a:xfrm>
            <a:off x="564107" y="1631974"/>
            <a:ext cx="1148303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700" dirty="0">
                <a:solidFill>
                  <a:schemeClr val="accent6"/>
                </a:solidFill>
                <a:latin typeface="Proxima Nova Lt" panose="02000506030000020004" pitchFamily="2" charset="77"/>
              </a:rPr>
              <a:t>Curiosity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DEMONSTRATE</a:t>
            </a:r>
            <a:r>
              <a:rPr lang="en-US" altLang="en-US" sz="2700" dirty="0">
                <a:latin typeface="Proxima Nova Rg" panose="02000506030000020004" pitchFamily="2" charset="77"/>
              </a:rPr>
              <a:t> constant curiosity about our changing world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EXPLORE</a:t>
            </a:r>
            <a:r>
              <a:rPr lang="en-US" altLang="en-US" sz="2700" dirty="0">
                <a:latin typeface="Proxima Nova Rg" panose="02000506030000020004" pitchFamily="2" charset="77"/>
              </a:rPr>
              <a:t> a contrarian view of accepted solutions</a:t>
            </a:r>
          </a:p>
          <a:p>
            <a:pPr>
              <a:spcBef>
                <a:spcPts val="600"/>
              </a:spcBef>
            </a:pPr>
            <a:r>
              <a:rPr lang="en-US" altLang="en-US" sz="2700" dirty="0">
                <a:solidFill>
                  <a:schemeClr val="accent6"/>
                </a:solidFill>
                <a:latin typeface="Proxima Nova Lt" panose="02000506030000020004" pitchFamily="2" charset="77"/>
              </a:rPr>
              <a:t>Connections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INTEGRATE</a:t>
            </a:r>
            <a:r>
              <a:rPr lang="en-US" altLang="en-US" sz="2700" dirty="0">
                <a:latin typeface="Proxima Nova Rg" panose="02000506030000020004" pitchFamily="2" charset="77"/>
              </a:rPr>
              <a:t> information from many sources to gain insight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ASSESS</a:t>
            </a:r>
            <a:r>
              <a:rPr lang="en-US" altLang="en-US" sz="2700" dirty="0">
                <a:latin typeface="Proxima Nova Rg" panose="02000506030000020004" pitchFamily="2" charset="77"/>
              </a:rPr>
              <a:t> and </a:t>
            </a: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MANAGE RISK</a:t>
            </a:r>
          </a:p>
          <a:p>
            <a:pPr>
              <a:spcBef>
                <a:spcPts val="600"/>
              </a:spcBef>
            </a:pPr>
            <a:r>
              <a:rPr lang="en-US" altLang="en-US" sz="2700" dirty="0">
                <a:solidFill>
                  <a:schemeClr val="accent6"/>
                </a:solidFill>
                <a:latin typeface="Proxima Nova Lt" panose="02000506030000020004" pitchFamily="2" charset="77"/>
              </a:rPr>
              <a:t>Creating value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IDENTIFY</a:t>
            </a:r>
            <a:r>
              <a:rPr lang="en-US" sz="2700" dirty="0">
                <a:latin typeface="Proxima Nova Rg" panose="02000506030000020004" pitchFamily="2" charset="77"/>
              </a:rPr>
              <a:t> unexpected opportunities to create extraordinary value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PERSIST</a:t>
            </a:r>
            <a:r>
              <a:rPr lang="en-US" sz="2700" dirty="0">
                <a:latin typeface="Proxima Nova Rg" panose="02000506030000020004" pitchFamily="2" charset="77"/>
              </a:rPr>
              <a:t> through and learn from failure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182444" y="632724"/>
            <a:ext cx="11827112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ACTIVITY - MINDSET</a:t>
            </a:r>
            <a:endParaRPr lang="en-US" sz="5400" dirty="0">
              <a:solidFill>
                <a:srgbClr val="57068C"/>
              </a:solidFill>
              <a:latin typeface="Gotham Medium" panose="0200060403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2FF89-9A4D-5645-BC72-11CE04F37D1F}"/>
              </a:ext>
            </a:extLst>
          </p:cNvPr>
          <p:cNvSpPr txBox="1"/>
          <p:nvPr/>
        </p:nvSpPr>
        <p:spPr>
          <a:xfrm>
            <a:off x="576385" y="1993589"/>
            <a:ext cx="11039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57068C"/>
                </a:solidFill>
                <a:latin typeface="Proxima Nova Lt" panose="02000506030000020004" pitchFamily="2" charset="77"/>
              </a:rPr>
              <a:t>Imagine you own a Boeing 707 airplane and you have all the money in the world to spend on the airplane. 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800" dirty="0">
                <a:solidFill>
                  <a:srgbClr val="57068C"/>
                </a:solidFill>
                <a:latin typeface="Proxima Nova Lt" panose="02000506030000020004" pitchFamily="2" charset="77"/>
              </a:rPr>
            </a:br>
            <a:r>
              <a:rPr lang="en-US" sz="4800" dirty="0">
                <a:solidFill>
                  <a:srgbClr val="57068C"/>
                </a:solidFill>
                <a:latin typeface="Proxima Nova Lt" panose="02000506030000020004" pitchFamily="2" charset="77"/>
              </a:rPr>
              <a:t>What would you do with the airplane?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7B03DEE4-F519-3A4B-A7D3-1A7AFE17DF72}" vid="{E09C911D-4258-4D42-ABD0-81C3D8B33A3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7B03DEE4-F519-3A4B-A7D3-1A7AFE17DF72}" vid="{8E8179DF-B1B3-3049-B416-894DDED43F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426</Words>
  <Application>Microsoft Office PowerPoint</Application>
  <PresentationFormat>Widescreen</PresentationFormat>
  <Paragraphs>113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Gotham Medium</vt:lpstr>
      <vt:lpstr>Georgia</vt:lpstr>
      <vt:lpstr>Proxima Nova Rg</vt:lpstr>
      <vt:lpstr>Calibri Light</vt:lpstr>
      <vt:lpstr>Calibri</vt:lpstr>
      <vt:lpstr>Proxima Nova Lt</vt:lpstr>
      <vt:lpstr>Tahoma</vt:lpstr>
      <vt:lpstr>Arial</vt:lpstr>
      <vt:lpstr>Office Theme</vt:lpstr>
      <vt:lpstr>Custom Design</vt:lpstr>
      <vt:lpstr>RECITATION 13 </vt:lpstr>
      <vt:lpstr>AGENDA</vt:lpstr>
      <vt:lpstr>COURSE EVALUATION SURVEYS</vt:lpstr>
      <vt:lpstr>PowerPoint Presentation</vt:lpstr>
      <vt:lpstr>ENTREPREURIAL MINDSET</vt:lpstr>
      <vt:lpstr>PowerPoint Presentation</vt:lpstr>
      <vt:lpstr>PowerPoint Presentation</vt:lpstr>
      <vt:lpstr>PowerPoint Presentation</vt:lpstr>
      <vt:lpstr>PowerPoint Presentation</vt:lpstr>
      <vt:lpstr>SEMESTER IN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13</dc:title>
  <dc:creator>Diya</dc:creator>
  <cp:lastModifiedBy>Peter Li</cp:lastModifiedBy>
  <cp:revision>16</cp:revision>
  <dcterms:created xsi:type="dcterms:W3CDTF">2020-08-25T07:09:32Z</dcterms:created>
  <dcterms:modified xsi:type="dcterms:W3CDTF">2023-01-20T05:28:09Z</dcterms:modified>
  <cp:contentStatus/>
</cp:coreProperties>
</file>