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6" r:id="rId12"/>
    <p:sldId id="269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962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84" autoAdjust="0"/>
  </p:normalViewPr>
  <p:slideViewPr>
    <p:cSldViewPr>
      <p:cViewPr>
        <p:scale>
          <a:sx n="66" d="100"/>
          <a:sy n="66" d="100"/>
        </p:scale>
        <p:origin x="-63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22D15B1-ABF9-41BA-A9D6-526F169F93C1}" type="datetimeFigureOut">
              <a:rPr lang="en-US"/>
              <a:pPr/>
              <a:t>10/30/2008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133E700-12A4-4D87-BB54-1F8D04BA79C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Paul-Henry </a:t>
            </a:r>
            <a:r>
              <a:rPr lang="en-US" dirty="0" err="1" smtClean="0"/>
              <a:t>Volmar</a:t>
            </a:r>
            <a:r>
              <a:rPr lang="en-US" dirty="0" smtClean="0"/>
              <a:t>, Anthony</a:t>
            </a:r>
            <a:r>
              <a:rPr lang="en-US" baseline="0" dirty="0" smtClean="0"/>
              <a:t> Ferrara, </a:t>
            </a:r>
            <a:r>
              <a:rPr lang="en-US" baseline="0" dirty="0" err="1" smtClean="0"/>
              <a:t>Reema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Albahri</a:t>
            </a:r>
            <a:r>
              <a:rPr lang="en-US" baseline="0" dirty="0" smtClean="0"/>
              <a:t> Oct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3E700-12A4-4D87-BB54-1F8D04BA79C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http://www.becomehealthynow.com/images/organs/cells/nucleus_sm.jpg (fig 1)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http://www.uihealthcare.com/topics/medicaldepartments/pediatrics/vanderwoudesyndrome/images/celldna.jpg (fig 2)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4895239-CB23-4A78-A112-034858967D09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C1258-2AA5-41F6-AB72-66FD9DEDC48F}" type="datetimeFigureOut">
              <a:rPr lang="en-US"/>
              <a:pPr/>
              <a:t>10/30/2008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3BD93-3EF9-4B6B-8B01-D39695184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E1463F-994E-4FE3-96F8-3A90D81D7486}" type="datetimeFigureOut">
              <a:rPr lang="en-US"/>
              <a:pPr/>
              <a:t>10/30/2008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A5B16-9D21-4D66-A455-DDA2D549E4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99F621-9ECA-47DA-AFBC-1030BE0168B6}" type="datetimeFigureOut">
              <a:rPr lang="en-US"/>
              <a:pPr/>
              <a:t>10/30/2008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BD075-9398-4984-892D-2F15301AB6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CC069A-3346-438F-95F8-F049F39514A2}" type="datetimeFigureOut">
              <a:rPr lang="en-US"/>
              <a:pPr/>
              <a:t>10/30/2008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E2D24-6337-4F7C-AF0E-7ACBA66D0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3FC737-B282-4D3B-A99B-B8F7ECEC05B0}" type="datetimeFigureOut">
              <a:rPr lang="en-US"/>
              <a:pPr/>
              <a:t>10/30/2008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0B546-30B0-43C2-A7CF-25D647FE25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5F4B9-C868-422A-AA25-E85FF36733DC}" type="datetimeFigureOut">
              <a:rPr lang="en-US"/>
              <a:pPr/>
              <a:t>10/30/2008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A1DDE-136C-4258-8349-587AC5B8C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04880-623F-45C2-BEC4-665ED697E3BC}" type="datetimeFigureOut">
              <a:rPr lang="en-US"/>
              <a:pPr/>
              <a:t>10/30/2008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152C4-62E5-4477-8350-F6134D6334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200D13-F619-4F15-B356-9270D26808FC}" type="datetimeFigureOut">
              <a:rPr lang="en-US"/>
              <a:pPr/>
              <a:t>10/30/2008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57943-58E6-4ECF-8D4F-14FA79A1C2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A220D9-92EB-45D0-B1B5-626A8A4B350D}" type="datetimeFigureOut">
              <a:rPr lang="en-US"/>
              <a:pPr/>
              <a:t>10/30/2008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CA97A-85E0-49CD-B8AE-AFAF6893B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AF7B92-E489-435F-9847-613F51CAA451}" type="datetimeFigureOut">
              <a:rPr lang="en-US"/>
              <a:pPr/>
              <a:t>10/30/2008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97B5F-3A8F-4596-921A-2BC473F3D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B69DEC-0D30-4036-888E-4DDC9077CA92}" type="datetimeFigureOut">
              <a:rPr lang="en-US"/>
              <a:pPr/>
              <a:t>10/30/2008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5A30F-2B12-44B5-9888-2692670B8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5D6A68C-B8A4-4443-AF5C-76A523AACEB8}" type="datetimeFigureOut">
              <a:rPr lang="en-US"/>
              <a:pPr/>
              <a:t>10/30/2008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E145EEA-2352-4EFC-A5B1-02773188670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0" y="3505200"/>
            <a:ext cx="9296400" cy="1470025"/>
          </a:xfrm>
        </p:spPr>
        <p:txBody>
          <a:bodyPr/>
          <a:lstStyle/>
          <a:p>
            <a:pPr eaLnBrk="1" hangingPunct="1"/>
            <a:r>
              <a:rPr lang="en-US" sz="38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Extraction and Gel Analysis of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 l="1563" t="49406" r="55208" b="6126"/>
          <a:stretch>
            <a:fillRect/>
          </a:stretch>
        </p:blipFill>
        <p:spPr bwMode="auto">
          <a:xfrm>
            <a:off x="5486400" y="4419600"/>
            <a:ext cx="23717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Materials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0"/>
            <a:ext cx="44196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381000" y="1371600"/>
            <a:ext cx="43434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dirty="0"/>
              <a:t>Fruit Sample</a:t>
            </a:r>
          </a:p>
          <a:p>
            <a:r>
              <a:rPr lang="en-US" b="1" dirty="0" smtClean="0"/>
              <a:t>Non-Iodized </a:t>
            </a:r>
            <a:r>
              <a:rPr lang="en-US" b="1" dirty="0"/>
              <a:t>Table </a:t>
            </a:r>
            <a:r>
              <a:rPr lang="en-US" b="1" dirty="0" smtClean="0"/>
              <a:t>Salt </a:t>
            </a:r>
            <a:r>
              <a:rPr lang="en-US" b="1" dirty="0"/>
              <a:t>(</a:t>
            </a:r>
            <a:r>
              <a:rPr lang="en-US" b="1" dirty="0" err="1"/>
              <a:t>NaCl</a:t>
            </a:r>
            <a:r>
              <a:rPr lang="en-US" b="1" dirty="0"/>
              <a:t>)</a:t>
            </a:r>
            <a:br>
              <a:rPr lang="en-US" b="1" dirty="0"/>
            </a:br>
            <a:r>
              <a:rPr lang="en-US" b="1" dirty="0"/>
              <a:t>Hand Soap (clear, unscented)</a:t>
            </a:r>
            <a:br>
              <a:rPr lang="en-US" b="1" dirty="0"/>
            </a:br>
            <a:r>
              <a:rPr lang="en-US" b="1" dirty="0"/>
              <a:t>95% </a:t>
            </a:r>
            <a:r>
              <a:rPr lang="en-US" b="1" dirty="0" smtClean="0"/>
              <a:t>Isopropyl Alcohol </a:t>
            </a:r>
            <a:r>
              <a:rPr lang="en-US" b="1" dirty="0"/>
              <a:t>(ice cold)</a:t>
            </a:r>
            <a:br>
              <a:rPr lang="en-US" b="1" dirty="0"/>
            </a:br>
            <a:r>
              <a:rPr lang="en-US" b="1" dirty="0"/>
              <a:t>Distilled </a:t>
            </a:r>
            <a:r>
              <a:rPr lang="en-US" b="1" dirty="0" smtClean="0"/>
              <a:t>Water 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Strainer  (1 per group)</a:t>
            </a:r>
            <a:br>
              <a:rPr lang="en-US" b="1" dirty="0"/>
            </a:br>
            <a:r>
              <a:rPr lang="en-US" b="1" dirty="0"/>
              <a:t>Plastic </a:t>
            </a:r>
            <a:r>
              <a:rPr lang="en-US" b="1" dirty="0" smtClean="0"/>
              <a:t>Cup </a:t>
            </a:r>
            <a:r>
              <a:rPr lang="en-US" b="1" dirty="0"/>
              <a:t>(3 per group)</a:t>
            </a:r>
            <a:br>
              <a:rPr lang="en-US" b="1" dirty="0"/>
            </a:br>
            <a:r>
              <a:rPr lang="en-US" b="1" dirty="0"/>
              <a:t>Ziploc  Bag (1 per group)</a:t>
            </a:r>
          </a:p>
          <a:p>
            <a:r>
              <a:rPr lang="en-US" b="1" dirty="0"/>
              <a:t>Restriction </a:t>
            </a:r>
            <a:r>
              <a:rPr lang="en-US" b="1" dirty="0" smtClean="0"/>
              <a:t>Enzyme</a:t>
            </a:r>
            <a:endParaRPr lang="en-US" b="1" dirty="0"/>
          </a:p>
          <a:p>
            <a:r>
              <a:rPr lang="en-US" b="1" dirty="0"/>
              <a:t>Micropipettes and </a:t>
            </a:r>
            <a:r>
              <a:rPr lang="en-US" b="1" dirty="0" smtClean="0"/>
              <a:t>Tips </a:t>
            </a:r>
            <a:r>
              <a:rPr lang="en-US" b="1" dirty="0"/>
              <a:t>(5 µl and 10 µl)</a:t>
            </a:r>
          </a:p>
          <a:p>
            <a:r>
              <a:rPr lang="en-US" b="1" dirty="0"/>
              <a:t>Incubator</a:t>
            </a:r>
          </a:p>
          <a:p>
            <a:r>
              <a:rPr lang="en-US" b="1" dirty="0" err="1"/>
              <a:t>Eppendorf</a:t>
            </a:r>
            <a:r>
              <a:rPr lang="en-US" b="1" dirty="0"/>
              <a:t> </a:t>
            </a:r>
            <a:r>
              <a:rPr lang="en-US" b="1" dirty="0" smtClean="0"/>
              <a:t>Tube </a:t>
            </a:r>
            <a:r>
              <a:rPr lang="en-US" b="1" dirty="0"/>
              <a:t>(1 per group)</a:t>
            </a:r>
          </a:p>
          <a:p>
            <a:r>
              <a:rPr lang="en-US" b="1" dirty="0"/>
              <a:t>Precast </a:t>
            </a:r>
            <a:r>
              <a:rPr lang="en-US" b="1" dirty="0" err="1"/>
              <a:t>Agarose</a:t>
            </a:r>
            <a:r>
              <a:rPr lang="en-US" b="1" dirty="0"/>
              <a:t> Gel</a:t>
            </a:r>
          </a:p>
          <a:p>
            <a:r>
              <a:rPr lang="en-US" b="1" dirty="0"/>
              <a:t>Electrophoresis System</a:t>
            </a:r>
          </a:p>
          <a:p>
            <a:r>
              <a:rPr lang="en-US" b="1" dirty="0"/>
              <a:t>Blue Digital </a:t>
            </a:r>
            <a:r>
              <a:rPr lang="en-US" b="1" dirty="0" err="1"/>
              <a:t>Bioimaging</a:t>
            </a:r>
            <a:r>
              <a:rPr lang="en-US" b="1" dirty="0"/>
              <a:t> System </a:t>
            </a:r>
          </a:p>
          <a:p>
            <a:r>
              <a:rPr lang="en-US" b="1" dirty="0"/>
              <a:t>Foam plate (1 per group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Spoon (1 per group)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Experiment Design: A Guide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000" dirty="0" smtClean="0"/>
              <a:t>Where is </a:t>
            </a:r>
            <a:r>
              <a:rPr lang="en-US" sz="3000" dirty="0" smtClean="0"/>
              <a:t>DNA</a:t>
            </a:r>
            <a:r>
              <a:rPr lang="en-US" sz="3000" dirty="0" smtClean="0"/>
              <a:t>?</a:t>
            </a:r>
          </a:p>
          <a:p>
            <a:pPr eaLnBrk="1" hangingPunct="1"/>
            <a:r>
              <a:rPr lang="en-US" sz="3000" dirty="0" smtClean="0"/>
              <a:t>What are the obstacles to get to </a:t>
            </a:r>
            <a:r>
              <a:rPr lang="en-US" sz="3000" dirty="0" smtClean="0"/>
              <a:t>DNA</a:t>
            </a:r>
            <a:r>
              <a:rPr lang="en-US" sz="3000" dirty="0" smtClean="0"/>
              <a:t>?</a:t>
            </a:r>
          </a:p>
          <a:p>
            <a:pPr eaLnBrk="1" hangingPunct="1"/>
            <a:r>
              <a:rPr lang="en-US" sz="3000" dirty="0" smtClean="0"/>
              <a:t>How to overcome these obstacles?</a:t>
            </a:r>
          </a:p>
          <a:p>
            <a:pPr eaLnBrk="1" hangingPunct="1"/>
            <a:r>
              <a:rPr lang="en-US" sz="3000" dirty="0" smtClean="0"/>
              <a:t>How to protect </a:t>
            </a:r>
            <a:r>
              <a:rPr lang="en-US" sz="3000" dirty="0" smtClean="0"/>
              <a:t>DNA </a:t>
            </a:r>
            <a:r>
              <a:rPr lang="en-US" sz="3000" dirty="0" smtClean="0"/>
              <a:t>when released?</a:t>
            </a:r>
          </a:p>
          <a:p>
            <a:pPr eaLnBrk="1" hangingPunct="1"/>
            <a:r>
              <a:rPr lang="en-US" sz="3000" dirty="0" smtClean="0"/>
              <a:t>How to bring </a:t>
            </a:r>
            <a:r>
              <a:rPr lang="en-US" sz="3000" dirty="0" smtClean="0"/>
              <a:t>DNA </a:t>
            </a:r>
            <a:r>
              <a:rPr lang="en-US" sz="3000" dirty="0" smtClean="0"/>
              <a:t>molecules together?</a:t>
            </a:r>
          </a:p>
          <a:p>
            <a:pPr eaLnBrk="1" hangingPunct="1"/>
            <a:r>
              <a:rPr lang="en-US" sz="3000" dirty="0" smtClean="0"/>
              <a:t>How to take it out of the solution?</a:t>
            </a:r>
          </a:p>
          <a:p>
            <a:pPr eaLnBrk="1" hangingPunct="1">
              <a:buFont typeface="Arial" charset="0"/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	If we provide something it might be useful!!!</a:t>
            </a:r>
          </a:p>
          <a:p>
            <a:pPr eaLnBrk="1" hangingPunct="1">
              <a:buFont typeface="Arial" charset="0"/>
              <a:buNone/>
            </a:pPr>
            <a:r>
              <a:rPr lang="en-US" sz="3000" dirty="0" smtClean="0">
                <a:solidFill>
                  <a:srgbClr val="FF0000"/>
                </a:solidFill>
              </a:rPr>
              <a:t>Use the background information presented; Think!</a:t>
            </a:r>
          </a:p>
          <a:p>
            <a:pPr eaLnBrk="1" hangingPunct="1">
              <a:buFont typeface="Arial" charset="0"/>
              <a:buNone/>
            </a:pPr>
            <a:endParaRPr lang="en-US" sz="3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DNA Gel Analysis</a:t>
            </a:r>
          </a:p>
        </p:txBody>
      </p:sp>
      <p:sp>
        <p:nvSpPr>
          <p:cNvPr id="2662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Gel Electrophoresis: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Move DNA molecules fragment through Agarose matrix using electric field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Negatively charged DNA migrates to positive side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DNA fragments separated by size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Smaller fragments go farther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Application: DNA fingerprinting</a:t>
            </a:r>
          </a:p>
          <a:p>
            <a:pPr lvl="1"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800600"/>
            <a:ext cx="29718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3276600" y="6477000"/>
            <a:ext cx="2971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Calibri" pitchFamily="34" charset="0"/>
              </a:rPr>
              <a:t>Differentiating samples from 6 individuals.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Procedural Steps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Homogenization of fruit sample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Disruption of membranes and walls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Precipitation of DNA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DNA rinsing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DNA digestion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Gel Electrophoresis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DNA imaging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b="1" u="sng" smtClean="0">
                <a:solidFill>
                  <a:srgbClr val="FF0000"/>
                </a:solidFill>
              </a:rPr>
              <a:t>Steps in red require TA assistance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Closing and Feedback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Never let solution foam when or after adding soap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Once DNA is extracted, remember to rinse twice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After rinsing DNA, ask for TA assistance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Keep clear lab notes, have it scanned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Have a picture taken of your extracted DNA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Have a picture of the banding patterns on gel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Give improvements suggestions in lab report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Remember to include answers to questions asked in lab manual (YOUR ASSIGNMENT)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Overview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Objectives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Background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Materials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Procedures: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Part 1: DNA Extraction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Part 2 : Gel Analysis of DNA samples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Closing and Feedback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648200"/>
            <a:ext cx="1905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 t="4701"/>
          <a:stretch>
            <a:fillRect/>
          </a:stretch>
        </p:blipFill>
        <p:spPr bwMode="auto">
          <a:xfrm>
            <a:off x="5867400" y="2286000"/>
            <a:ext cx="24384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smtClean="0">
                <a:latin typeface="Tahoma" pitchFamily="34" charset="0"/>
                <a:cs typeface="Tahoma" pitchFamily="34" charset="0"/>
              </a:rPr>
              <a:t>Extract a sizable amount of DNA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60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latin typeface="Tahoma" pitchFamily="34" charset="0"/>
                <a:cs typeface="Tahoma" pitchFamily="34" charset="0"/>
              </a:rPr>
              <a:t>Obtain banding pattern in Gel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60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latin typeface="Tahoma" pitchFamily="34" charset="0"/>
                <a:cs typeface="Tahoma" pitchFamily="34" charset="0"/>
              </a:rPr>
              <a:t>Understand and use basic biochemical techniques: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Isolation and purification methods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Chemical separation methods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Digital bio-imaging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smtClean="0">
                <a:latin typeface="Tahoma" pitchFamily="34" charset="0"/>
                <a:cs typeface="Tahoma" pitchFamily="34" charset="0"/>
              </a:rPr>
              <a:t>Gel analysis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60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latin typeface="Tahoma" pitchFamily="34" charset="0"/>
                <a:cs typeface="Tahoma" pitchFamily="34" charset="0"/>
              </a:rPr>
              <a:t>Understand role of ingredients used in experiment</a:t>
            </a:r>
            <a:endParaRPr 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419600"/>
            <a:ext cx="42052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Plant Cell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001000" cy="3276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smtClean="0"/>
              <a:t>Cell wall: specific to plant cells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composed of cellulose and biological plastic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High mechanical strength to provide rigidity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Protects intra-cellular contents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smtClean="0"/>
              <a:t>Plasma membrane: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Double layer of  lipids and proteins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/>
              <a:t>Semi-permeability for transport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z="26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3000" smtClean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62000" y="1219200"/>
            <a:ext cx="7620000" cy="4953000"/>
            <a:chOff x="457200" y="1066800"/>
            <a:chExt cx="8229600" cy="5791200"/>
          </a:xfrm>
        </p:grpSpPr>
        <p:pic>
          <p:nvPicPr>
            <p:cNvPr id="1741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1066800"/>
              <a:ext cx="8229600" cy="579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457200" y="2514600"/>
              <a:ext cx="1066419" cy="53271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695819" y="4495117"/>
              <a:ext cx="610362" cy="45846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Plant Cell Structure: The Nucleus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343400" cy="4754563"/>
          </a:xfrm>
        </p:spPr>
        <p:txBody>
          <a:bodyPr/>
          <a:lstStyle/>
          <a:p>
            <a:pPr eaLnBrk="1" hangingPunct="1"/>
            <a:r>
              <a:rPr lang="en-US" smtClean="0"/>
              <a:t>Nuclear envelope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smtClean="0"/>
              <a:t>Double layer of lipids</a:t>
            </a:r>
            <a:endParaRPr lang="en-US" smtClean="0"/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Protect DNA from DNAses</a:t>
            </a:r>
          </a:p>
          <a:p>
            <a:pPr eaLnBrk="1" hangingPunct="1"/>
            <a:r>
              <a:rPr lang="en-US" smtClean="0"/>
              <a:t>Chromatin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Made of DNA and protein</a:t>
            </a:r>
          </a:p>
        </p:txBody>
      </p:sp>
      <p:grpSp>
        <p:nvGrpSpPr>
          <p:cNvPr id="18435" name="Group 13"/>
          <p:cNvGrpSpPr>
            <a:grpSpLocks/>
          </p:cNvGrpSpPr>
          <p:nvPr/>
        </p:nvGrpSpPr>
        <p:grpSpPr bwMode="auto">
          <a:xfrm>
            <a:off x="4876800" y="1219200"/>
            <a:ext cx="3981450" cy="3238500"/>
            <a:chOff x="4648200" y="1600200"/>
            <a:chExt cx="4057126" cy="3162300"/>
          </a:xfrm>
        </p:grpSpPr>
        <p:pic>
          <p:nvPicPr>
            <p:cNvPr id="1845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1600200"/>
              <a:ext cx="4057126" cy="316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 9"/>
            <p:cNvSpPr/>
            <p:nvPr/>
          </p:nvSpPr>
          <p:spPr>
            <a:xfrm>
              <a:off x="5029200" y="3657600"/>
              <a:ext cx="9144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953000" y="3200400"/>
              <a:ext cx="914400" cy="38100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8436" name="Group 33"/>
          <p:cNvGrpSpPr>
            <a:grpSpLocks/>
          </p:cNvGrpSpPr>
          <p:nvPr/>
        </p:nvGrpSpPr>
        <p:grpSpPr bwMode="auto">
          <a:xfrm>
            <a:off x="2057400" y="4724400"/>
            <a:ext cx="4724400" cy="1905000"/>
            <a:chOff x="1828800" y="4724400"/>
            <a:chExt cx="4724400" cy="1905000"/>
          </a:xfrm>
        </p:grpSpPr>
        <p:pic>
          <p:nvPicPr>
            <p:cNvPr id="1843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95600" y="5029200"/>
              <a:ext cx="354330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Arrow Connector 16"/>
            <p:cNvCxnSpPr>
              <a:endCxn id="2052" idx="1"/>
            </p:cNvCxnSpPr>
            <p:nvPr/>
          </p:nvCxnSpPr>
          <p:spPr>
            <a:xfrm flipV="1">
              <a:off x="2514600" y="5681663"/>
              <a:ext cx="381000" cy="109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3276600" y="5943600"/>
              <a:ext cx="533400" cy="2286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4114800" y="5029200"/>
              <a:ext cx="3810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6200000" flipV="1">
              <a:off x="4610100" y="6134100"/>
              <a:ext cx="5334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>
              <a:off x="5486400" y="4953000"/>
              <a:ext cx="3048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lowchart: Process 28"/>
            <p:cNvSpPr/>
            <p:nvPr/>
          </p:nvSpPr>
          <p:spPr>
            <a:xfrm>
              <a:off x="1828800" y="5715000"/>
              <a:ext cx="6858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cs typeface="Arial" charset="0"/>
                </a:rPr>
                <a:t>cell</a:t>
              </a:r>
              <a:endParaRPr lang="en-US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30" name="Flowchart: Process 29"/>
            <p:cNvSpPr/>
            <p:nvPr/>
          </p:nvSpPr>
          <p:spPr>
            <a:xfrm>
              <a:off x="3352800" y="6324600"/>
              <a:ext cx="762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nucleus</a:t>
              </a:r>
            </a:p>
          </p:txBody>
        </p:sp>
        <p:sp>
          <p:nvSpPr>
            <p:cNvPr id="31" name="Flowchart: Process 30"/>
            <p:cNvSpPr/>
            <p:nvPr/>
          </p:nvSpPr>
          <p:spPr>
            <a:xfrm>
              <a:off x="4419600" y="4724400"/>
              <a:ext cx="1143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chromatin</a:t>
              </a:r>
            </a:p>
          </p:txBody>
        </p:sp>
        <p:sp>
          <p:nvSpPr>
            <p:cNvPr id="32" name="Flowchart: Process 31"/>
            <p:cNvSpPr/>
            <p:nvPr/>
          </p:nvSpPr>
          <p:spPr>
            <a:xfrm>
              <a:off x="5029200" y="6400800"/>
              <a:ext cx="12192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</a:rPr>
                <a:t>chromosome</a:t>
              </a:r>
            </a:p>
          </p:txBody>
        </p:sp>
        <p:sp>
          <p:nvSpPr>
            <p:cNvPr id="33" name="Flowchart: Process 32"/>
            <p:cNvSpPr/>
            <p:nvPr/>
          </p:nvSpPr>
          <p:spPr>
            <a:xfrm>
              <a:off x="5791200" y="4800600"/>
              <a:ext cx="762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DNA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DNA Properties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Structure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Long polymer, double-helix shaped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Sugar-phosphate backbone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Phosphate group make DNA negatively charged</a:t>
            </a:r>
          </a:p>
          <a:p>
            <a:pPr eaLnBrk="1" hangingPunct="1"/>
            <a:r>
              <a:rPr lang="en-US" smtClean="0"/>
              <a:t>Polarity and solubility: </a:t>
            </a:r>
            <a:r>
              <a:rPr lang="en-US" i="1" smtClean="0">
                <a:solidFill>
                  <a:srgbClr val="FF0000"/>
                </a:solidFill>
              </a:rPr>
              <a:t>“like dissolves like”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Most polar of all biopolymer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smtClean="0"/>
              <a:t>Soluble in polar solvent: water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b="1" smtClean="0"/>
              <a:t>Precipitated in non-polar solvent: alcohol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grpSp>
        <p:nvGrpSpPr>
          <p:cNvPr id="20483" name="Group 21"/>
          <p:cNvGrpSpPr>
            <a:grpSpLocks/>
          </p:cNvGrpSpPr>
          <p:nvPr/>
        </p:nvGrpSpPr>
        <p:grpSpPr bwMode="auto">
          <a:xfrm>
            <a:off x="3733800" y="1295400"/>
            <a:ext cx="5410200" cy="1981200"/>
            <a:chOff x="3429000" y="1143000"/>
            <a:chExt cx="5410200" cy="1981200"/>
          </a:xfrm>
        </p:grpSpPr>
        <p:pic>
          <p:nvPicPr>
            <p:cNvPr id="2048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0" y="1143000"/>
              <a:ext cx="2743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485" name="Group 19"/>
            <p:cNvGrpSpPr>
              <a:grpSpLocks/>
            </p:cNvGrpSpPr>
            <p:nvPr/>
          </p:nvGrpSpPr>
          <p:grpSpPr bwMode="auto">
            <a:xfrm>
              <a:off x="3429000" y="1371600"/>
              <a:ext cx="3657600" cy="609600"/>
              <a:chOff x="3429000" y="1371600"/>
              <a:chExt cx="3657600" cy="609600"/>
            </a:xfrm>
          </p:grpSpPr>
          <p:grpSp>
            <p:nvGrpSpPr>
              <p:cNvPr id="10" name="Group 9"/>
              <p:cNvGrpSpPr/>
              <p:nvPr/>
            </p:nvGrpSpPr>
            <p:grpSpPr>
              <a:xfrm rot="623819">
                <a:off x="5105400" y="1371600"/>
                <a:ext cx="1981200" cy="609600"/>
                <a:chOff x="4953000" y="1600200"/>
                <a:chExt cx="1981200" cy="6096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4953000" y="1600200"/>
                  <a:ext cx="1066800" cy="609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 flipV="1">
                  <a:off x="4953000" y="1981200"/>
                  <a:ext cx="1981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Oval 13"/>
              <p:cNvSpPr/>
              <p:nvPr/>
            </p:nvSpPr>
            <p:spPr>
              <a:xfrm>
                <a:off x="3429000" y="1447800"/>
                <a:ext cx="1676400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Helical backbone</a:t>
                </a:r>
              </a:p>
            </p:txBody>
          </p:sp>
        </p:grpSp>
        <p:grpSp>
          <p:nvGrpSpPr>
            <p:cNvPr id="20486" name="Group 20"/>
            <p:cNvGrpSpPr>
              <a:grpSpLocks/>
            </p:cNvGrpSpPr>
            <p:nvPr/>
          </p:nvGrpSpPr>
          <p:grpSpPr bwMode="auto">
            <a:xfrm>
              <a:off x="5943600" y="1828800"/>
              <a:ext cx="2057400" cy="1295400"/>
              <a:chOff x="5943600" y="1828800"/>
              <a:chExt cx="2057400" cy="12954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7010400" y="1828800"/>
                <a:ext cx="990600" cy="838200"/>
                <a:chOff x="7010400" y="1828800"/>
                <a:chExt cx="990600" cy="8382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13" name="Straight Arrow Connector 12"/>
                <p:cNvCxnSpPr/>
                <p:nvPr/>
              </p:nvCxnSpPr>
              <p:spPr>
                <a:xfrm rot="5400000" flipH="1" flipV="1">
                  <a:off x="6705600" y="2133600"/>
                  <a:ext cx="838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7010400" y="2209800"/>
                  <a:ext cx="990600" cy="4572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Oval 17"/>
              <p:cNvSpPr/>
              <p:nvPr/>
            </p:nvSpPr>
            <p:spPr>
              <a:xfrm>
                <a:off x="5943600" y="2590800"/>
                <a:ext cx="1219200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>
                    <a:solidFill>
                      <a:schemeClr val="tx1"/>
                    </a:solidFill>
                  </a:rPr>
                  <a:t>DNA strands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Soap Molecules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Head likes water (hydrophilic) hate fat (lipophobic)</a:t>
            </a:r>
          </a:p>
          <a:p>
            <a:pPr eaLnBrk="1" hangingPunct="1"/>
            <a:r>
              <a:rPr lang="en-US" sz="2800" smtClean="0"/>
              <a:t>Tail hate water (hydrophobic) likes fat (lipophilic)</a:t>
            </a:r>
          </a:p>
          <a:p>
            <a:pPr eaLnBrk="1" hangingPunct="1"/>
            <a:r>
              <a:rPr lang="en-US" sz="2800" smtClean="0"/>
              <a:t>Traps fats (lipids) and washes them away in water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886200"/>
            <a:ext cx="47625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Enzymes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992188"/>
            <a:ext cx="25908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General characteristics: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Specificity : </a:t>
            </a:r>
            <a:r>
              <a:rPr lang="en-US" i="1" dirty="0" smtClean="0">
                <a:solidFill>
                  <a:srgbClr val="FF0000"/>
                </a:solidFill>
              </a:rPr>
              <a:t>lock and key principle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Enzyme </a:t>
            </a:r>
            <a:r>
              <a:rPr lang="en-US" dirty="0" smtClean="0"/>
              <a:t>is specific to </a:t>
            </a:r>
            <a:r>
              <a:rPr lang="en-US" b="1" i="1" dirty="0" smtClean="0"/>
              <a:t>target molecule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Sensitivity to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Temperature: </a:t>
            </a:r>
            <a:r>
              <a:rPr lang="en-US" b="1" dirty="0" smtClean="0"/>
              <a:t>low activity at low or high temperature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ph</a:t>
            </a:r>
            <a:r>
              <a:rPr lang="en-US" dirty="0" smtClean="0"/>
              <a:t>:  works within small range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Different types of enzymes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Restriction enzymes cut DNA at specific locations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Maximum activity at 37°C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18396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Chemical Separation: Precipitation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 sz="3200" smtClean="0"/>
              <a:t>Precipitation reaction:</a:t>
            </a:r>
          </a:p>
          <a:p>
            <a:pPr marL="742950" lvl="2" indent="-342900" eaLnBrk="1" hangingPunct="1">
              <a:buFont typeface="Wingdings" pitchFamily="2" charset="2"/>
              <a:buChar char="Ø"/>
            </a:pPr>
            <a:r>
              <a:rPr lang="en-US" smtClean="0"/>
              <a:t>Reduce repulsion among likely charged ions</a:t>
            </a:r>
          </a:p>
          <a:p>
            <a:pPr marL="742950" lvl="2" indent="-342900" eaLnBrk="1" hangingPunct="1">
              <a:buFont typeface="Wingdings" pitchFamily="2" charset="2"/>
              <a:buChar char="Ø"/>
            </a:pPr>
            <a:r>
              <a:rPr lang="en-US" smtClean="0"/>
              <a:t>Neutralize with and oppositely charged ion</a:t>
            </a:r>
          </a:p>
          <a:p>
            <a:pPr marL="742950" lvl="2" indent="-342900" eaLnBrk="1" hangingPunct="1">
              <a:buFont typeface="Arial" charset="0"/>
              <a:buNone/>
            </a:pPr>
            <a:r>
              <a:rPr lang="en-US" smtClean="0"/>
              <a:t>			</a:t>
            </a:r>
            <a:r>
              <a:rPr lang="en-US" smtClean="0">
                <a:solidFill>
                  <a:srgbClr val="FF0000"/>
                </a:solidFill>
              </a:rPr>
              <a:t>Ion</a:t>
            </a:r>
            <a:r>
              <a:rPr lang="en-US" baseline="30000" smtClean="0">
                <a:solidFill>
                  <a:srgbClr val="FF0000"/>
                </a:solidFill>
              </a:rPr>
              <a:t>-</a:t>
            </a:r>
            <a:r>
              <a:rPr lang="en-US" smtClean="0">
                <a:solidFill>
                  <a:srgbClr val="FF0000"/>
                </a:solidFill>
              </a:rPr>
              <a:t> + Ion</a:t>
            </a:r>
            <a:r>
              <a:rPr lang="en-US" baseline="30000" smtClean="0">
                <a:solidFill>
                  <a:srgbClr val="FF0000"/>
                </a:solidFill>
              </a:rPr>
              <a:t>+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i="1" smtClean="0">
                <a:solidFill>
                  <a:srgbClr val="FF0000"/>
                </a:solidFill>
                <a:sym typeface="Wingdings" pitchFamily="2" charset="2"/>
              </a:rPr>
              <a:t>precipitated molecule</a:t>
            </a:r>
            <a:endParaRPr lang="en-US" i="1" smtClean="0">
              <a:solidFill>
                <a:srgbClr val="FF0000"/>
              </a:solidFill>
            </a:endParaRPr>
          </a:p>
          <a:p>
            <a:pPr marL="742950" lvl="2" indent="-342900" eaLnBrk="1" hangingPunct="1">
              <a:buFont typeface="Wingdings" pitchFamily="2" charset="2"/>
              <a:buChar char="Ø"/>
            </a:pPr>
            <a:r>
              <a:rPr lang="en-US" b="1" smtClean="0"/>
              <a:t>Dissolved salt</a:t>
            </a:r>
            <a:r>
              <a:rPr lang="en-US" smtClean="0"/>
              <a:t> has positive ions: </a:t>
            </a:r>
            <a:r>
              <a:rPr lang="en-US" b="1" smtClean="0"/>
              <a:t>Na</a:t>
            </a:r>
            <a:r>
              <a:rPr lang="en-US" b="1" baseline="30000" smtClean="0"/>
              <a:t>+</a:t>
            </a:r>
            <a:r>
              <a:rPr lang="en-US" b="1" smtClean="0"/>
              <a:t> </a:t>
            </a:r>
            <a:r>
              <a:rPr lang="en-US" smtClean="0"/>
              <a:t>and negative ions: Cl</a:t>
            </a:r>
            <a:r>
              <a:rPr lang="en-US" baseline="30000" smtClean="0"/>
              <a:t>-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504</Words>
  <Application>Microsoft Office PowerPoint</Application>
  <PresentationFormat>On-screen Show (4:3)</PresentationFormat>
  <Paragraphs>125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Tahoma</vt:lpstr>
      <vt:lpstr>Office Theme</vt:lpstr>
      <vt:lpstr>Extraction and Gel Analysis of DNA</vt:lpstr>
      <vt:lpstr>Overview</vt:lpstr>
      <vt:lpstr>Objectives</vt:lpstr>
      <vt:lpstr>Plant Cell Structure</vt:lpstr>
      <vt:lpstr>Plant Cell Structure: The Nucleus</vt:lpstr>
      <vt:lpstr>DNA Properties</vt:lpstr>
      <vt:lpstr>Soap Molecules</vt:lpstr>
      <vt:lpstr>Enzymes</vt:lpstr>
      <vt:lpstr>Chemical Separation: Precipitation</vt:lpstr>
      <vt:lpstr>Materials </vt:lpstr>
      <vt:lpstr>Experiment Design: A Guide</vt:lpstr>
      <vt:lpstr>DNA Gel Analysis</vt:lpstr>
      <vt:lpstr>Procedural Steps</vt:lpstr>
      <vt:lpstr>Closing and Feedback</vt:lpstr>
    </vt:vector>
  </TitlesOfParts>
  <Company>Polytechnic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pvolma</dc:creator>
  <cp:lastModifiedBy>General Engineering</cp:lastModifiedBy>
  <cp:revision>115</cp:revision>
  <dcterms:created xsi:type="dcterms:W3CDTF">2008-05-19T19:43:46Z</dcterms:created>
  <dcterms:modified xsi:type="dcterms:W3CDTF">2008-10-30T13:23:30Z</dcterms:modified>
</cp:coreProperties>
</file>