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81" r:id="rId8"/>
    <p:sldId id="270" r:id="rId9"/>
    <p:sldId id="266" r:id="rId10"/>
    <p:sldId id="273" r:id="rId11"/>
    <p:sldId id="274" r:id="rId12"/>
    <p:sldId id="278" r:id="rId13"/>
    <p:sldId id="280" r:id="rId14"/>
    <p:sldId id="279" r:id="rId15"/>
    <p:sldId id="268" r:id="rId16"/>
    <p:sldId id="276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otham Medium" panose="02000604030000020004" pitchFamily="50" charset="0"/>
      <p:regular r:id="rId25"/>
      <p:italic r:id="rId26"/>
    </p:embeddedFont>
    <p:embeddedFont>
      <p:font typeface="Proxima Nova Lt" panose="02000506030000020004" pitchFamily="50" charset="0"/>
      <p:bold r:id="rId27"/>
    </p:embeddedFont>
    <p:embeddedFont>
      <p:font typeface="Proxima Nova Rg" panose="02000506030000020004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toy rather than a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48000" y="2184763"/>
            <a:ext cx="6096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A3EF85-4128-4CA1-ADB2-B6D6A5B42DA3}"/>
              </a:ext>
            </a:extLst>
          </p:cNvPr>
          <p:cNvSpPr/>
          <p:nvPr/>
        </p:nvSpPr>
        <p:spPr>
          <a:xfrm>
            <a:off x="2251165" y="5613763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SolidWorks </a:t>
            </a:r>
            <a:r>
              <a:rPr lang="en-US" sz="1600" dirty="0" err="1">
                <a:latin typeface="Proxima Nova Rg" panose="02000506030000020004" pitchFamily="2" charset="0"/>
              </a:rPr>
              <a:t>eDrawings</a:t>
            </a:r>
            <a:r>
              <a:rPr lang="en-US" sz="1600" dirty="0">
                <a:latin typeface="Proxima Nova Rg" panose="02000506030000020004" pitchFamily="2" charset="0"/>
              </a:rPr>
              <a:t> Tutorial Courtesy of Elizabeth Starkey</a:t>
            </a:r>
          </a:p>
        </p:txBody>
      </p:sp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1B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05D01-74D1-4BE6-849F-A065DFD1245E}"/>
              </a:ext>
            </a:extLst>
          </p:cNvPr>
          <p:cNvGrpSpPr/>
          <p:nvPr/>
        </p:nvGrpSpPr>
        <p:grpSpPr>
          <a:xfrm>
            <a:off x="1213586" y="3198486"/>
            <a:ext cx="9382586" cy="2850407"/>
            <a:chOff x="1405116" y="3150430"/>
            <a:chExt cx="9382586" cy="2850407"/>
          </a:xfrm>
        </p:grpSpPr>
        <p:pic>
          <p:nvPicPr>
            <p:cNvPr id="11" name="Picture 10" descr="Electric Mixer.jpg">
              <a:extLst>
                <a:ext uri="{FF2B5EF4-FFF2-40B4-BE49-F238E27FC236}">
                  <a16:creationId xmlns:a16="http://schemas.microsoft.com/office/drawing/2014/main" id="{567C2E0D-64B9-48EF-8983-58954F6E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991">
              <a:off x="8732182" y="3547873"/>
              <a:ext cx="2055520" cy="2055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3315B7-3B27-48F9-A4CB-5B41D1E5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</p:spPr>
        </p:pic>
        <p:pic>
          <p:nvPicPr>
            <p:cNvPr id="17" name="Picture 16" descr="IMG_0166.JPG">
              <a:extLst>
                <a:ext uri="{FF2B5EF4-FFF2-40B4-BE49-F238E27FC236}">
                  <a16:creationId xmlns:a16="http://schemas.microsoft.com/office/drawing/2014/main" id="{F1566F1F-1861-40C7-ACE6-9196DFC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15720" y1="44094" x2="23944" y2="45336"/>
                          <a14:foregroundMark x1="20286" y1="46548" x2="20286" y2="46548"/>
                          <a14:backgroundMark x1="23944" y1="46305" x2="40391" y2="5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</p:spPr>
        </p:pic>
        <p:pic>
          <p:nvPicPr>
            <p:cNvPr id="18" name="Picture 17" descr="IMG_0165.JPG">
              <a:extLst>
                <a:ext uri="{FF2B5EF4-FFF2-40B4-BE49-F238E27FC236}">
                  <a16:creationId xmlns:a16="http://schemas.microsoft.com/office/drawing/2014/main" id="{9BBCAE7F-2366-477C-B38E-8A0977FE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94" b="89976" l="9995" r="97569">
                          <a14:backgroundMark x1="40027" y1="50939" x2="42935" y2="49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DF08B0F-E9F2-4B55-AF00-E56A3A369DC1}"/>
              </a:ext>
            </a:extLst>
          </p:cNvPr>
          <p:cNvSpPr/>
          <p:nvPr/>
        </p:nvSpPr>
        <p:spPr>
          <a:xfrm>
            <a:off x="2188159" y="5679337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Products Available for Dissection</a:t>
            </a:r>
          </a:p>
        </p:txBody>
      </p:sp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4: Second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safe</a:t>
            </a:r>
            <a:r>
              <a:rPr lang="en-US" sz="2400" dirty="0">
                <a:latin typeface="Proxima Nova Rg" panose="02000506030000020004" pitchFamily="2" charset="0"/>
              </a:rPr>
              <a:t>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7" y="1923350"/>
            <a:ext cx="11063785" cy="3917892"/>
          </a:xfrm>
        </p:spPr>
        <p:txBody>
          <a:bodyPr anchor="ctr"/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/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Only for </a:t>
            </a:r>
            <a:r>
              <a:rPr lang="en-US" sz="2400" dirty="0">
                <a:latin typeface="Proxima Nova Lt" panose="02000506030000020004" pitchFamily="50" charset="0"/>
              </a:rPr>
              <a:t>Lab 1B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 </a:t>
            </a:r>
            <a:r>
              <a:rPr lang="en-US" sz="2400" dirty="0">
                <a:latin typeface="Proxima Nova Rg" panose="02000506030000020004" pitchFamily="2" charset="0"/>
              </a:rPr>
              <a:t>presentation for Lab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5AB3C-B9F9-495E-8822-DD604F1E1F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6" t="52222" r="80106" b="11032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should dissect their own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 of the product dissection handout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detailed lab report format for Lab 1B in student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8" y="2421163"/>
            <a:ext cx="3645831" cy="3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4369" y="515066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AC084-0F6F-446F-A39A-F6DB96CE1A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643" y="260188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4160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37014" y="54671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A85CA8-9019-4564-8CE4-00A990A05A1C}"/>
              </a:ext>
            </a:extLst>
          </p:cNvPr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481" y="2616275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FACFE4-82B2-4124-8F06-12BF0E091000}"/>
              </a:ext>
            </a:extLst>
          </p:cNvPr>
          <p:cNvSpPr txBox="1"/>
          <p:nvPr/>
        </p:nvSpPr>
        <p:spPr>
          <a:xfrm>
            <a:off x="8499804" y="2496282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758" y="2496281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826" y="2583112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62FDE2-0AB9-431D-8B67-A7B87C75F608}"/>
              </a:ext>
            </a:extLst>
          </p:cNvPr>
          <p:cNvSpPr txBox="1"/>
          <p:nvPr/>
        </p:nvSpPr>
        <p:spPr>
          <a:xfrm>
            <a:off x="1655614" y="4854306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90C70-D6E0-428E-B2E0-271039879143}"/>
              </a:ext>
            </a:extLst>
          </p:cNvPr>
          <p:cNvSpPr txBox="1"/>
          <p:nvPr/>
        </p:nvSpPr>
        <p:spPr>
          <a:xfrm>
            <a:off x="4200333" y="4854306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18602-8105-498E-89A8-DA9D4C0926F4}"/>
              </a:ext>
            </a:extLst>
          </p:cNvPr>
          <p:cNvSpPr txBox="1"/>
          <p:nvPr/>
        </p:nvSpPr>
        <p:spPr>
          <a:xfrm>
            <a:off x="6113859" y="4854305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055F76-6D8C-4C74-AF1B-42E55490282A}"/>
              </a:ext>
            </a:extLst>
          </p:cNvPr>
          <p:cNvSpPr txBox="1"/>
          <p:nvPr/>
        </p:nvSpPr>
        <p:spPr>
          <a:xfrm>
            <a:off x="8508249" y="4851014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718121" y="5515724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Idea Generation Methods</a:t>
            </a:r>
          </a:p>
        </p:txBody>
      </p:sp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6930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RULES FOR BRAINSTORMING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4" cy="1794531"/>
              <a:chOff x="2895359" y="1123604"/>
              <a:chExt cx="2487694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9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4" y="1123604"/>
                <a:ext cx="1400909" cy="140090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9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19"/>
              <a:ext cx="251501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1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3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2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:a16="http://schemas.microsoft.com/office/drawing/2014/main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dissection </a:t>
            </a:r>
            <a:r>
              <a:rPr lang="en-US" dirty="0">
                <a:latin typeface="Proxima Nova Rg" panose="02000506030000020004" pitchFamily="2" charset="0"/>
              </a:rPr>
              <a:t>– systematic disassembly of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supply/energy source – how is power supplied?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Primary motion – how is mechanical motion achieved?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Energy flow – how is power transferred to create motion?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Form and outer body – how do users interact with outer components?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clock in the middle of a watch&#10;&#10;Description automatically generated">
            <a:extLst>
              <a:ext uri="{FF2B5EF4-FFF2-40B4-BE49-F238E27FC236}">
                <a16:creationId xmlns:a16="http://schemas.microsoft.com/office/drawing/2014/main" id="{88C87B8D-9D36-470F-8CE1-28F4F00C9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7" y="3983437"/>
            <a:ext cx="2803968" cy="1871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F2951F-14BA-427A-84D2-8FAA092C3FA4}"/>
              </a:ext>
            </a:extLst>
          </p:cNvPr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Ex: Pocket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 – battery and compressed spring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Primary motion – gear train drives clock hands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Energy flow – spring gets wound and mechanical energy powers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Form – winding crown, cover, case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CA7FB-394B-4A77-A9B1-AF2E1F8FA2BF}"/>
              </a:ext>
            </a:extLst>
          </p:cNvPr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Pocket Watch Courtesy of Retro Thing</a:t>
            </a:r>
          </a:p>
        </p:txBody>
      </p:sp>
    </p:spTree>
    <p:extLst>
      <p:ext uri="{BB962C8B-B14F-4D97-AF65-F5344CB8AC3E}">
        <p14:creationId xmlns:p14="http://schemas.microsoft.com/office/powerpoint/2010/main" val="273640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Paperclip</a:t>
            </a:r>
          </a:p>
        </p:txBody>
      </p:sp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697</Words>
  <Application>Microsoft Office PowerPoint</Application>
  <PresentationFormat>Widescreen</PresentationFormat>
  <Paragraphs>127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Proxima Nova Rg</vt:lpstr>
      <vt:lpstr>Proxima Nova Lt</vt:lpstr>
      <vt:lpstr>Calibri</vt:lpstr>
      <vt:lpstr>Calibri Light</vt:lpstr>
      <vt:lpstr>Gotham Medium</vt:lpstr>
      <vt:lpstr>Arial</vt:lpstr>
      <vt:lpstr>Office Theme</vt:lpstr>
      <vt:lpstr>VIRTUAL PRODUCT DISSECTION</vt:lpstr>
      <vt:lpstr>OVERVIEW</vt:lpstr>
      <vt:lpstr>OBJECTIVE</vt:lpstr>
      <vt:lpstr>BACKGROUND</vt:lpstr>
      <vt:lpstr>BACKGROUND</vt:lpstr>
      <vt:lpstr>RULES FOR BRAINSTORMING</vt:lpstr>
      <vt:lpstr>BACKGROUND</vt:lpstr>
      <vt:lpstr>MATERIALS</vt:lpstr>
      <vt:lpstr>PROCEDURE</vt:lpstr>
      <vt:lpstr>PROCEDURE</vt:lpstr>
      <vt:lpstr>PROCEDURE</vt:lpstr>
      <vt:lpstr>PROCEDURE</vt:lpstr>
      <vt:lpstr>PROCEDURE</vt:lpstr>
      <vt:lpstr>REFLECTION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71</cp:revision>
  <dcterms:created xsi:type="dcterms:W3CDTF">2019-06-25T23:10:16Z</dcterms:created>
  <dcterms:modified xsi:type="dcterms:W3CDTF">2020-07-03T19:08:47Z</dcterms:modified>
</cp:coreProperties>
</file>