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16"/>
  </p:notesMasterIdLst>
  <p:sldIdLst>
    <p:sldId id="25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FFFFFF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 varScale="1">
        <p:scale>
          <a:sx n="72" d="100"/>
          <a:sy n="72" d="100"/>
        </p:scale>
        <p:origin x="-3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86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4F3BD5-45F8-42BE-91E4-1FBAF51E0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4FAB42-A436-44BE-971E-BA5B8A231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7EE7FF-537E-4251-9151-40AC8319E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76FEEA-5C5C-4599-83F8-932399A07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FA9E1B-E6D3-4375-8461-6F8922F32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D73ECB-FAF2-40F5-B646-302C75AA5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737F1-360A-462A-AC77-F52E4CCD0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30183C-E901-49CE-A110-2E39C4F30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0BE089-05A4-46FC-ACBA-93B032AFF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B066D2-CB05-485F-B52A-5B0227D51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94ED51-FAB9-44A6-8F1F-75B7F3420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C50A81-DE84-4E0A-9593-AB680DC0E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A73B1BC-D293-4A95-8B8C-07871E6CC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EG1003 Overview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4" name="Picture 3" descr="NYU-Poly_RGB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Policy for each meeting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114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00066"/>
                </a:solidFill>
              </a:rPr>
              <a:t>Lecture – attendance taken in first 5 minutes</a:t>
            </a:r>
          </a:p>
          <a:p>
            <a:pPr lvl="1" eaLnBrk="1" hangingPunct="1"/>
            <a:endParaRPr lang="en-US" sz="2400" smtClean="0">
              <a:solidFill>
                <a:srgbClr val="000066"/>
              </a:solidFill>
            </a:endParaRPr>
          </a:p>
          <a:p>
            <a:pPr eaLnBrk="1" hangingPunct="1"/>
            <a:r>
              <a:rPr lang="en-US" sz="2800" smtClean="0">
                <a:solidFill>
                  <a:srgbClr val="000066"/>
                </a:solidFill>
              </a:rPr>
              <a:t>Lab – doors close after 15 minutes</a:t>
            </a:r>
          </a:p>
          <a:p>
            <a:pPr lvl="1" eaLnBrk="1" hangingPunct="1"/>
            <a:r>
              <a:rPr lang="en-US" sz="2400" smtClean="0">
                <a:solidFill>
                  <a:srgbClr val="000066"/>
                </a:solidFill>
              </a:rPr>
              <a:t>Speak with TA to schedule make-up lab</a:t>
            </a:r>
          </a:p>
          <a:p>
            <a:pPr lvl="1" eaLnBrk="1" hangingPunct="1"/>
            <a:r>
              <a:rPr lang="en-US" sz="2400" smtClean="0">
                <a:solidFill>
                  <a:srgbClr val="000066"/>
                </a:solidFill>
              </a:rPr>
              <a:t>Report due dates for reports will be specified by the TAs</a:t>
            </a:r>
          </a:p>
          <a:p>
            <a:pPr lvl="1" eaLnBrk="1" hangingPunct="1"/>
            <a:endParaRPr lang="en-US" sz="1400" smtClean="0">
              <a:solidFill>
                <a:srgbClr val="000066"/>
              </a:solidFill>
            </a:endParaRPr>
          </a:p>
          <a:p>
            <a:pPr eaLnBrk="1" hangingPunct="1"/>
            <a:r>
              <a:rPr lang="en-US" sz="2800" smtClean="0">
                <a:solidFill>
                  <a:srgbClr val="000066"/>
                </a:solidFill>
              </a:rPr>
              <a:t>Recitation – doors close after 10 minutes</a:t>
            </a:r>
          </a:p>
          <a:p>
            <a:pPr lvl="1" eaLnBrk="1" hangingPunct="1"/>
            <a:r>
              <a:rPr lang="en-US" sz="2400" smtClean="0">
                <a:solidFill>
                  <a:srgbClr val="000066"/>
                </a:solidFill>
              </a:rPr>
              <a:t>After 10 minutes student is considered absent and will receive a zero, even if present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Communication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5105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EG Website (eg.poly.edu) 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Electronic Submission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Forums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Email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Grades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EG Manual </a:t>
            </a:r>
            <a:r>
              <a:rPr lang="en-US" dirty="0" smtClean="0">
                <a:solidFill>
                  <a:srgbClr val="000066"/>
                </a:solidFill>
              </a:rPr>
              <a:t>(manual.eg.poly.edu</a:t>
            </a:r>
            <a:r>
              <a:rPr lang="en-US" dirty="0" smtClean="0">
                <a:solidFill>
                  <a:srgbClr val="000066"/>
                </a:solidFill>
              </a:rPr>
              <a:t>)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Detailed information about labs, projects and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Electronic Submission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153400" cy="4495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All work must be submitted electronically through the EG website (eg.poly.edu) </a:t>
            </a:r>
          </a:p>
          <a:p>
            <a:pPr eaLnBrk="1" hangingPunct="1">
              <a:buFontTx/>
              <a:buNone/>
            </a:pPr>
            <a:endParaRPr lang="en-US" sz="16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Required by due date or no credit will be received for work</a:t>
            </a:r>
          </a:p>
          <a:p>
            <a:pPr eaLnBrk="1" hangingPunct="1"/>
            <a:endParaRPr lang="en-US" sz="16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No negotiation of grades if work is not submitted electronically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Closing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382000" cy="4876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Read manual ahead of </a:t>
            </a:r>
            <a:r>
              <a:rPr lang="en-US" smtClean="0">
                <a:solidFill>
                  <a:srgbClr val="000066"/>
                </a:solidFill>
              </a:rPr>
              <a:t>time </a:t>
            </a:r>
            <a:r>
              <a:rPr lang="en-US" smtClean="0">
                <a:solidFill>
                  <a:srgbClr val="000066"/>
                </a:solidFill>
              </a:rPr>
              <a:t>(manual.eg.poly.edu</a:t>
            </a:r>
            <a:r>
              <a:rPr lang="en-US" dirty="0" smtClean="0">
                <a:solidFill>
                  <a:srgbClr val="000066"/>
                </a:solidFill>
              </a:rPr>
              <a:t>)</a:t>
            </a:r>
          </a:p>
          <a:p>
            <a:pPr eaLnBrk="1" hangingPunct="1"/>
            <a:endParaRPr lang="en-US" sz="10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Use EG website regularly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Check for last minute cancellations and changes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Keep in contact with your partners</a:t>
            </a:r>
          </a:p>
          <a:p>
            <a:pPr lvl="1" eaLnBrk="1" hangingPunct="1"/>
            <a:r>
              <a:rPr lang="en-US" dirty="0" smtClean="0">
                <a:solidFill>
                  <a:srgbClr val="000066"/>
                </a:solidFill>
              </a:rPr>
              <a:t>Express questions and concerns to your instructor</a:t>
            </a:r>
          </a:p>
          <a:p>
            <a:pPr eaLnBrk="1" hangingPunct="1"/>
            <a:r>
              <a:rPr lang="en-US" dirty="0" smtClean="0">
                <a:solidFill>
                  <a:srgbClr val="000066"/>
                </a:solidFill>
              </a:rPr>
              <a:t>Ask questions!!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66"/>
                </a:solidFill>
              </a:rPr>
              <a:t>Objectives of EG1003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419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66"/>
                </a:solidFill>
              </a:rPr>
              <a:t>To teach you about what engineers do:</a:t>
            </a:r>
            <a:endParaRPr lang="en-US" sz="3300" dirty="0" smtClean="0">
              <a:solidFill>
                <a:srgbClr val="000066"/>
              </a:solidFill>
            </a:endParaRPr>
          </a:p>
          <a:p>
            <a:pPr lvl="1" eaLnBrk="1" hangingPunct="1"/>
            <a:r>
              <a:rPr lang="en-US" sz="2900" dirty="0" smtClean="0">
                <a:solidFill>
                  <a:srgbClr val="000066"/>
                </a:solidFill>
              </a:rPr>
              <a:t>Technical skills</a:t>
            </a:r>
          </a:p>
          <a:p>
            <a:pPr lvl="2" eaLnBrk="1" hangingPunct="1"/>
            <a:r>
              <a:rPr lang="en-US" sz="2500" dirty="0" smtClean="0">
                <a:solidFill>
                  <a:srgbClr val="000066"/>
                </a:solidFill>
              </a:rPr>
              <a:t>MS Office</a:t>
            </a:r>
          </a:p>
          <a:p>
            <a:pPr lvl="2" eaLnBrk="1" hangingPunct="1"/>
            <a:r>
              <a:rPr lang="en-US" sz="2500" dirty="0" err="1" smtClean="0">
                <a:solidFill>
                  <a:srgbClr val="000066"/>
                </a:solidFill>
              </a:rPr>
              <a:t>LabVIEW</a:t>
            </a:r>
            <a:endParaRPr lang="en-US" sz="2500" dirty="0" smtClean="0">
              <a:solidFill>
                <a:srgbClr val="000066"/>
              </a:solidFill>
            </a:endParaRPr>
          </a:p>
          <a:p>
            <a:pPr lvl="2" eaLnBrk="1" hangingPunct="1"/>
            <a:r>
              <a:rPr lang="en-US" sz="2500" dirty="0" err="1" smtClean="0">
                <a:solidFill>
                  <a:srgbClr val="000066"/>
                </a:solidFill>
              </a:rPr>
              <a:t>Mindstorms</a:t>
            </a:r>
            <a:r>
              <a:rPr lang="en-US" sz="2500" dirty="0" smtClean="0">
                <a:solidFill>
                  <a:srgbClr val="000066"/>
                </a:solidFill>
              </a:rPr>
              <a:t> NXT</a:t>
            </a:r>
          </a:p>
          <a:p>
            <a:pPr lvl="1" eaLnBrk="1" hangingPunct="1"/>
            <a:r>
              <a:rPr lang="en-US" sz="2900" dirty="0" smtClean="0">
                <a:solidFill>
                  <a:srgbClr val="000066"/>
                </a:solidFill>
              </a:rPr>
              <a:t>Professional skills</a:t>
            </a:r>
          </a:p>
          <a:p>
            <a:pPr lvl="2" eaLnBrk="1" hangingPunct="1"/>
            <a:r>
              <a:rPr lang="en-US" dirty="0" smtClean="0">
                <a:solidFill>
                  <a:srgbClr val="000066"/>
                </a:solidFill>
              </a:rPr>
              <a:t>Teamwork</a:t>
            </a:r>
          </a:p>
          <a:p>
            <a:pPr lvl="2" eaLnBrk="1" hangingPunct="1"/>
            <a:r>
              <a:rPr lang="en-US" dirty="0" smtClean="0">
                <a:solidFill>
                  <a:srgbClr val="000066"/>
                </a:solidFill>
              </a:rPr>
              <a:t>Oral communication</a:t>
            </a:r>
          </a:p>
          <a:p>
            <a:pPr lvl="2" eaLnBrk="1" hangingPunct="1"/>
            <a:r>
              <a:rPr lang="en-US" dirty="0" smtClean="0">
                <a:solidFill>
                  <a:srgbClr val="000066"/>
                </a:solidFill>
              </a:rPr>
              <a:t>Written communication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Course Format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3 Credit Course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Lectures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Laboratories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Recitation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0066"/>
                </a:solidFill>
              </a:rPr>
              <a:t>Semester-Long Design Project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Lectures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648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One hour per week</a:t>
            </a:r>
          </a:p>
          <a:p>
            <a:pPr eaLnBrk="1" hangingPunct="1"/>
            <a:endParaRPr lang="en-US" smtClean="0">
              <a:solidFill>
                <a:srgbClr val="000066"/>
              </a:solidFill>
            </a:endParaRP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Professors and guest lecturers talk about different aspects of engineering</a:t>
            </a:r>
          </a:p>
          <a:p>
            <a:pPr eaLnBrk="1" hangingPunct="1"/>
            <a:endParaRPr lang="en-US" smtClean="0">
              <a:solidFill>
                <a:srgbClr val="000066"/>
              </a:solidFill>
            </a:endParaRP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Attendance is mandatory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Laboratories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05800" cy="4114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66"/>
                </a:solidFill>
              </a:rPr>
              <a:t>Three hours per week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66"/>
                </a:solidFill>
              </a:rPr>
              <a:t>Students put in groups of 2 or 3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66"/>
                </a:solidFill>
              </a:rPr>
              <a:t>Lab report for each lab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66"/>
                </a:solidFill>
              </a:rPr>
              <a:t>Quizzes given every week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66"/>
                </a:solidFill>
              </a:rPr>
              <a:t>Lab material for that day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66"/>
                </a:solidFill>
              </a:rPr>
              <a:t>Lecture material from previous week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Recitations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7244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1.5 hours per week</a:t>
            </a:r>
          </a:p>
          <a:p>
            <a:pPr eaLnBrk="1" hangingPunct="1"/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Presentation of preceding lab or project status</a:t>
            </a:r>
          </a:p>
          <a:p>
            <a:pPr eaLnBrk="1" hangingPunct="1"/>
            <a:endParaRPr lang="en-US" sz="28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000066"/>
                </a:solidFill>
              </a:rPr>
              <a:t>Feedback will be provided by instructor and 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0066"/>
                </a:solidFill>
              </a:rPr>
              <a:t>Semester-Long Design Project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Ten week project</a:t>
            </a:r>
          </a:p>
          <a:p>
            <a:pPr eaLnBrk="1" hangingPunct="1"/>
            <a:endParaRPr lang="en-US" sz="1600" smtClean="0">
              <a:solidFill>
                <a:srgbClr val="000066"/>
              </a:solidFill>
            </a:endParaRP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Students grouped in teams of 2 to 3 people</a:t>
            </a:r>
          </a:p>
          <a:p>
            <a:pPr eaLnBrk="1" hangingPunct="1"/>
            <a:endParaRPr lang="en-US" sz="1600" smtClean="0">
              <a:solidFill>
                <a:srgbClr val="000066"/>
              </a:solidFill>
            </a:endParaRP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Seven projects to choose from</a:t>
            </a:r>
          </a:p>
          <a:p>
            <a:pPr eaLnBrk="1" hangingPunct="1"/>
            <a:endParaRPr lang="en-US" sz="1600" smtClean="0">
              <a:solidFill>
                <a:srgbClr val="000066"/>
              </a:solidFill>
            </a:endParaRPr>
          </a:p>
          <a:p>
            <a:pPr eaLnBrk="1" hangingPunct="1"/>
            <a:endParaRPr lang="en-US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Grading System</a:t>
            </a:r>
          </a:p>
        </p:txBody>
      </p:sp>
      <p:graphicFrame>
        <p:nvGraphicFramePr>
          <p:cNvPr id="57433" name="Group 8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094906"/>
              </p:ext>
            </p:extLst>
          </p:nvPr>
        </p:nvGraphicFramePr>
        <p:xfrm>
          <a:off x="1295400" y="1676400"/>
          <a:ext cx="6705600" cy="4175126"/>
        </p:xfrm>
        <a:graphic>
          <a:graphicData uri="http://schemas.openxmlformats.org/drawingml/2006/table">
            <a:tbl>
              <a:tblPr/>
              <a:tblGrid>
                <a:gridCol w="4424363"/>
                <a:gridCol w="2281237"/>
              </a:tblGrid>
              <a:tr h="609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Item</a:t>
                      </a:r>
                      <a:endParaRPr kumimoji="0" lang="en-US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% of Grade</a:t>
                      </a:r>
                      <a:endParaRPr kumimoji="0" lang="en-US" sz="2800" b="1" i="0" u="sng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TA Lab Reports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20%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WC Lab Reports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20%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 Quizzes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5%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Recitation Presentations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15%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Semester-Long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Project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30%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Attendance at Lectures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Attendance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66"/>
                </a:solidFill>
              </a:rPr>
              <a:t>Mandatory for all lectures, laboratories and recitation sessions</a:t>
            </a:r>
          </a:p>
          <a:p>
            <a:pPr eaLnBrk="1" hangingPunct="1">
              <a:lnSpc>
                <a:spcPct val="90000"/>
              </a:lnSpc>
            </a:pPr>
            <a:endParaRPr lang="en-US" sz="1000" smtClean="0">
              <a:solidFill>
                <a:srgbClr val="000066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66"/>
                </a:solidFill>
              </a:rPr>
              <a:t>Unexcused absence will result in a zero grade for the recitation or lab</a:t>
            </a:r>
            <a:endParaRPr lang="en-US" sz="1400" smtClean="0">
              <a:solidFill>
                <a:srgbClr val="000066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66"/>
                </a:solidFill>
              </a:rPr>
              <a:t>Constant Lateness/Absence will result in failure of course</a:t>
            </a:r>
          </a:p>
          <a:p>
            <a:pPr eaLnBrk="1" hangingPunct="1">
              <a:lnSpc>
                <a:spcPct val="90000"/>
              </a:lnSpc>
            </a:pPr>
            <a:endParaRPr lang="en-US" sz="200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359</Words>
  <Application>Microsoft Office PowerPoint</Application>
  <PresentationFormat>On-screen Show (4:3)</PresentationFormat>
  <Paragraphs>103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1_Default Design</vt:lpstr>
      <vt:lpstr>EG1003 Overview</vt:lpstr>
      <vt:lpstr>Objectives of EG1003</vt:lpstr>
      <vt:lpstr>Course Format</vt:lpstr>
      <vt:lpstr>Lectures</vt:lpstr>
      <vt:lpstr>Laboratories</vt:lpstr>
      <vt:lpstr>Recitations</vt:lpstr>
      <vt:lpstr>Semester-Long Design Project</vt:lpstr>
      <vt:lpstr>Grading System</vt:lpstr>
      <vt:lpstr>Attendance</vt:lpstr>
      <vt:lpstr>Policy for each meeting</vt:lpstr>
      <vt:lpstr>Communication</vt:lpstr>
      <vt:lpstr>Electronic Submission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Peter Yuk Li</cp:lastModifiedBy>
  <cp:revision>79</cp:revision>
  <dcterms:created xsi:type="dcterms:W3CDTF">2002-02-21T04:34:32Z</dcterms:created>
  <dcterms:modified xsi:type="dcterms:W3CDTF">2011-09-03T05:10:18Z</dcterms:modified>
</cp:coreProperties>
</file>