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8" r:id="rId9"/>
    <p:sldId id="261" r:id="rId10"/>
    <p:sldId id="289" r:id="rId11"/>
    <p:sldId id="290" r:id="rId12"/>
    <p:sldId id="291" r:id="rId13"/>
    <p:sldId id="269" r:id="rId14"/>
    <p:sldId id="279" r:id="rId15"/>
    <p:sldId id="280" r:id="rId16"/>
    <p:sldId id="278" r:id="rId17"/>
    <p:sldId id="281" r:id="rId18"/>
    <p:sldId id="283" r:id="rId19"/>
    <p:sldId id="28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anose="02000604030000020004" pitchFamily="50" charset="0"/>
      <p:regular r:id="rId28"/>
    </p:embeddedFont>
    <p:embeddedFont>
      <p:font typeface="Proxima Nova Lt" panose="02000506030000020004" pitchFamily="50" charset="0"/>
      <p:bold r:id="rId29"/>
    </p:embeddedFont>
    <p:embeddedFont>
      <p:font typeface="Proxima Nova Rg" panose="02000506030000020004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cratch.mit.edu/projects/399704244" TargetMode="External"/><Relationship Id="rId4" Type="http://schemas.openxmlformats.org/officeDocument/2006/relationships/hyperlink" Target="https://scratch.mit.edu/projects/40654809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PROCESSES &amp; WATER FILTERS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Next, product stream enters a strainer: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20% exits as solid and goes into the trash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80% exits as liquid extract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Second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6849E-AB26-4BD5-9B14-7DF643720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08" y="1996661"/>
            <a:ext cx="4689824" cy="35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Third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E7335-B146-4F66-9BED-0503F7AEF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084" y="2444063"/>
            <a:ext cx="6085190" cy="25199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Lastly, liquid extract enters another mixer with another stream: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700 kg/s club soda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Product stream then enters storage unit</a:t>
            </a:r>
          </a:p>
        </p:txBody>
      </p:sp>
    </p:spTree>
    <p:extLst>
      <p:ext uri="{BB962C8B-B14F-4D97-AF65-F5344CB8AC3E}">
        <p14:creationId xmlns:p14="http://schemas.microsoft.com/office/powerpoint/2010/main" val="198834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1F22EC7-9215-4151-98BB-4A894F95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24" y="1609423"/>
            <a:ext cx="6046866" cy="43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Complete Process Flow Diagram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6D5FC1-4ED0-48C6-B2BF-33E094BCD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Combine all the parts to make the complete PFD</a:t>
            </a:r>
            <a:endParaRPr lang="en-US" sz="24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8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430" y="1839022"/>
            <a:ext cx="10709139" cy="4107287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Computer with internet access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Materials for in-person lab: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pH strips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Contaminated water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Beaker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Scale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Alum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Sodium bicarbonate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Glass stirring rod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5" name="Picture 4" descr="A picture containing cup, table, indoor, glass&#10;&#10;Description automatically generated">
            <a:extLst>
              <a:ext uri="{FF2B5EF4-FFF2-40B4-BE49-F238E27FC236}">
                <a16:creationId xmlns:a16="http://schemas.microsoft.com/office/drawing/2014/main" id="{D39ED956-AFA4-410F-BF5B-50C46443C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15" y="1937124"/>
            <a:ext cx="3175000" cy="3175000"/>
          </a:xfrm>
          <a:prstGeom prst="rect">
            <a:avLst/>
          </a:prstGeom>
        </p:spPr>
      </p:pic>
      <p:pic>
        <p:nvPicPr>
          <p:cNvPr id="10" name="Picture 9" descr="A picture containing food, rock, snow&#10;&#10;Description automatically generated">
            <a:extLst>
              <a:ext uri="{FF2B5EF4-FFF2-40B4-BE49-F238E27FC236}">
                <a16:creationId xmlns:a16="http://schemas.microsoft.com/office/drawing/2014/main" id="{5E4AB529-3A78-40EA-8A9C-CDF80E504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69" y="3414434"/>
            <a:ext cx="2193321" cy="21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Balance the pH of the contaminated solution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Watch the virtual simulation </a:t>
            </a:r>
            <a:r>
              <a:rPr lang="en-US" altLang="en-US" sz="2400" dirty="0">
                <a:latin typeface="Proxima Nova Rg" panose="02000506030000020004" pitchFamily="2" charset="0"/>
                <a:hlinkClick r:id="rId4"/>
              </a:rPr>
              <a:t>here</a:t>
            </a:r>
            <a:endParaRPr lang="en-US" alt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Design and test three water filters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Watch the virtual simulation </a:t>
            </a:r>
            <a:r>
              <a:rPr lang="en-US" altLang="en-US" sz="2400" dirty="0">
                <a:latin typeface="Proxima Nova Rg" panose="02000506030000020004" pitchFamily="2" charset="0"/>
                <a:hlinkClick r:id="rId5"/>
              </a:rPr>
              <a:t>here</a:t>
            </a:r>
            <a:endParaRPr lang="en-US" alt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Record data on Excel datasheet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Lt" panose="02000506030000020004" pitchFamily="50" charset="0"/>
              </a:rPr>
              <a:t>Part</a:t>
            </a:r>
            <a:r>
              <a:rPr lang="en-US" altLang="en-US" b="1" dirty="0">
                <a:latin typeface="Proxima Nova Lt" panose="02000506030000020004" pitchFamily="50" charset="0"/>
              </a:rPr>
              <a:t>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process flow diagram based on the best water filter design</a:t>
            </a:r>
          </a:p>
        </p:txBody>
      </p:sp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Water filter design is judged by an </a:t>
                </a:r>
                <a:r>
                  <a:rPr lang="en-US" dirty="0">
                    <a:latin typeface="Proxima Nova Lt" panose="02000506030000020004" pitchFamily="50" charset="0"/>
                  </a:rPr>
                  <a:t>efficiency ratio (ER)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must include at least three materials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may include at most three of each material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03702"/>
              </p:ext>
            </p:extLst>
          </p:nvPr>
        </p:nvGraphicFramePr>
        <p:xfrm>
          <a:off x="2151017" y="3073386"/>
          <a:ext cx="788996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3500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09647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Gravel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$1.00</a:t>
                      </a:r>
                      <a:endParaRPr lang="en-US" sz="20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Activated Carbon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6" y="2721184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Table 1: Cost List for Water Filter Design</a:t>
            </a:r>
          </a:p>
        </p:txBody>
      </p:sp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water filter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Excel datasheet with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of complete process flow diagram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water filter designs</a:t>
            </a:r>
          </a:p>
        </p:txBody>
      </p:sp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Record all data in Excel datasheet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filter designs, contaminated water, filtered water, and process flow diagram</a:t>
            </a:r>
            <a:endParaRPr lang="en-US" dirty="0">
              <a:latin typeface="Proxima Nova Rg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31814"/>
            <a:ext cx="0" cy="22806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Hudson River Courtesy of Hudson River Foundations</a:t>
            </a:r>
          </a:p>
        </p:txBody>
      </p:sp>
      <p:pic>
        <p:nvPicPr>
          <p:cNvPr id="3076" name="Picture 4" descr="Hudson River Foundation">
            <a:extLst>
              <a:ext uri="{FF2B5EF4-FFF2-40B4-BE49-F238E27FC236}">
                <a16:creationId xmlns:a16="http://schemas.microsoft.com/office/drawing/2014/main" id="{7F5F4310-FC54-48CF-BDCC-632E19D5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54" y="2569015"/>
            <a:ext cx="4988903" cy="25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understand the processes behind a water treatment system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an efficient water filter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 process flow diagram of an industrial-scale water filter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4100" name="Picture 4" descr="Figure illustrating the water treatment cycle, showing coagulation, sedimentation, filtration, and disinfection">
            <a:extLst>
              <a:ext uri="{FF2B5EF4-FFF2-40B4-BE49-F238E27FC236}">
                <a16:creationId xmlns:a16="http://schemas.microsoft.com/office/drawing/2014/main" id="{EBD4F8FD-AC35-414E-BAF8-6FD519E0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89" y="2013950"/>
            <a:ext cx="2538059" cy="32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A94C51-DAAD-4C93-AD74-686EEE68C551}"/>
              </a:ext>
            </a:extLst>
          </p:cNvPr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Water Treatment System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the CDC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3C0662-87DE-4944-8EF3-156B331E9027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625684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Water treatment system: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Proxima Nova Lt" panose="02000506030000020004" pitchFamily="50" charset="0"/>
              </a:rPr>
              <a:t>Coagulation &amp; flocculation </a:t>
            </a:r>
            <a:r>
              <a:rPr lang="en-US" dirty="0">
                <a:latin typeface="Proxima Nova Rg" panose="02000506030000020004" pitchFamily="2" charset="0"/>
              </a:rPr>
              <a:t>–</a:t>
            </a:r>
            <a:r>
              <a:rPr lang="en-US" dirty="0">
                <a:latin typeface="Proxima Nova Lt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2" charset="0"/>
              </a:rPr>
              <a:t>addition of chemicals to create flocs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Sedimentation </a:t>
            </a:r>
            <a:r>
              <a:rPr lang="en-US" dirty="0">
                <a:latin typeface="Proxima Nova Rg" panose="02000506030000020004" pitchFamily="2" charset="0"/>
              </a:rPr>
              <a:t>– flocs settle to bottom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Proxima Nova Lt" panose="02000506030000020004" pitchFamily="50" charset="0"/>
              </a:rPr>
              <a:t>Filtration </a:t>
            </a:r>
            <a:r>
              <a:rPr lang="en-US" dirty="0">
                <a:latin typeface="Proxima Nova Rg" panose="02000506030000020004" pitchFamily="2" charset="0"/>
              </a:rPr>
              <a:t>– physical removal of flocs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Disinfection</a:t>
            </a:r>
            <a:r>
              <a:rPr lang="en-US" dirty="0">
                <a:latin typeface="Proxima Nova Rg" panose="02000506030000020004" pitchFamily="2" charset="0"/>
              </a:rPr>
              <a:t> – kills bacteria, viruses, and parasites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Storage </a:t>
            </a:r>
            <a:r>
              <a:rPr lang="en-US" dirty="0">
                <a:latin typeface="Proxima Nova Rg" panose="02000506030000020004" pitchFamily="2" charset="0"/>
              </a:rPr>
              <a:t>– store in water tank</a:t>
            </a:r>
            <a:endParaRPr lang="en-US" b="1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pH </a:t>
            </a:r>
            <a:r>
              <a:rPr lang="en-US" dirty="0">
                <a:latin typeface="Proxima Nova Rg" panose="02000506030000020004" pitchFamily="2" charset="0"/>
              </a:rPr>
              <a:t>– measure of acidity and alkalinity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Logarithmic scale of concentration of hydrogen ions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Below 7 is acidic, 7 is neutral,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over 7 is basic (alkaline)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Ideal pH for drinking water is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6.5 – 8.5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Examples of pH Courtesy of </a:t>
            </a:r>
            <a:r>
              <a:rPr lang="en-US" sz="1600" dirty="0" err="1">
                <a:latin typeface="Proxima Nova Rg" panose="02000506030000020004" pitchFamily="2" charset="0"/>
              </a:rPr>
              <a:t>Vecteezy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DA7086-9907-4E71-90A6-9390C9362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2170"/>
          <a:stretch/>
        </p:blipFill>
        <p:spPr bwMode="auto">
          <a:xfrm>
            <a:off x="6340667" y="2251449"/>
            <a:ext cx="5334260" cy="29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pH Scale (Left) and pH Strips (Right) Courtesy of Bradford </a:t>
            </a:r>
            <a:r>
              <a:rPr lang="en-US" sz="1600" dirty="0" err="1">
                <a:latin typeface="Proxima Nova Rg" panose="02000506030000020004" pitchFamily="2" charset="0"/>
              </a:rPr>
              <a:t>Derustit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6148" name="Picture 4" descr="pH test strips | easy, accurate, immediate response | Bradford ...">
            <a:extLst>
              <a:ext uri="{FF2B5EF4-FFF2-40B4-BE49-F238E27FC236}">
                <a16:creationId xmlns:a16="http://schemas.microsoft.com/office/drawing/2014/main" id="{143A7736-828D-41E5-9803-178D7C50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7" y="2785264"/>
            <a:ext cx="7228130" cy="24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6173897-02FE-4713-8322-25215841DB5C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pH strip </a:t>
            </a:r>
            <a:r>
              <a:rPr lang="en-US" dirty="0">
                <a:latin typeface="Proxima Nova Lt" panose="02000506030000020004" pitchFamily="50" charset="0"/>
              </a:rPr>
              <a:t>– </a:t>
            </a:r>
            <a:r>
              <a:rPr lang="en-US" dirty="0">
                <a:latin typeface="Proxima Nova Rg" panose="02000506030000020004" charset="0"/>
              </a:rPr>
              <a:t>strip of filter paper that changes color based on pH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8E45915-FB30-40EA-9190-50A77FD3D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50" y="2680400"/>
            <a:ext cx="2403793" cy="240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Process flow diagram (PFD) </a:t>
            </a:r>
            <a:r>
              <a:rPr lang="en-US" dirty="0">
                <a:latin typeface="Proxima Nova Rg" panose="02000506030000020004" pitchFamily="2" charset="0"/>
              </a:rPr>
              <a:t>– relays information about a process design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Process vessel &amp; equipment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Process and utility 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Full energy and material balance</a:t>
            </a:r>
            <a:endParaRPr lang="en-US" sz="2200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Composition of every stream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Bypass and recycle streams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64107" y="55216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Simple PFD Courtesy of </a:t>
            </a:r>
            <a:r>
              <a:rPr lang="en-US" sz="1600" dirty="0" err="1">
                <a:latin typeface="Proxima Nova Rg" panose="02000506030000020004" pitchFamily="2" charset="0"/>
              </a:rPr>
              <a:t>InformIT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2075" name="Picture 27" descr="Diagrams for Understanding Chemical Processes | 1.1 Block Flow ...">
            <a:extLst>
              <a:ext uri="{FF2B5EF4-FFF2-40B4-BE49-F238E27FC236}">
                <a16:creationId xmlns:a16="http://schemas.microsoft.com/office/drawing/2014/main" id="{AA6BAC64-3BFE-4466-B660-3BC38F49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6" y="2035042"/>
            <a:ext cx="4890949" cy="34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84919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Mass balance </a:t>
            </a:r>
            <a:r>
              <a:rPr lang="en-US" dirty="0">
                <a:latin typeface="Proxima Nova Rg" panose="02000506030000020004" pitchFamily="2" charset="0"/>
              </a:rPr>
              <a:t>– the conservation of mass applied to a process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Whatever comes in must come out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Input + Generation =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Output + Consumption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Simple Mass Balance Courtesy of NYU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46D2D08-C862-4320-98DD-8139C25B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8" y="2973116"/>
            <a:ext cx="5033672" cy="16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8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Rg" panose="02000506030000020004" pitchFamily="50" charset="0"/>
              </a:rPr>
              <a:t>Example process: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Three streams enter a mixer: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500 kg/s pineapple juice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100 kg/s frozen strawberries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75 kg/s fresh peaches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First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146EE-220C-4037-BAB9-4007E9D01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071" y="2781587"/>
            <a:ext cx="4428965" cy="2767064"/>
          </a:xfrm>
          <a:prstGeom prst="rect">
            <a:avLst/>
          </a:prstGeom>
        </p:spPr>
      </p:pic>
      <p:pic>
        <p:nvPicPr>
          <p:cNvPr id="6" name="Picture 5" descr="A glass of orange juice&#10;&#10;Description automatically generated">
            <a:extLst>
              <a:ext uri="{FF2B5EF4-FFF2-40B4-BE49-F238E27FC236}">
                <a16:creationId xmlns:a16="http://schemas.microsoft.com/office/drawing/2014/main" id="{D795E71B-6B9F-485D-B50C-213A45FE9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20" y="3666291"/>
            <a:ext cx="1206795" cy="1087766"/>
          </a:xfrm>
          <a:prstGeom prst="rect">
            <a:avLst/>
          </a:prstGeom>
        </p:spPr>
      </p:pic>
      <p:pic>
        <p:nvPicPr>
          <p:cNvPr id="14" name="Picture 13" descr="A group of fruit on display&#10;&#10;Description automatically generated">
            <a:extLst>
              <a:ext uri="{FF2B5EF4-FFF2-40B4-BE49-F238E27FC236}">
                <a16:creationId xmlns:a16="http://schemas.microsoft.com/office/drawing/2014/main" id="{953CB09D-D6A6-40A5-B42E-934C79047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23" y="4714696"/>
            <a:ext cx="1040187" cy="1040187"/>
          </a:xfrm>
          <a:prstGeom prst="rect">
            <a:avLst/>
          </a:prstGeom>
        </p:spPr>
      </p:pic>
      <p:pic>
        <p:nvPicPr>
          <p:cNvPr id="16" name="Picture 15" descr="A sliced apple on a table&#10;&#10;Description automatically generated">
            <a:extLst>
              <a:ext uri="{FF2B5EF4-FFF2-40B4-BE49-F238E27FC236}">
                <a16:creationId xmlns:a16="http://schemas.microsoft.com/office/drawing/2014/main" id="{17E2882C-A5BB-4AF7-9095-91376624D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32" y="1867754"/>
            <a:ext cx="1187967" cy="97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638</Words>
  <Application>Microsoft Office PowerPoint</Application>
  <PresentationFormat>Widescreen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Cambria Math</vt:lpstr>
      <vt:lpstr>Calibri Light</vt:lpstr>
      <vt:lpstr>Gotham Medium</vt:lpstr>
      <vt:lpstr>Proxima Nova Lt</vt:lpstr>
      <vt:lpstr>Calibri</vt:lpstr>
      <vt:lpstr>Arial</vt:lpstr>
      <vt:lpstr>Proxima Nova Rg</vt:lpstr>
      <vt:lpstr>Office Theme</vt:lpstr>
      <vt:lpstr>PROCESSES &amp; WATER FILTERS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78</cp:revision>
  <dcterms:created xsi:type="dcterms:W3CDTF">2019-06-25T23:10:16Z</dcterms:created>
  <dcterms:modified xsi:type="dcterms:W3CDTF">2020-07-26T20:02:58Z</dcterms:modified>
</cp:coreProperties>
</file>