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48" r:id="rId1"/>
    <p:sldMasterId id="2147483660" r:id="rId2"/>
  </p:sldMasterIdLst>
  <p:notesMasterIdLst>
    <p:notesMasterId r:id="rId29"/>
  </p:notesMasterIdLst>
  <p:sldIdLst>
    <p:sldId id="298" r:id="rId3"/>
    <p:sldId id="258" r:id="rId4"/>
    <p:sldId id="299" r:id="rId5"/>
    <p:sldId id="302" r:id="rId6"/>
    <p:sldId id="319" r:id="rId7"/>
    <p:sldId id="320" r:id="rId8"/>
    <p:sldId id="321" r:id="rId9"/>
    <p:sldId id="322" r:id="rId10"/>
    <p:sldId id="323" r:id="rId11"/>
    <p:sldId id="324" r:id="rId12"/>
    <p:sldId id="325" r:id="rId13"/>
    <p:sldId id="333" r:id="rId14"/>
    <p:sldId id="326" r:id="rId15"/>
    <p:sldId id="303" r:id="rId16"/>
    <p:sldId id="327" r:id="rId17"/>
    <p:sldId id="328" r:id="rId18"/>
    <p:sldId id="329" r:id="rId19"/>
    <p:sldId id="332" r:id="rId20"/>
    <p:sldId id="300" r:id="rId21"/>
    <p:sldId id="330" r:id="rId22"/>
    <p:sldId id="304" r:id="rId23"/>
    <p:sldId id="305" r:id="rId24"/>
    <p:sldId id="331" r:id="rId25"/>
    <p:sldId id="264" r:id="rId26"/>
    <p:sldId id="334" r:id="rId27"/>
    <p:sldId id="306" r:id="rId28"/>
  </p:sldIdLst>
  <p:sldSz cx="12192000" cy="6858000"/>
  <p:notesSz cx="6858000" cy="9144000"/>
  <p:embeddedFontLs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Calibri Light" panose="020F0302020204030204" pitchFamily="34" charset="0"/>
      <p:regular r:id="rId34"/>
      <p:italic r:id="rId35"/>
    </p:embeddedFont>
    <p:embeddedFont>
      <p:font typeface="Gotham Medium" pitchFamily="2" charset="0"/>
      <p:regular r:id="rId36"/>
    </p:embeddedFont>
    <p:embeddedFont>
      <p:font typeface="Proxima Nova Lt" panose="02000506030000020004" pitchFamily="2" charset="77"/>
      <p:regular r:id="rId37"/>
      <p:bold r:id="rId38"/>
    </p:embeddedFont>
    <p:embeddedFont>
      <p:font typeface="Proxima Nova Rg" panose="02000506030000020004" pitchFamily="2" charset="77"/>
      <p:regular r:id="rId39"/>
      <p:bold r:id="rId40"/>
      <p:italic r:id="rId41"/>
      <p:boldItalic r:id="rId42"/>
    </p:embeddedFont>
    <p:embeddedFont>
      <p:font typeface="Tahoma" panose="020B0604030504040204" pitchFamily="34" charset="0"/>
      <p:regular r:id="rId43"/>
      <p:bold r:id="rId4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7068C"/>
    <a:srgbClr val="70AD47"/>
    <a:srgbClr val="ED7D31"/>
    <a:srgbClr val="A89AD3"/>
    <a:srgbClr val="C9AB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474" autoAdjust="0"/>
    <p:restoredTop sz="94733"/>
  </p:normalViewPr>
  <p:slideViewPr>
    <p:cSldViewPr snapToGrid="0">
      <p:cViewPr varScale="1">
        <p:scale>
          <a:sx n="111" d="100"/>
          <a:sy n="111" d="100"/>
        </p:scale>
        <p:origin x="240" y="3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0.fntdata"/><Relationship Id="rId21" Type="http://schemas.openxmlformats.org/officeDocument/2006/relationships/slide" Target="slides/slide19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7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751496-A2C9-9E4B-A455-44F0A049C932}" type="datetimeFigureOut">
              <a:rPr lang="en-US" smtClean="0"/>
              <a:t>10/27/20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0E5E07-5C7E-3546-9E90-84F08637D3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873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FE=Fundamental Engineering. The fundamental engineering exam is the first step to becoming a professional licensed engineer. These are a list of topic areas tested on the exam. Exams are based on engineering disciplines: civil, electrical &amp; computer, chemical and mechanical. Not all disciplines with involve all topics. Many students choose to take this exam their senior year while the material is still fresh in their minds.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6452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I-squared-e culture can be seen throughout Tandon in multiple ways. The </a:t>
            </a:r>
            <a:r>
              <a:rPr lang="en-US" dirty="0" err="1"/>
              <a:t>MakerSpace</a:t>
            </a:r>
            <a:r>
              <a:rPr lang="en-US" dirty="0"/>
              <a:t> is a popular resource for students due to vast array of machines available. The </a:t>
            </a:r>
            <a:r>
              <a:rPr lang="en-US" dirty="0" err="1"/>
              <a:t>MakerSpace</a:t>
            </a:r>
            <a:r>
              <a:rPr lang="en-US" dirty="0"/>
              <a:t> also offers trainings and workshops to help you learn more about the equipment. From the very beginning of your academic career you take a project-based course – EG1003 Student competition teams such as Baja and Concrete Canoe teams offer even more project experience beyond coursework.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0803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9292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5606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1476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3693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9627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5220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EF9980FC-3F34-684D-B110-B3E92A2368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71932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EF9980FC-3F34-684D-B110-B3E92A2368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95608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94EC714C-897E-E54C-8A81-15D372C8B6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81395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Beyond being the reference sheet that is provided during the FE exam, the manual is also a  great quick reference for you as you continue through your academic career.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2385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the list of engineering departments here, at NYU Tandon. Tandon also has several other majors that are not engineering based degrees.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7144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0845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2245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4403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1656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1848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132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DDDCB-D232-4F83-BAB3-08983185F7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5EBA33-536B-4743-88B2-7F4A42A148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A0289-62B1-452B-B6B4-C7F4D7A8E9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D9E1E-6E84-B340-91C9-AF6614030D5C}" type="datetime1">
              <a:rPr lang="en-US" smtClean="0"/>
              <a:t>10/27/20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C0B67A-E348-4499-8F21-0B6E20E34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9D4D05-4031-4BCC-A37B-3632026CA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800" b="0" i="0">
                <a:solidFill>
                  <a:schemeClr val="bg1"/>
                </a:solidFill>
                <a:latin typeface="Proxima Nova Lt" panose="02000506030000020004" pitchFamily="2" charset="77"/>
              </a:defRPr>
            </a:lvl1pPr>
          </a:lstStyle>
          <a:p>
            <a:fld id="{60A1212D-38B2-4DEE-B25F-5C96C2761F5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99902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E9FEE-29A2-4AB8-AAAE-B9E3DC61C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85D904-FAA6-4629-A2F6-6972D51B8F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A137BF-5EA8-49BC-AC3F-87896B000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48C13-B1FF-3F40-9FCF-988778AE23B3}" type="datetime1">
              <a:rPr lang="en-US" smtClean="0"/>
              <a:t>10/27/20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DBB771-2664-4844-8B81-A231D2BB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9B07D2-50E8-419E-B2BD-CE66FEEBF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8702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8AD8DFD-763F-424D-8F8E-DEEDAC67ED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5362FD-6D19-4A30-ABCE-7C84BF4868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9E4538-5C45-4EF7-B87B-AA6826A6DE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0AE01-D21B-AE49-B36A-67D47A7FD6D3}" type="datetime1">
              <a:rPr lang="en-US" smtClean="0"/>
              <a:t>10/27/20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B2D492-EEBE-4E26-9CAB-8EAAF4E25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237A7B-FED1-4DEF-9242-8BEC5BEDB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0223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7D5C11-7EE2-2041-A607-895EC8A6C1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5A13DF-7B4E-6547-BE62-43E5CC042F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AA52AE-BFFE-0B4A-96EA-6765ED0050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F848D-8015-0448-880C-9B870E23B3B8}" type="datetime1">
              <a:rPr lang="en-US" smtClean="0"/>
              <a:t>10/27/20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440785-3F5C-374B-BCFB-44A7364BE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39D708-67FF-714E-A33E-59370B95A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2434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C3BA7D-6DC6-404B-913F-D299A40C1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0832A3-95E0-B441-B0EF-23BA10483F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9E1230-8CB5-CE4B-86BF-BAD922A019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15E1D-24DB-054A-96D5-3ECE7450746E}" type="datetime1">
              <a:rPr lang="en-US" smtClean="0"/>
              <a:t>10/27/20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C2C9BF-5593-C540-A7C0-0F53E9646B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D1B1E9-58E4-B849-B096-8FEE96EC4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2306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1821D0-16D1-5843-A9A7-3779F2DD5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60CEE7-79CB-BA4F-BD30-43EBAAC131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23DB85-5EA7-BE42-83BC-ACC899BC64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037B4-756F-9C48-8395-6E1AFF0ECDCC}" type="datetime1">
              <a:rPr lang="en-US" smtClean="0"/>
              <a:t>10/27/20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2258EE-C4DD-CF4A-9636-9C24BF4B6B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63EF1B-352E-0347-AE36-5442E0741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0047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9C90F3-621C-BA48-A7ED-3F89795D0D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C22DF2-30A7-9C42-A16F-4F9BD2DA1E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B98B0D-FC65-FC4D-AD80-8A02064F01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FE4892-7FFF-A442-9F01-AA62D06A88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A0B89-FAF1-8C43-9E34-C69AD3064FA3}" type="datetime1">
              <a:rPr lang="en-US" smtClean="0"/>
              <a:t>10/27/20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9D4B1E-B299-6940-8CB8-DEA7722156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722834-894D-464A-8D95-0F3F7CD81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6247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20E52C-B57A-364C-BBE4-D796BF944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F2469F-2162-F54B-816C-177F25FAD6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C4F868-4D08-0147-8539-825213DB6B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5C66AB-6031-E941-A0B0-3132116672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896B597-190A-4E4D-B404-076B1DFBF6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65EC11D-D692-A24B-9461-3F2B177265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32326-880B-3647-BF1C-4247C18D4C8C}" type="datetime1">
              <a:rPr lang="en-US" smtClean="0"/>
              <a:t>10/27/20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2EA41EE-13B9-E543-B86F-348F7459C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829B8A1-3FD1-8E40-8730-FD650F71F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5491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CBBC94-BE63-AC46-B09D-B3865CE739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24A4197-E07F-D841-A61D-834FB3357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5258E-C18B-E440-959A-BC5960765903}" type="datetime1">
              <a:rPr lang="en-US" smtClean="0"/>
              <a:t>10/27/20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28AFCD-AFFC-754D-A3CF-342508928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E1D78F-D4A4-6842-9B39-C6F54068D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5170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459D9A5-C899-FB4C-9E59-9DCDE9AE1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379BE-85AE-BF46-BBF4-C01AEE04D4A1}" type="datetime1">
              <a:rPr lang="en-US" smtClean="0"/>
              <a:t>10/27/20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051FB69-0733-3A4F-8C07-96BA92D92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9A87E4-E18B-B547-AA01-A7B994270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9387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77F1D8-E50E-0747-8FE0-748068964E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6BD10C-DDC6-2046-80C9-B37946A95F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252E37-496A-2B4E-AE1A-EE87B48952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9B2319-F80A-DD47-B53F-5E47F7E85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AB0D7-BBC2-834F-AC41-5FFC04485AB8}" type="datetime1">
              <a:rPr lang="en-US" smtClean="0"/>
              <a:t>10/27/20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4F9626-C871-1B42-9324-968C2A6DE5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7EA13B-26C5-FD42-8EE5-5F219858C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06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42BB19-D22C-46A5-A20E-C73A6E469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AD6A59-B46F-493D-AC9F-212844C2A4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68BA7B-F87D-49B0-8A54-F57AF1A63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E5070-8853-3E41-A744-BFD2C9347D42}" type="datetime1">
              <a:rPr lang="en-US" smtClean="0"/>
              <a:t>10/27/20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3D98F3-723F-4C1A-956E-39F9543B7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7A55C9-EBD0-479F-A00C-3BA4B55BA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9863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BD90EA-AC56-8848-83BE-09F0D75DB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EE90271-BA5B-BD41-856D-5F5145296A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B3344F-AE2C-2E4F-93DC-66A108D5C4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C05A79-8C87-C446-B668-CCF826D091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CA1F0-0ED9-5B47-8149-C190C0614E7E}" type="datetime1">
              <a:rPr lang="en-US" smtClean="0"/>
              <a:t>10/27/20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2A63D5-9A60-014C-86EA-657716CA8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590273-8582-FA4D-B341-60EA93A68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7408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6DBB26-0D0E-1A4B-A80C-9279019449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8150C31-B510-B341-9F66-070B0FD2C2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6C02D2-93CC-DE4C-9660-27D96B99BD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61855-0550-3949-B37E-792D2E8EF040}" type="datetime1">
              <a:rPr lang="en-US" smtClean="0"/>
              <a:t>10/27/20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3A8F64-7092-B146-897A-E0E69A9118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FA9513-0464-4049-8FEB-AD7726745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3787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52986F8-49B4-744C-BE94-F833463D07F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54D357D-56ED-7E4B-BE3F-4DB27183EF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16B0B5-B05D-6049-9863-81A7F0474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60AB6-90FB-6C4C-A5DF-D053F080667D}" type="datetime1">
              <a:rPr lang="en-US" smtClean="0"/>
              <a:t>10/27/20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B61C26-1A32-FF44-8C4C-8D1B1CC6C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0BA198-E08C-924A-A35C-506109125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5817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A9D03E-7486-4823-A2D1-0A0C013FB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4B77E7-2038-4D0E-B294-9CCC841642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78ED6B-0C3A-47E2-AB88-B1CF85F39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11745-B2D1-2843-B82D-2EF1718AF31E}" type="datetime1">
              <a:rPr lang="en-US" smtClean="0"/>
              <a:t>10/27/20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985856-500F-4E64-B56C-375990E2E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A43DC7-CE4B-4A17-9601-5E1960BB0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0A1212D-38B2-4DEE-B25F-5C96C2761F5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69189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63917-B6CE-4B6C-91B6-741BF6EE6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5DA8E0-FBEF-4F39-A737-39BE7D1F60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A324A8-0E98-423E-8B77-484F47103D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5D0482-2E35-4C09-9E1E-46651F4F70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59BCB-F43F-3A43-B613-29E777C14673}" type="datetime1">
              <a:rPr lang="en-US" smtClean="0"/>
              <a:t>10/27/20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2EED08-4716-4F59-A128-F0267AD977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FB3926-66F9-4287-9D4D-A9E0DB0BF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688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5B0BBD-1178-4D6D-9400-132CD729B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64B506-67E6-4792-A8EA-9790EBF404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C0CE71-54CD-40E2-B614-DF8F33B035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D631BA-2BFD-42E7-9257-A18080235D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4B3A7E-C30C-493C-A820-8C6C518972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80DB4C6-166A-4F12-9174-9E5DBF242F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16FEF-22A6-0349-8AC2-1CA346584499}" type="datetime1">
              <a:rPr lang="en-US" smtClean="0"/>
              <a:t>10/27/20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5F0EDAF-0F1A-4F8E-989E-C2FF68918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C12389A-ECD3-4204-9A96-F98B4E330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863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F6BBA1-F74F-4608-952F-CD4E80571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B98E42-7412-4380-A1E4-A971AF84F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6BC81-6EF1-4A44-9F4F-445DEC08A6A5}" type="datetime1">
              <a:rPr lang="en-US" smtClean="0"/>
              <a:t>10/27/20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FF28FC-BF1D-487A-8244-67FF3FE701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60DAE3-8C09-47A1-9B7F-7669CF0F9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301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56ACAA-DC8F-46F9-AB22-B89F6840C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86100-4F31-7347-8D34-870C85B1DE61}" type="datetime1">
              <a:rPr lang="en-US" smtClean="0"/>
              <a:t>10/27/20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60AB0D9-AE6C-4523-AB7B-AE84639C2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1DC9C9-55DA-4AD8-B70E-0E3A98011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4402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81E5E-98E3-4DE3-9604-DD442DF63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80224D-9CC3-46A6-A05B-DF33598D05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4F9B30-568C-45D8-9F28-1FE65F92D0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90D6C4-4C51-4D40-9226-8974EFDEC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5E5B0-5BFA-4F4B-B51F-85F45FFA437F}" type="datetime1">
              <a:rPr lang="en-US" smtClean="0"/>
              <a:t>10/27/20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F137B0-99C5-4906-993F-BA9087695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49A788-2213-4170-B8DC-1A7D6055A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0903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9094D5-69B4-4055-ABBD-3836DC0F3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091B0C-149C-4A29-99C9-67F1C0DF9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4DF8D7-4930-42F2-9ABF-5E6BC9086F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B8BBEA-8EBC-44C9-A016-A662E1CCDE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051C3-A24B-EF4A-B9B7-C2BF34724FBB}" type="datetime1">
              <a:rPr lang="en-US" smtClean="0"/>
              <a:t>10/27/20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B71032-29CA-415F-BF45-8BF18D4197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795705-83B3-4051-90E2-8DACAED34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668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31923A5-51A8-4DE5-8396-146BDFA96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12EA93-A0E8-4931-B163-506EB68073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D30351-95B8-4867-BB8A-4F8F9E161F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0543C1-7428-404F-8363-029D0C5ECF8D}" type="datetime1">
              <a:rPr lang="en-US" smtClean="0"/>
              <a:t>10/27/20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B919AD-A1B6-4754-A503-26DC74DFDF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9D43DB-5E80-49B7-A6DA-228CDC0722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6273" y="47625"/>
            <a:ext cx="473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4550AC-44EF-C445-B2BF-13419CD53B20}"/>
              </a:ext>
            </a:extLst>
          </p:cNvPr>
          <p:cNvSpPr txBox="1"/>
          <p:nvPr userDrawn="1"/>
        </p:nvSpPr>
        <p:spPr>
          <a:xfrm>
            <a:off x="11718388" y="84405"/>
            <a:ext cx="473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1D550CB4-4F5D-C147-8DB1-686BBDC38555}" type="slidenum">
              <a:rPr lang="en-US" b="1" smtClean="0">
                <a:solidFill>
                  <a:schemeClr val="bg1"/>
                </a:solidFill>
                <a:latin typeface="Proxima Nova Lt" panose="02000506030000020004" pitchFamily="2" charset="77"/>
              </a:rPr>
              <a:t>‹#›</a:t>
            </a:fld>
            <a:endParaRPr lang="en-US" b="1" dirty="0">
              <a:solidFill>
                <a:schemeClr val="bg1"/>
              </a:solidFill>
              <a:latin typeface="Proxima Nova Lt" panose="02000506030000020004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687103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D53A857-30E2-F241-9568-F9FA4F59A5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CA9625-E09B-7149-A122-69D0929028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3966D5-46D0-DF43-81D0-19D664959C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A4EDA4-5FBB-4647-B762-284C2A89AD7D}" type="datetime1">
              <a:rPr lang="en-US" smtClean="0"/>
              <a:t>10/27/20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A92548-FF11-824E-B93B-0A006E95BD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1E4F86-E449-C747-A0CA-C94394D863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495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hyperlink" Target="https://engineering.nyu.edu/engineer-tomorrow/communications-and-it" TargetMode="External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hyperlink" Target="https://engineering.nyu.edu/engineer-tomorrow/sustainability-and-urban-systems" TargetMode="External"/><Relationship Id="rId4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0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.emf"/><Relationship Id="rId7" Type="http://schemas.openxmlformats.org/officeDocument/2006/relationships/hyperlink" Target="http://entrepreneur.nyu.edu/funding-competitions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.emf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10" Type="http://schemas.openxmlformats.org/officeDocument/2006/relationships/image" Target="../media/image2.png"/><Relationship Id="rId4" Type="http://schemas.openxmlformats.org/officeDocument/2006/relationships/image" Target="../media/image16.jpg"/><Relationship Id="rId9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.emf"/><Relationship Id="rId7" Type="http://schemas.openxmlformats.org/officeDocument/2006/relationships/hyperlink" Target="https://engineering.nyu.edu/academics/support-services/undergraduate/study-abroad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engineering.nyu.edu/research/student-research" TargetMode="External"/><Relationship Id="rId5" Type="http://schemas.openxmlformats.org/officeDocument/2006/relationships/hyperlink" Target="https://engineering.nyu.edu/academics/support-services/undergraduate/bsms-program" TargetMode="External"/><Relationship Id="rId10" Type="http://schemas.openxmlformats.org/officeDocument/2006/relationships/image" Target="../media/image2.png"/><Relationship Id="rId4" Type="http://schemas.openxmlformats.org/officeDocument/2006/relationships/hyperlink" Target="https://www.nyu.edu/students/academic-services/undergraduate-advisement/unique-academic-opportunities/cross-school-minors.html" TargetMode="External"/><Relationship Id="rId9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4.png"/><Relationship Id="rId3" Type="http://schemas.openxmlformats.org/officeDocument/2006/relationships/image" Target="../media/image1.emf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5" Type="http://schemas.openxmlformats.org/officeDocument/2006/relationships/image" Target="../media/image36.jpeg"/><Relationship Id="rId10" Type="http://schemas.openxmlformats.org/officeDocument/2006/relationships/image" Target="../media/image31.jpe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37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ncees.org/exams/exam-preparation-materials/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engineering.nyu.edu/engineer-tomorrow/health" TargetMode="External"/><Relationship Id="rId5" Type="http://schemas.openxmlformats.org/officeDocument/2006/relationships/image" Target="../media/image7.tiff"/><Relationship Id="rId4" Type="http://schemas.openxmlformats.org/officeDocument/2006/relationships/image" Target="../media/image6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35210" y="1359914"/>
            <a:ext cx="8121580" cy="2387600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4030000020004" pitchFamily="50" charset="0"/>
              </a:rPr>
              <a:t>RECITATION 8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55187"/>
            <a:ext cx="9144000" cy="473561"/>
          </a:xfrm>
        </p:spPr>
        <p:txBody>
          <a:bodyPr>
            <a:noAutofit/>
          </a:bodyPr>
          <a:lstStyle/>
          <a:p>
            <a:r>
              <a:rPr lang="en-US" sz="2800" dirty="0">
                <a:latin typeface="Proxima Nova Rg" panose="02000506030000020004" pitchFamily="2" charset="0"/>
              </a:rPr>
              <a:t>EG1003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193177" y="3937099"/>
            <a:ext cx="3762104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CDA7024F-D248-4EF6-9CD3-DD357A9199C4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0A1CAF8-DB5A-4A6D-BBB2-4D89C575D2C4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8109B66-0296-4DA0-97B5-15803D47E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:a16="http://schemas.microsoft.com/office/drawing/2014/main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3725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A39A8A3-571A-5E46-A278-A84BEC19B38C}"/>
              </a:ext>
            </a:extLst>
          </p:cNvPr>
          <p:cNvSpPr/>
          <p:nvPr/>
        </p:nvSpPr>
        <p:spPr>
          <a:xfrm>
            <a:off x="564107" y="2395288"/>
            <a:ext cx="557099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Computer science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Cybersecurity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Wireless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Artificial Intelligence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Data Science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Financial Engineering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E81C563-B1EE-F245-A962-7A9F88E186E6}"/>
              </a:ext>
            </a:extLst>
          </p:cNvPr>
          <p:cNvSpPr/>
          <p:nvPr/>
        </p:nvSpPr>
        <p:spPr>
          <a:xfrm>
            <a:off x="4712401" y="5523547"/>
            <a:ext cx="71190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Proxima Nova Rg" panose="02000506030000020004" pitchFamily="2" charset="77"/>
              </a:rPr>
              <a:t>Figure 4: Wireless data types courtesy of CNN</a:t>
            </a:r>
          </a:p>
        </p:txBody>
      </p:sp>
      <p:pic>
        <p:nvPicPr>
          <p:cNvPr id="13" name="Picture 2" descr="Image result for wireless 5g">
            <a:extLst>
              <a:ext uri="{FF2B5EF4-FFF2-40B4-BE49-F238E27FC236}">
                <a16:creationId xmlns:a16="http://schemas.microsoft.com/office/drawing/2014/main" id="{61A965DC-A614-BD4A-B349-D22811477D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0983" y="2408936"/>
            <a:ext cx="5261891" cy="2961501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4E162CA1-4CEA-C24D-AF98-F77319518F8E}"/>
              </a:ext>
            </a:extLst>
          </p:cNvPr>
          <p:cNvGrpSpPr/>
          <p:nvPr/>
        </p:nvGrpSpPr>
        <p:grpSpPr>
          <a:xfrm>
            <a:off x="217166" y="5583319"/>
            <a:ext cx="2318587" cy="566411"/>
            <a:chOff x="83237" y="5681184"/>
            <a:chExt cx="2318587" cy="566411"/>
          </a:xfrm>
        </p:grpSpPr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676CB381-D3CB-D84B-8751-F3414A3D2B93}"/>
                </a:ext>
              </a:extLst>
            </p:cNvPr>
            <p:cNvSpPr/>
            <p:nvPr/>
          </p:nvSpPr>
          <p:spPr>
            <a:xfrm>
              <a:off x="83237" y="5681184"/>
              <a:ext cx="1660219" cy="566411"/>
            </a:xfrm>
            <a:prstGeom prst="roundRect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6"/>
                </a:solidFill>
              </a:endParaRPr>
            </a:p>
          </p:txBody>
        </p:sp>
        <p:sp>
          <p:nvSpPr>
            <p:cNvPr id="18" name="TextBox 17">
              <a:hlinkClick r:id="rId5"/>
              <a:extLst>
                <a:ext uri="{FF2B5EF4-FFF2-40B4-BE49-F238E27FC236}">
                  <a16:creationId xmlns:a16="http://schemas.microsoft.com/office/drawing/2014/main" id="{3C58CE65-C913-1D4C-9568-2D534CD98656}"/>
                </a:ext>
              </a:extLst>
            </p:cNvPr>
            <p:cNvSpPr txBox="1"/>
            <p:nvPr/>
          </p:nvSpPr>
          <p:spPr>
            <a:xfrm>
              <a:off x="83237" y="5726279"/>
              <a:ext cx="23185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Proxima Nova Rg" panose="02000506030000020004" pitchFamily="2" charset="77"/>
                </a:rPr>
                <a:t>Learn More</a:t>
              </a:r>
            </a:p>
          </p:txBody>
        </p:sp>
      </p:grpSp>
      <p:sp>
        <p:nvSpPr>
          <p:cNvPr id="19" name="Title 1">
            <a:extLst>
              <a:ext uri="{FF2B5EF4-FFF2-40B4-BE49-F238E27FC236}">
                <a16:creationId xmlns:a16="http://schemas.microsoft.com/office/drawing/2014/main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564107" y="1280426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4030000020004" pitchFamily="50" charset="0"/>
              </a:rPr>
              <a:t>TANDON SPECIALIZATION</a:t>
            </a:r>
            <a:br>
              <a:rPr lang="en-US" sz="5400" dirty="0">
                <a:latin typeface="Gotham Medium" panose="02000604030000020004" pitchFamily="50" charset="0"/>
              </a:rPr>
            </a:br>
            <a:r>
              <a:rPr lang="en-US" sz="5400" dirty="0">
                <a:solidFill>
                  <a:srgbClr val="57068C"/>
                </a:solidFill>
                <a:latin typeface="Gotham Medium" panose="02000604030000020004" pitchFamily="50" charset="0"/>
              </a:rPr>
              <a:t> </a:t>
            </a:r>
            <a:r>
              <a:rPr lang="en-US" sz="4000" dirty="0">
                <a:solidFill>
                  <a:srgbClr val="57068C"/>
                </a:solidFill>
                <a:latin typeface="Gotham Medium" panose="02000604030000020004" pitchFamily="50" charset="0"/>
              </a:rPr>
              <a:t>Info &amp; Automation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9</a:t>
            </a:r>
          </a:p>
        </p:txBody>
      </p:sp>
      <p:pic>
        <p:nvPicPr>
          <p:cNvPr id="21" name="Picture 20" descr="A picture containing drawing&#10;&#10;Description automatically generated">
            <a:extLst>
              <a:ext uri="{FF2B5EF4-FFF2-40B4-BE49-F238E27FC236}">
                <a16:creationId xmlns:a16="http://schemas.microsoft.com/office/drawing/2014/main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1646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A39A8A3-571A-5E46-A278-A84BEC19B38C}"/>
              </a:ext>
            </a:extLst>
          </p:cNvPr>
          <p:cNvSpPr/>
          <p:nvPr/>
        </p:nvSpPr>
        <p:spPr>
          <a:xfrm>
            <a:off x="732265" y="2572302"/>
            <a:ext cx="557099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Environmental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Transportation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Construction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Urban Informatics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Energy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Internet of Things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E81C563-B1EE-F245-A962-7A9F88E186E6}"/>
              </a:ext>
            </a:extLst>
          </p:cNvPr>
          <p:cNvSpPr/>
          <p:nvPr/>
        </p:nvSpPr>
        <p:spPr>
          <a:xfrm>
            <a:off x="4976515" y="5503399"/>
            <a:ext cx="67418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Proxima Nova Rg" panose="02000506030000020004" pitchFamily="2" charset="77"/>
              </a:rPr>
              <a:t>Figure 5: Hudson Yards development plan courtesy of</a:t>
            </a:r>
            <a:br>
              <a:rPr lang="en-US" dirty="0">
                <a:latin typeface="Proxima Nova Rg" panose="02000506030000020004" pitchFamily="2" charset="77"/>
              </a:rPr>
            </a:br>
            <a:r>
              <a:rPr lang="en-US" dirty="0">
                <a:latin typeface="Proxima Nova Rg" panose="02000506030000020004" pitchFamily="2" charset="77"/>
              </a:rPr>
              <a:t> Hudson Yards NYC</a:t>
            </a:r>
          </a:p>
        </p:txBody>
      </p:sp>
      <p:pic>
        <p:nvPicPr>
          <p:cNvPr id="14" name="Picture 2" descr="http://content.related.com/HYImages/2014-11/V1-Master-Plan-Site.jpg">
            <a:extLst>
              <a:ext uri="{FF2B5EF4-FFF2-40B4-BE49-F238E27FC236}">
                <a16:creationId xmlns:a16="http://schemas.microsoft.com/office/drawing/2014/main" id="{CCBD555A-A692-6C4C-A7FD-6508160C94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355" y="2402032"/>
            <a:ext cx="5345559" cy="3089982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C3CC5B16-C462-3E40-93C6-747A83FF12D4}"/>
              </a:ext>
            </a:extLst>
          </p:cNvPr>
          <p:cNvGrpSpPr/>
          <p:nvPr/>
        </p:nvGrpSpPr>
        <p:grpSpPr>
          <a:xfrm>
            <a:off x="217166" y="5583319"/>
            <a:ext cx="2318587" cy="566411"/>
            <a:chOff x="83237" y="5681184"/>
            <a:chExt cx="2318587" cy="566411"/>
          </a:xfrm>
        </p:grpSpPr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0E653558-AE1F-F942-9EF3-0AD8E6A628E5}"/>
                </a:ext>
              </a:extLst>
            </p:cNvPr>
            <p:cNvSpPr/>
            <p:nvPr/>
          </p:nvSpPr>
          <p:spPr>
            <a:xfrm>
              <a:off x="83237" y="5681184"/>
              <a:ext cx="1660219" cy="566411"/>
            </a:xfrm>
            <a:prstGeom prst="roundRect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6"/>
                </a:solidFill>
              </a:endParaRPr>
            </a:p>
          </p:txBody>
        </p:sp>
        <p:sp>
          <p:nvSpPr>
            <p:cNvPr id="19" name="TextBox 18">
              <a:hlinkClick r:id="rId5"/>
              <a:extLst>
                <a:ext uri="{FF2B5EF4-FFF2-40B4-BE49-F238E27FC236}">
                  <a16:creationId xmlns:a16="http://schemas.microsoft.com/office/drawing/2014/main" id="{BA18BF23-8158-BE46-AE87-3F942BB9861A}"/>
                </a:ext>
              </a:extLst>
            </p:cNvPr>
            <p:cNvSpPr txBox="1"/>
            <p:nvPr/>
          </p:nvSpPr>
          <p:spPr>
            <a:xfrm>
              <a:off x="83237" y="5726279"/>
              <a:ext cx="23185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Proxima Nova Rg" panose="02000506030000020004" pitchFamily="2" charset="77"/>
                </a:rPr>
                <a:t>Learn More</a:t>
              </a:r>
            </a:p>
          </p:txBody>
        </p:sp>
      </p:grpSp>
      <p:sp>
        <p:nvSpPr>
          <p:cNvPr id="20" name="Title 1">
            <a:extLst>
              <a:ext uri="{FF2B5EF4-FFF2-40B4-BE49-F238E27FC236}">
                <a16:creationId xmlns:a16="http://schemas.microsoft.com/office/drawing/2014/main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564107" y="1353683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4030000020004" pitchFamily="50" charset="0"/>
              </a:rPr>
              <a:t>TANDON SPECIALIZATION</a:t>
            </a:r>
            <a:br>
              <a:rPr lang="en-US" sz="5400" dirty="0">
                <a:latin typeface="Gotham Medium" panose="02000604030000020004" pitchFamily="50" charset="0"/>
              </a:rPr>
            </a:br>
            <a:r>
              <a:rPr lang="en-US" sz="5400" dirty="0">
                <a:solidFill>
                  <a:srgbClr val="57068C"/>
                </a:solidFill>
                <a:latin typeface="Gotham Medium" panose="02000604030000020004" pitchFamily="50" charset="0"/>
              </a:rPr>
              <a:t> </a:t>
            </a:r>
            <a:r>
              <a:rPr lang="en-US" sz="4000" dirty="0">
                <a:solidFill>
                  <a:srgbClr val="57068C"/>
                </a:solidFill>
                <a:latin typeface="Gotham Medium" panose="02000604030000020004" pitchFamily="50" charset="0"/>
              </a:rPr>
              <a:t>Urban &amp; Sustainability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10</a:t>
            </a:r>
          </a:p>
        </p:txBody>
      </p:sp>
      <p:pic>
        <p:nvPicPr>
          <p:cNvPr id="22" name="Picture 21" descr="A picture containing drawing&#10;&#10;Description automatically generated">
            <a:extLst>
              <a:ext uri="{FF2B5EF4-FFF2-40B4-BE49-F238E27FC236}">
                <a16:creationId xmlns:a16="http://schemas.microsoft.com/office/drawing/2014/main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7213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2629" y="2834643"/>
            <a:ext cx="10406742" cy="923519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4030000020004" pitchFamily="50" charset="0"/>
              </a:rPr>
              <a:t>QUESTIONS?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669971" y="3989354"/>
            <a:ext cx="2852058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4392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25562" y="1607340"/>
            <a:ext cx="10140876" cy="2387600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4030000020004" pitchFamily="50" charset="0"/>
              </a:rPr>
              <a:t>INVENTION, INNOVATION, ENTREPRENEURSHIP </a:t>
            </a:r>
            <a:r>
              <a:rPr lang="en-US" altLang="en-US" sz="5400" dirty="0">
                <a:latin typeface="Gotham Medium" panose="02000604030000020004" pitchFamily="50" charset="0"/>
              </a:rPr>
              <a:t>(i</a:t>
            </a:r>
            <a:r>
              <a:rPr lang="en-US" altLang="en-US" sz="5400" baseline="30000" dirty="0">
                <a:latin typeface="Gotham Medium" panose="02000604030000020004" pitchFamily="50" charset="0"/>
              </a:rPr>
              <a:t>2</a:t>
            </a:r>
            <a:r>
              <a:rPr lang="en-US" altLang="en-US" sz="5400" dirty="0">
                <a:latin typeface="Gotham Medium" panose="02000604030000020004" pitchFamily="50" charset="0"/>
              </a:rPr>
              <a:t>e) CULTURE</a:t>
            </a:r>
            <a:r>
              <a:rPr lang="en-US" sz="5400" dirty="0">
                <a:latin typeface="Gotham Medium" panose="02000604030000020004" pitchFamily="50" charset="0"/>
              </a:rPr>
              <a:t>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193177" y="4184525"/>
            <a:ext cx="3762104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CDA7024F-D248-4EF6-9CD3-DD357A9199C4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0A1CAF8-DB5A-4A6D-BBB2-4D89C575D2C4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8109B66-0296-4DA0-97B5-15803D47E0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:a16="http://schemas.microsoft.com/office/drawing/2014/main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729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564107" y="582240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4030000020004" pitchFamily="50" charset="0"/>
              </a:rPr>
              <a:t>PROJECT DEVELOPMENT</a:t>
            </a:r>
          </a:p>
        </p:txBody>
      </p:sp>
      <p:sp>
        <p:nvSpPr>
          <p:cNvPr id="14" name="Rectangle 3">
            <a:extLst>
              <a:ext uri="{FF2B5EF4-FFF2-40B4-BE49-F238E27FC236}">
                <a16:creationId xmlns:a16="http://schemas.microsoft.com/office/drawing/2014/main" id="{00655134-F006-8245-9FB1-7E74EE0ADD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8314" y="1794340"/>
            <a:ext cx="7292835" cy="362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13716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085850" indent="-171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1145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717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30289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861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9433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Project-based courses</a:t>
            </a:r>
          </a:p>
          <a:p>
            <a:pPr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Student competition teams</a:t>
            </a:r>
          </a:p>
          <a:p>
            <a:pPr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MakerSpace</a:t>
            </a:r>
          </a:p>
          <a:p>
            <a:pPr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Future Labs </a:t>
            </a:r>
          </a:p>
          <a:p>
            <a:pPr lvl="1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Data</a:t>
            </a:r>
          </a:p>
          <a:p>
            <a:pPr lvl="1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Urban</a:t>
            </a:r>
          </a:p>
          <a:p>
            <a:pPr lvl="1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Digital</a:t>
            </a:r>
          </a:p>
          <a:p>
            <a:pPr lvl="1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Veteran</a:t>
            </a:r>
          </a:p>
          <a:p>
            <a:pPr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Ø"/>
            </a:pPr>
            <a:endParaRPr lang="en-US" altLang="en-US" dirty="0">
              <a:solidFill>
                <a:srgbClr val="000066"/>
              </a:solidFill>
              <a:latin typeface="Tahoma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6FCAADC-A1E1-E045-B9B2-16811D2EF96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5204" y="1828261"/>
            <a:ext cx="5338318" cy="3558878"/>
          </a:xfrm>
          <a:prstGeom prst="rect">
            <a:avLst/>
          </a:prstGeom>
          <a:ln w="38100"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0FDF12E7-7AC6-6B4C-B123-B9A323EFC6A9}"/>
              </a:ext>
            </a:extLst>
          </p:cNvPr>
          <p:cNvSpPr/>
          <p:nvPr/>
        </p:nvSpPr>
        <p:spPr>
          <a:xfrm>
            <a:off x="4994836" y="5479078"/>
            <a:ext cx="71190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Proxima Nova Rg" panose="02000506030000020004" pitchFamily="2" charset="77"/>
              </a:rPr>
              <a:t>Figure 6: NYU Tandon </a:t>
            </a:r>
            <a:r>
              <a:rPr lang="en-US" dirty="0" err="1">
                <a:latin typeface="Proxima Nova Rg" panose="02000506030000020004" pitchFamily="2" charset="77"/>
              </a:rPr>
              <a:t>MakerSpace</a:t>
            </a:r>
            <a:r>
              <a:rPr lang="en-US" dirty="0">
                <a:latin typeface="Proxima Nova Rg" panose="02000506030000020004" pitchFamily="2" charset="77"/>
              </a:rPr>
              <a:t> courtesy of NYU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13</a:t>
            </a:r>
          </a:p>
        </p:txBody>
      </p:sp>
      <p:pic>
        <p:nvPicPr>
          <p:cNvPr id="18" name="Picture 17" descr="A picture containing drawing&#10;&#10;Description automatically generated">
            <a:extLst>
              <a:ext uri="{FF2B5EF4-FFF2-40B4-BE49-F238E27FC236}">
                <a16:creationId xmlns:a16="http://schemas.microsoft.com/office/drawing/2014/main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6935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564107" y="593414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5400" dirty="0">
                <a:latin typeface="Gotham Medium" panose="02000604030000020004" pitchFamily="50" charset="0"/>
                <a:cs typeface="Tahoma" pitchFamily="34" charset="0"/>
              </a:rPr>
              <a:t>i</a:t>
            </a:r>
            <a:r>
              <a:rPr lang="en-US" altLang="en-US" sz="5400" baseline="30000" dirty="0">
                <a:latin typeface="Gotham Medium" panose="02000604030000020004" pitchFamily="50" charset="0"/>
                <a:cs typeface="Tahoma" pitchFamily="34" charset="0"/>
              </a:rPr>
              <a:t>2</a:t>
            </a:r>
            <a:r>
              <a:rPr lang="en-US" altLang="en-US" sz="5400" dirty="0">
                <a:latin typeface="Gotham Medium" panose="02000604030000020004" pitchFamily="50" charset="0"/>
                <a:cs typeface="Tahoma" pitchFamily="34" charset="0"/>
              </a:rPr>
              <a:t>e SUPPORT</a:t>
            </a:r>
            <a:endParaRPr lang="en-US" sz="5400" dirty="0">
              <a:latin typeface="Gotham Medium" panose="02000604030000020004" pitchFamily="50" charset="0"/>
            </a:endParaRPr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5CB106C6-C4B1-B248-964D-3D56727DF3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4712" y="1761289"/>
            <a:ext cx="5208781" cy="362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13716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085850" indent="-171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1145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717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30289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861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9433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Venture Competition</a:t>
            </a:r>
          </a:p>
          <a:p>
            <a:pPr marL="917575" lvl="1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Prototyping Fund</a:t>
            </a:r>
          </a:p>
          <a:p>
            <a:pPr marL="917575" lvl="1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 err="1">
                <a:latin typeface="Proxima Nova Rg" panose="02000506030000020004" pitchFamily="2" charset="77"/>
              </a:rPr>
              <a:t>InnoVention</a:t>
            </a:r>
            <a:endParaRPr lang="en-US" altLang="en-US" sz="2800" dirty="0">
              <a:latin typeface="Proxima Nova Rg" panose="02000506030000020004" pitchFamily="2" charset="77"/>
            </a:endParaRPr>
          </a:p>
          <a:p>
            <a:pPr marL="917575" lvl="1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Green Grants</a:t>
            </a:r>
          </a:p>
          <a:p>
            <a:pPr marL="917575" lvl="1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 err="1">
                <a:latin typeface="Proxima Nova Rg" panose="02000506030000020004" pitchFamily="2" charset="77"/>
              </a:rPr>
              <a:t>PowerBridge</a:t>
            </a:r>
            <a:r>
              <a:rPr lang="en-US" altLang="en-US" sz="2800" dirty="0">
                <a:latin typeface="Proxima Nova Rg" panose="02000506030000020004" pitchFamily="2" charset="77"/>
              </a:rPr>
              <a:t> NY</a:t>
            </a:r>
          </a:p>
          <a:p>
            <a:pPr marL="917575" lvl="1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Stern $300K Challenge</a:t>
            </a:r>
          </a:p>
          <a:p>
            <a:pPr marL="917575" lvl="1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Innovation Corps (I-Corps)</a:t>
            </a:r>
          </a:p>
          <a:p>
            <a:pPr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Ø"/>
            </a:pPr>
            <a:endParaRPr lang="en-US" altLang="en-US" dirty="0">
              <a:solidFill>
                <a:srgbClr val="002060"/>
              </a:solidFill>
              <a:latin typeface="Tahoma" pitchFamily="34" charset="0"/>
            </a:endParaRPr>
          </a:p>
          <a:p>
            <a:pPr marL="0" indent="0">
              <a:spcBef>
                <a:spcPts val="600"/>
              </a:spcBef>
              <a:spcAft>
                <a:spcPts val="0"/>
              </a:spcAft>
            </a:pPr>
            <a:endParaRPr lang="en-US" altLang="en-US" dirty="0">
              <a:solidFill>
                <a:srgbClr val="002060"/>
              </a:solidFill>
              <a:latin typeface="Tahoma" pitchFamily="34" charset="0"/>
            </a:endParaRPr>
          </a:p>
        </p:txBody>
      </p:sp>
      <p:pic>
        <p:nvPicPr>
          <p:cNvPr id="18" name="Picture 4" descr="http://entrepreneur.nyu.edu/wp-content/themes/nyu-theme/img/NYUEI_purplelogo.png">
            <a:extLst>
              <a:ext uri="{FF2B5EF4-FFF2-40B4-BE49-F238E27FC236}">
                <a16:creationId xmlns:a16="http://schemas.microsoft.com/office/drawing/2014/main" id="{EE105F60-712D-B347-BFAF-B41F1D5F05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7343" y="4631183"/>
            <a:ext cx="4797538" cy="859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http://futurelabs.nyc/wp-content/uploads/2017/02/logo_update_3.png">
            <a:extLst>
              <a:ext uri="{FF2B5EF4-FFF2-40B4-BE49-F238E27FC236}">
                <a16:creationId xmlns:a16="http://schemas.microsoft.com/office/drawing/2014/main" id="{C36DCD88-201D-6844-8486-3507335945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571121"/>
            <a:ext cx="4382262" cy="1546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 descr="MakerSpace">
            <a:extLst>
              <a:ext uri="{FF2B5EF4-FFF2-40B4-BE49-F238E27FC236}">
                <a16:creationId xmlns:a16="http://schemas.microsoft.com/office/drawing/2014/main" id="{F267C6E2-8B2E-A44B-B0F9-7AC52227A1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467"/>
          <a:stretch/>
        </p:blipFill>
        <p:spPr bwMode="auto">
          <a:xfrm>
            <a:off x="6597343" y="3429000"/>
            <a:ext cx="4587868" cy="965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A283D157-6643-F641-935C-13A64E1AAC94}"/>
              </a:ext>
            </a:extLst>
          </p:cNvPr>
          <p:cNvGrpSpPr/>
          <p:nvPr/>
        </p:nvGrpSpPr>
        <p:grpSpPr>
          <a:xfrm>
            <a:off x="217166" y="5639964"/>
            <a:ext cx="2318587" cy="566411"/>
            <a:chOff x="83237" y="5681184"/>
            <a:chExt cx="2318587" cy="566411"/>
          </a:xfrm>
        </p:grpSpPr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E9E98B1A-02C4-9D4D-ACCF-CADC5B2A9417}"/>
                </a:ext>
              </a:extLst>
            </p:cNvPr>
            <p:cNvSpPr/>
            <p:nvPr/>
          </p:nvSpPr>
          <p:spPr>
            <a:xfrm>
              <a:off x="83237" y="5681184"/>
              <a:ext cx="1660219" cy="566411"/>
            </a:xfrm>
            <a:prstGeom prst="roundRect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6"/>
                </a:solidFill>
              </a:endParaRPr>
            </a:p>
          </p:txBody>
        </p:sp>
        <p:sp>
          <p:nvSpPr>
            <p:cNvPr id="24" name="TextBox 23">
              <a:hlinkClick r:id="rId7"/>
              <a:extLst>
                <a:ext uri="{FF2B5EF4-FFF2-40B4-BE49-F238E27FC236}">
                  <a16:creationId xmlns:a16="http://schemas.microsoft.com/office/drawing/2014/main" id="{A0F1AAF6-7990-014F-A8D6-893EEFFA2BA1}"/>
                </a:ext>
              </a:extLst>
            </p:cNvPr>
            <p:cNvSpPr txBox="1"/>
            <p:nvPr/>
          </p:nvSpPr>
          <p:spPr>
            <a:xfrm>
              <a:off x="83237" y="5726279"/>
              <a:ext cx="23185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Proxima Nova Rg" panose="02000506030000020004" pitchFamily="2" charset="77"/>
                </a:rPr>
                <a:t>Learn More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14</a:t>
            </a:r>
          </a:p>
        </p:txBody>
      </p:sp>
      <p:pic>
        <p:nvPicPr>
          <p:cNvPr id="17" name="Picture 16" descr="A picture containing drawing&#10;&#10;Description automatically generated">
            <a:extLst>
              <a:ext uri="{FF2B5EF4-FFF2-40B4-BE49-F238E27FC236}">
                <a16:creationId xmlns:a16="http://schemas.microsoft.com/office/drawing/2014/main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3327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337671" y="394579"/>
            <a:ext cx="11516657" cy="119668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4030000020004" pitchFamily="50" charset="0"/>
              </a:rPr>
              <a:t>PROJECT-BASED CURRICULUM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C8EEBD0-F83A-C645-AFF6-CBEE0DABFCF2}"/>
              </a:ext>
            </a:extLst>
          </p:cNvPr>
          <p:cNvSpPr txBox="1"/>
          <p:nvPr/>
        </p:nvSpPr>
        <p:spPr>
          <a:xfrm>
            <a:off x="4422388" y="3985599"/>
            <a:ext cx="35207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6"/>
                </a:solidFill>
                <a:latin typeface="Proxima Nova Lt" panose="02000506030000020004" pitchFamily="2" charset="77"/>
                <a:cs typeface="Arial" panose="020B0604020202020204" pitchFamily="34" charset="0"/>
              </a:rPr>
              <a:t>2</a:t>
            </a:r>
            <a:r>
              <a:rPr lang="en-US" sz="2800" b="1" baseline="30000" dirty="0">
                <a:solidFill>
                  <a:schemeClr val="accent6"/>
                </a:solidFill>
                <a:latin typeface="Proxima Nova Lt" panose="02000506030000020004" pitchFamily="2" charset="77"/>
                <a:cs typeface="Arial" panose="020B0604020202020204" pitchFamily="34" charset="0"/>
              </a:rPr>
              <a:t>nd</a:t>
            </a:r>
            <a:r>
              <a:rPr lang="en-US" sz="2800" b="1" dirty="0">
                <a:solidFill>
                  <a:schemeClr val="accent6"/>
                </a:solidFill>
                <a:latin typeface="Proxima Nova Lt" panose="02000506030000020004" pitchFamily="2" charset="77"/>
                <a:cs typeface="Arial" panose="020B0604020202020204" pitchFamily="34" charset="0"/>
              </a:rPr>
              <a:t> &amp; 3</a:t>
            </a:r>
            <a:r>
              <a:rPr lang="en-US" sz="2800" b="1" baseline="30000" dirty="0">
                <a:solidFill>
                  <a:schemeClr val="accent6"/>
                </a:solidFill>
                <a:latin typeface="Proxima Nova Lt" panose="02000506030000020004" pitchFamily="2" charset="77"/>
                <a:cs typeface="Arial" panose="020B0604020202020204" pitchFamily="34" charset="0"/>
              </a:rPr>
              <a:t>rd</a:t>
            </a:r>
            <a:r>
              <a:rPr lang="en-US" sz="2800" b="1" dirty="0">
                <a:solidFill>
                  <a:schemeClr val="accent6"/>
                </a:solidFill>
                <a:latin typeface="Proxima Nova Lt" panose="02000506030000020004" pitchFamily="2" charset="77"/>
                <a:cs typeface="Arial" panose="020B0604020202020204" pitchFamily="34" charset="0"/>
              </a:rPr>
              <a:t> Year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129C2A9-A2F7-8746-82C5-D734CE99852F}"/>
              </a:ext>
            </a:extLst>
          </p:cNvPr>
          <p:cNvSpPr txBox="1"/>
          <p:nvPr/>
        </p:nvSpPr>
        <p:spPr>
          <a:xfrm>
            <a:off x="9087737" y="3983236"/>
            <a:ext cx="16219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6"/>
                </a:solidFill>
                <a:latin typeface="Proxima Nova Lt" panose="02000506030000020004" pitchFamily="2" charset="77"/>
                <a:cs typeface="Arial" panose="020B0604020202020204" pitchFamily="34" charset="0"/>
              </a:rPr>
              <a:t>4</a:t>
            </a:r>
            <a:r>
              <a:rPr lang="en-US" sz="2800" b="1" baseline="30000" dirty="0">
                <a:solidFill>
                  <a:schemeClr val="accent6"/>
                </a:solidFill>
                <a:latin typeface="Proxima Nova Lt" panose="02000506030000020004" pitchFamily="2" charset="77"/>
                <a:cs typeface="Arial" panose="020B0604020202020204" pitchFamily="34" charset="0"/>
              </a:rPr>
              <a:t>th</a:t>
            </a:r>
            <a:r>
              <a:rPr lang="en-US" sz="2800" b="1" dirty="0">
                <a:solidFill>
                  <a:schemeClr val="accent6"/>
                </a:solidFill>
                <a:latin typeface="Proxima Nova Lt" panose="02000506030000020004" pitchFamily="2" charset="77"/>
                <a:cs typeface="Arial" panose="020B0604020202020204" pitchFamily="34" charset="0"/>
              </a:rPr>
              <a:t> Year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4131A84-D922-6C44-8B5C-46B94C6672B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5102" y="2684915"/>
            <a:ext cx="3461794" cy="103900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CD67927-2666-7A49-9499-5BB5A382B253}"/>
              </a:ext>
            </a:extLst>
          </p:cNvPr>
          <p:cNvSpPr txBox="1"/>
          <p:nvPr/>
        </p:nvSpPr>
        <p:spPr>
          <a:xfrm>
            <a:off x="827809" y="3985599"/>
            <a:ext cx="25205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6"/>
                </a:solidFill>
                <a:latin typeface="Proxima Nova Lt" panose="02000506030000020004" pitchFamily="2" charset="77"/>
                <a:cs typeface="Arial" panose="020B0604020202020204" pitchFamily="34" charset="0"/>
              </a:rPr>
              <a:t>1</a:t>
            </a:r>
            <a:r>
              <a:rPr lang="en-US" sz="2800" b="1" baseline="30000" dirty="0">
                <a:solidFill>
                  <a:schemeClr val="accent6"/>
                </a:solidFill>
                <a:latin typeface="Proxima Nova Lt" panose="02000506030000020004" pitchFamily="2" charset="77"/>
                <a:cs typeface="Arial" panose="020B0604020202020204" pitchFamily="34" charset="0"/>
              </a:rPr>
              <a:t>st</a:t>
            </a:r>
            <a:r>
              <a:rPr lang="en-US" sz="2800" b="1" dirty="0">
                <a:solidFill>
                  <a:schemeClr val="accent6"/>
                </a:solidFill>
                <a:latin typeface="Proxima Nova Lt" panose="02000506030000020004" pitchFamily="2" charset="77"/>
                <a:cs typeface="Arial" panose="020B0604020202020204" pitchFamily="34" charset="0"/>
              </a:rPr>
              <a:t> Year</a:t>
            </a:r>
          </a:p>
        </p:txBody>
      </p:sp>
      <p:sp>
        <p:nvSpPr>
          <p:cNvPr id="23" name="Rectangle 2">
            <a:extLst>
              <a:ext uri="{FF2B5EF4-FFF2-40B4-BE49-F238E27FC236}">
                <a16:creationId xmlns:a16="http://schemas.microsoft.com/office/drawing/2014/main" id="{5B14ABCB-794A-A543-A59F-E8193B21A0F3}"/>
              </a:ext>
            </a:extLst>
          </p:cNvPr>
          <p:cNvSpPr txBox="1">
            <a:spLocks noChangeArrowheads="1"/>
          </p:cNvSpPr>
          <p:nvPr/>
        </p:nvSpPr>
        <p:spPr>
          <a:xfrm>
            <a:off x="7943140" y="2485321"/>
            <a:ext cx="3911188" cy="1438192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en-US" sz="4000" b="1" dirty="0">
                <a:solidFill>
                  <a:srgbClr val="57068C"/>
                </a:solidFill>
                <a:latin typeface="Gotham Medium" panose="02000603030000020004" pitchFamily="2" charset="77"/>
              </a:rPr>
              <a:t>Senior Design Capstone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671" y="2784350"/>
            <a:ext cx="3500796" cy="95834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15</a:t>
            </a:r>
          </a:p>
        </p:txBody>
      </p:sp>
      <p:pic>
        <p:nvPicPr>
          <p:cNvPr id="17" name="Picture 16" descr="A picture containing drawing&#10;&#10;Description automatically generated">
            <a:extLst>
              <a:ext uri="{FF2B5EF4-FFF2-40B4-BE49-F238E27FC236}">
                <a16:creationId xmlns:a16="http://schemas.microsoft.com/office/drawing/2014/main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62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2" grpId="0"/>
      <p:bldP spid="2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337671" y="918993"/>
            <a:ext cx="11516657" cy="119668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4030000020004" pitchFamily="50" charset="0"/>
              </a:rPr>
              <a:t>TEAMWORK OPPORTUNITIES COMPETITIONS</a:t>
            </a:r>
          </a:p>
        </p:txBody>
      </p:sp>
      <p:pic>
        <p:nvPicPr>
          <p:cNvPr id="16" name="图片 2" descr="20771896_1174581985974716_692554766_o.jpg">
            <a:extLst>
              <a:ext uri="{FF2B5EF4-FFF2-40B4-BE49-F238E27FC236}">
                <a16:creationId xmlns:a16="http://schemas.microsoft.com/office/drawing/2014/main" id="{A26EA513-BA6D-2F4C-8E8A-2A99E37BA22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2143" y="4098383"/>
            <a:ext cx="3079648" cy="2141213"/>
          </a:xfrm>
          <a:prstGeom prst="rect">
            <a:avLst/>
          </a:prstGeom>
          <a:ln w="38100">
            <a:noFill/>
          </a:ln>
        </p:spPr>
      </p:pic>
      <p:pic>
        <p:nvPicPr>
          <p:cNvPr id="17" name="Picture 4" descr="http://engineering.nyu.edu/files/imagecache/img_col_8_380/pressrelease/RS49794_IMG_0190%5B1%5D-scr.JPG">
            <a:extLst>
              <a:ext uri="{FF2B5EF4-FFF2-40B4-BE49-F238E27FC236}">
                <a16:creationId xmlns:a16="http://schemas.microsoft.com/office/drawing/2014/main" id="{B31FADDA-D555-EE47-BD41-72069143FB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219" y="4088765"/>
            <a:ext cx="3045372" cy="2141213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http://engineering.nyu.edu/files/imagecache/img_col_8_380/pressrelease/RS26490_P1040795.JPG">
            <a:extLst>
              <a:ext uri="{FF2B5EF4-FFF2-40B4-BE49-F238E27FC236}">
                <a16:creationId xmlns:a16="http://schemas.microsoft.com/office/drawing/2014/main" id="{F393C812-20F1-4249-B159-6FD64564AA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375" y="4093574"/>
            <a:ext cx="3538844" cy="2141213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0" descr="https://lh3.googleusercontent.com/ujQRpVz90fsoHO6CP0ruDodkBYGz6lWj6BZGRPREqVhB0LO6x0Psjmh0f4hq4QTAotm5e8z0F6A9ULj4jOQb6KlX3AvVDb4WUl0nU6OV2BAzN4CCr8RAw2mE5cYqI2JfXwalqhneXmxMkpWc3Zkj8PR6sor3jFv1nFSTuZZ0JD7UsUZ7u9h4toJtHo6HjUNrpS7J0tH-vpvAYj0LE8ZBk6xFBEzKR4Lmb3EKH3ZfjKODpR0zZyxReP5jlQcAUbRoznh64seBIOqgdzM0iziVky--uJNRLCs8OXYCsm0xyOuFA4rPsv0gVY8llbaXKvz-RKZJi7ZdEGbB7m00aPGPXLIrWXw4jhEZ4OnKdc4YXsW1z_DRJCJR9U1nMEo8Fg7ztmnL3hHgtVnWIqnqQjbH2QPuYzxu7B-nmQI8u5OpRiCipVV2Ar30attQcFQPEiazhUGBiZR4Z6aMKaURpsAeDox9KblXKcImguvzVYzdz-8oiMQFUowqSuSKhANV7oUzxf-qGOA0wklL3GtvTjxweE5OptLaUz9Bv6BBjwUy35ZFG0jBmwk2DFfaEfhBGdvRpKlzMfCce5Uuh06fDEHTUumW-gspVwrR_lPq0oOvDA=w1689-h950-no">
            <a:extLst>
              <a:ext uri="{FF2B5EF4-FFF2-40B4-BE49-F238E27FC236}">
                <a16:creationId xmlns:a16="http://schemas.microsoft.com/office/drawing/2014/main" id="{0AAB5F37-8AED-B043-9188-F2989DA6B0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375" y="2115850"/>
            <a:ext cx="3538844" cy="1990468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Image result for nyu tandon steel bridge">
            <a:extLst>
              <a:ext uri="{FF2B5EF4-FFF2-40B4-BE49-F238E27FC236}">
                <a16:creationId xmlns:a16="http://schemas.microsoft.com/office/drawing/2014/main" id="{FB0F1620-A9D2-4E46-A3F6-45F97DF12D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219" y="2115851"/>
            <a:ext cx="2941923" cy="1990467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66E1350-F30E-3943-8185-CE792C0363B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52142" y="2115680"/>
            <a:ext cx="3085658" cy="1990638"/>
          </a:xfrm>
          <a:prstGeom prst="rect">
            <a:avLst/>
          </a:prstGeom>
          <a:ln w="38100">
            <a:noFill/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16</a:t>
            </a:r>
          </a:p>
        </p:txBody>
      </p:sp>
      <p:pic>
        <p:nvPicPr>
          <p:cNvPr id="18" name="Picture 17" descr="A picture containing drawing&#10;&#10;Description automatically generated">
            <a:extLst>
              <a:ext uri="{FF2B5EF4-FFF2-40B4-BE49-F238E27FC236}">
                <a16:creationId xmlns:a16="http://schemas.microsoft.com/office/drawing/2014/main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866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2629" y="2834643"/>
            <a:ext cx="10406742" cy="923519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4030000020004" pitchFamily="50" charset="0"/>
              </a:rPr>
              <a:t>QUESTIONS?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669971" y="3989354"/>
            <a:ext cx="2852058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4375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03791" y="1410224"/>
            <a:ext cx="10140876" cy="2387600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4030000020004" pitchFamily="50" charset="0"/>
              </a:rPr>
              <a:t>UNDERGRADUATE ACADEMICS AT NYU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193177" y="4184525"/>
            <a:ext cx="3762104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CDA7024F-D248-4EF6-9CD3-DD357A9199C4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0A1CAF8-DB5A-4A6D-BBB2-4D89C575D2C4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8109B66-0296-4DA0-97B5-15803D47E0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:a16="http://schemas.microsoft.com/office/drawing/2014/main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2703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51379" y="615677"/>
            <a:ext cx="8889242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4030000020004" pitchFamily="50" charset="0"/>
              </a:rPr>
              <a:t>AGENDA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64775" y="2097280"/>
            <a:ext cx="9435151" cy="3556324"/>
          </a:xfrm>
        </p:spPr>
        <p:txBody>
          <a:bodyPr anchor="ctr"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Areas of Engineering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Tandon Specializations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Invention, Innovation, Entrepreneurship Culture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Undergraduate Academics at NYU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Presentation Activity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dirty="0">
              <a:latin typeface="Proxima Nova Rg" panose="02000506030000020004" pitchFamily="2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dirty="0">
              <a:latin typeface="Proxima Nova Rg" panose="02000506030000020004" pitchFamily="2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976357" y="2315497"/>
            <a:ext cx="0" cy="2197509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52" y="6377447"/>
            <a:ext cx="2586446" cy="40288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</a:t>
            </a:r>
          </a:p>
        </p:txBody>
      </p:sp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7452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337671" y="442899"/>
            <a:ext cx="11516657" cy="119668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4030000020004" pitchFamily="50" charset="0"/>
              </a:rPr>
              <a:t>ACADEMIC OPPURTUNITIES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62838B0-238B-FD4B-8F39-C728C425E009}"/>
              </a:ext>
            </a:extLst>
          </p:cNvPr>
          <p:cNvSpPr/>
          <p:nvPr/>
        </p:nvSpPr>
        <p:spPr>
          <a:xfrm>
            <a:off x="488332" y="2242463"/>
            <a:ext cx="5799397" cy="33701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6"/>
                </a:solidFill>
                <a:latin typeface="Proxima Nova Rg" panose="02000506030000020004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NYU Cross School Minors  </a:t>
            </a:r>
            <a:endParaRPr lang="en-US" sz="2800" dirty="0">
              <a:solidFill>
                <a:schemeClr val="accent6"/>
              </a:solidFill>
              <a:latin typeface="Proxima Nova Rg" panose="02000506030000020004" pitchFamily="2" charset="0"/>
            </a:endParaRPr>
          </a:p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6"/>
                </a:solidFill>
                <a:latin typeface="Proxima Nova Rg" panose="02000506030000020004" pitchFamily="2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BS/MS </a:t>
            </a:r>
            <a:r>
              <a:rPr lang="en-US" sz="2800" dirty="0">
                <a:latin typeface="Proxima Nova Rg" panose="02000506030000020004" pitchFamily="2" charset="0"/>
              </a:rPr>
              <a:t>(3.4 or better throughout, apply 2</a:t>
            </a:r>
            <a:r>
              <a:rPr lang="en-US" sz="2800" baseline="30000" dirty="0">
                <a:latin typeface="Proxima Nova Rg" panose="02000506030000020004" pitchFamily="2" charset="0"/>
              </a:rPr>
              <a:t>nd</a:t>
            </a:r>
            <a:r>
              <a:rPr lang="en-US" sz="2800" dirty="0">
                <a:latin typeface="Proxima Nova Rg" panose="02000506030000020004" pitchFamily="2" charset="0"/>
              </a:rPr>
              <a:t> year) </a:t>
            </a:r>
          </a:p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6"/>
                </a:solidFill>
                <a:latin typeface="Proxima Nova Rg" panose="02000506030000020004" pitchFamily="2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Undergraduate Research</a:t>
            </a:r>
            <a:endParaRPr lang="en-US" sz="2800" dirty="0">
              <a:solidFill>
                <a:schemeClr val="accent6"/>
              </a:solidFill>
              <a:latin typeface="Proxima Nova Rg" panose="02000506030000020004" pitchFamily="2" charset="0"/>
            </a:endParaRPr>
          </a:p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6"/>
                </a:solidFill>
                <a:latin typeface="Proxima Nova Rg" panose="02000506030000020004" pitchFamily="2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Study Abroad </a:t>
            </a:r>
            <a:r>
              <a:rPr lang="en-US" sz="2800" dirty="0">
                <a:latin typeface="Proxima Nova Rg" panose="02000506030000020004" pitchFamily="2" charset="0"/>
              </a:rPr>
              <a:t>(London, Abu Dhabi</a:t>
            </a:r>
            <a:r>
              <a:rPr lang="en-US" sz="2800">
                <a:latin typeface="Proxima Nova Rg" panose="02000506030000020004" pitchFamily="2" charset="0"/>
              </a:rPr>
              <a:t>, Shanghai)</a:t>
            </a:r>
            <a:endParaRPr lang="en-US" sz="2800" dirty="0">
              <a:latin typeface="Proxima Nova Rg" panose="02000506030000020004" pitchFamily="2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D665988-E2D2-9D44-920A-2B19627E29D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50456" y="3927540"/>
            <a:ext cx="4555006" cy="1196686"/>
          </a:xfrm>
          <a:prstGeom prst="rect">
            <a:avLst/>
          </a:prstGeom>
        </p:spPr>
      </p:pic>
      <p:pic>
        <p:nvPicPr>
          <p:cNvPr id="19" name="Picture 2" descr="Image result for nyu shanghai logo">
            <a:extLst>
              <a:ext uri="{FF2B5EF4-FFF2-40B4-BE49-F238E27FC236}">
                <a16:creationId xmlns:a16="http://schemas.microsoft.com/office/drawing/2014/main" id="{43855062-8D1E-6B42-B2B3-0E1E5FE3DA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465" y="2522441"/>
            <a:ext cx="4200988" cy="1095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19</a:t>
            </a:r>
          </a:p>
        </p:txBody>
      </p:sp>
      <p:pic>
        <p:nvPicPr>
          <p:cNvPr id="16" name="Picture 15" descr="A picture containing drawing&#10;&#10;Description automatically generated">
            <a:extLst>
              <a:ext uri="{FF2B5EF4-FFF2-40B4-BE49-F238E27FC236}">
                <a16:creationId xmlns:a16="http://schemas.microsoft.com/office/drawing/2014/main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9620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106933" y="631669"/>
            <a:ext cx="11978134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4030000020004" pitchFamily="50" charset="0"/>
              </a:rPr>
              <a:t>VALUABLE MINORS &amp; COURSES</a:t>
            </a: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A869CF5B-44FF-6644-B61E-54FAB5651B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4292" y="1922089"/>
            <a:ext cx="6972300" cy="362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13716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085850" indent="-171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1145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717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30289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861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9433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0" indent="0">
              <a:spcBef>
                <a:spcPts val="600"/>
              </a:spcBef>
              <a:spcAft>
                <a:spcPts val="0"/>
              </a:spcAft>
            </a:pPr>
            <a:r>
              <a:rPr lang="en-US" altLang="en-US" sz="2800" b="1" dirty="0">
                <a:solidFill>
                  <a:schemeClr val="accent6"/>
                </a:solidFill>
                <a:latin typeface="Proxima Nova Lt" panose="02000506030000020004" pitchFamily="2" charset="77"/>
              </a:rPr>
              <a:t>Minors</a:t>
            </a:r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Business</a:t>
            </a:r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Computer Science</a:t>
            </a:r>
          </a:p>
          <a:p>
            <a:pPr marL="0" indent="0">
              <a:spcBef>
                <a:spcPts val="600"/>
              </a:spcBef>
              <a:spcAft>
                <a:spcPts val="0"/>
              </a:spcAft>
            </a:pPr>
            <a:r>
              <a:rPr lang="en-US" altLang="en-US" sz="2800" b="1" dirty="0">
                <a:solidFill>
                  <a:schemeClr val="accent6"/>
                </a:solidFill>
                <a:latin typeface="Proxima Nova Lt" panose="02000506030000020004" pitchFamily="2" charset="77"/>
              </a:rPr>
              <a:t>Courses</a:t>
            </a:r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Vertically Integrated Projects</a:t>
            </a:r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Programming language</a:t>
            </a:r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Probability and statistics</a:t>
            </a:r>
          </a:p>
          <a:p>
            <a:pPr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Ø"/>
            </a:pPr>
            <a:endParaRPr lang="en-US" altLang="en-US" dirty="0">
              <a:solidFill>
                <a:srgbClr val="000066"/>
              </a:solidFill>
              <a:latin typeface="Tahoma" pitchFamily="34" charset="0"/>
            </a:endParaRPr>
          </a:p>
          <a:p>
            <a:pPr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Ø"/>
            </a:pPr>
            <a:endParaRPr lang="en-US" altLang="en-US" dirty="0">
              <a:solidFill>
                <a:srgbClr val="000066"/>
              </a:solidFill>
              <a:latin typeface="Tahoma" pitchFamily="34" charset="0"/>
            </a:endParaRPr>
          </a:p>
        </p:txBody>
      </p:sp>
      <p:pic>
        <p:nvPicPr>
          <p:cNvPr id="13" name="Picture 2" descr="http://entrepreneur.nyu.edu/wp-content/uploads/2017/10/https3A2F2Fcdn.evbuc_.com2Fimages2F367953402F46141475112F12Foriginal.png">
            <a:extLst>
              <a:ext uri="{FF2B5EF4-FFF2-40B4-BE49-F238E27FC236}">
                <a16:creationId xmlns:a16="http://schemas.microsoft.com/office/drawing/2014/main" id="{4A2DE868-2D3D-B54B-9413-468A1A0A0B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4410" y="2239712"/>
            <a:ext cx="4757149" cy="2378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20</a:t>
            </a:r>
          </a:p>
        </p:txBody>
      </p:sp>
      <p:pic>
        <p:nvPicPr>
          <p:cNvPr id="16" name="Picture 15" descr="A picture containing drawing&#10;&#10;Description automatically generated">
            <a:extLst>
              <a:ext uri="{FF2B5EF4-FFF2-40B4-BE49-F238E27FC236}">
                <a16:creationId xmlns:a16="http://schemas.microsoft.com/office/drawing/2014/main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369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81958" y="626354"/>
            <a:ext cx="1187323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4030000020004" pitchFamily="50" charset="0"/>
              </a:rPr>
              <a:t>TANDON LABS &amp; CENTERS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6BB1342-480A-384D-8F56-AD27052363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851" y="4484703"/>
            <a:ext cx="2476560" cy="801240"/>
          </a:xfrm>
          <a:prstGeom prst="rect">
            <a:avLst/>
          </a:prstGeom>
        </p:spPr>
      </p:pic>
      <p:pic>
        <p:nvPicPr>
          <p:cNvPr id="16" name="Picture 10" descr="Image result for nyu center for cybersecurity">
            <a:extLst>
              <a:ext uri="{FF2B5EF4-FFF2-40B4-BE49-F238E27FC236}">
                <a16:creationId xmlns:a16="http://schemas.microsoft.com/office/drawing/2014/main" id="{F3A2D4F4-32BC-8745-83B0-01B2B98E06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8298" y="1900052"/>
            <a:ext cx="1592818" cy="953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4" descr="Image result for nyu game innovation lab">
            <a:extLst>
              <a:ext uri="{FF2B5EF4-FFF2-40B4-BE49-F238E27FC236}">
                <a16:creationId xmlns:a16="http://schemas.microsoft.com/office/drawing/2014/main" id="{41A1EB48-CF08-0245-BDE5-9496451F6B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3890" y="3156521"/>
            <a:ext cx="2704666" cy="1144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mage result for nyu govlab">
            <a:extLst>
              <a:ext uri="{FF2B5EF4-FFF2-40B4-BE49-F238E27FC236}">
                <a16:creationId xmlns:a16="http://schemas.microsoft.com/office/drawing/2014/main" id="{1E62B44B-47E0-1446-A4DC-763F1B7333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742" y="3304051"/>
            <a:ext cx="2217500" cy="556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://cusp.nyu.edu/wp-content/themes/cusp/images/CUSP_long_color.jpg">
            <a:extLst>
              <a:ext uri="{FF2B5EF4-FFF2-40B4-BE49-F238E27FC236}">
                <a16:creationId xmlns:a16="http://schemas.microsoft.com/office/drawing/2014/main" id="{2B44C026-F33B-634C-B58F-03D16EEB6A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68" b="-829"/>
          <a:stretch/>
        </p:blipFill>
        <p:spPr bwMode="auto">
          <a:xfrm>
            <a:off x="3327976" y="3287034"/>
            <a:ext cx="2733613" cy="445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E183A90-2B16-5848-B54C-2A628D3982C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80768" y="1959476"/>
            <a:ext cx="2042644" cy="893656"/>
          </a:xfrm>
          <a:prstGeom prst="rect">
            <a:avLst/>
          </a:prstGeom>
        </p:spPr>
      </p:pic>
      <p:pic>
        <p:nvPicPr>
          <p:cNvPr id="21" name="Picture 4" descr="AI Now Institute">
            <a:extLst>
              <a:ext uri="{FF2B5EF4-FFF2-40B4-BE49-F238E27FC236}">
                <a16:creationId xmlns:a16="http://schemas.microsoft.com/office/drawing/2014/main" id="{41FDFD2D-3C68-254B-8921-A908C2FB1F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00" b="26667"/>
          <a:stretch/>
        </p:blipFill>
        <p:spPr bwMode="auto">
          <a:xfrm>
            <a:off x="461851" y="1900052"/>
            <a:ext cx="2122222" cy="979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56E99C8-3B79-CF49-855F-83810232B92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499094" y="4632369"/>
            <a:ext cx="2456100" cy="546736"/>
          </a:xfrm>
          <a:prstGeom prst="rect">
            <a:avLst/>
          </a:prstGeom>
        </p:spPr>
      </p:pic>
      <p:pic>
        <p:nvPicPr>
          <p:cNvPr id="23" name="Picture 6" descr="Image result for Dynamical Systems Laboratory">
            <a:extLst>
              <a:ext uri="{FF2B5EF4-FFF2-40B4-BE49-F238E27FC236}">
                <a16:creationId xmlns:a16="http://schemas.microsoft.com/office/drawing/2014/main" id="{534CD278-8FCF-4842-B715-F70383603D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281" y="2999727"/>
            <a:ext cx="1772540" cy="1095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8" descr="NYU Ability Project Logo">
            <a:extLst>
              <a:ext uri="{FF2B5EF4-FFF2-40B4-BE49-F238E27FC236}">
                <a16:creationId xmlns:a16="http://schemas.microsoft.com/office/drawing/2014/main" id="{0B23802B-A5DC-F542-9142-D300EF7249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2469" y="4612803"/>
            <a:ext cx="2577466" cy="571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58FDE0A-34DA-A345-A2F3-51EDD756DB6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342865" y="4449292"/>
            <a:ext cx="2238246" cy="87065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D34C4B3-4EEC-6248-B0F9-17FE169A8517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89899" y="2054808"/>
            <a:ext cx="2318657" cy="6858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21</a:t>
            </a:r>
          </a:p>
        </p:txBody>
      </p:sp>
      <p:pic>
        <p:nvPicPr>
          <p:cNvPr id="28" name="Picture 27" descr="A picture containing drawing&#10;&#10;Description automatically generated">
            <a:extLst>
              <a:ext uri="{FF2B5EF4-FFF2-40B4-BE49-F238E27FC236}">
                <a16:creationId xmlns:a16="http://schemas.microsoft.com/office/drawing/2014/main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4084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159382" y="631669"/>
            <a:ext cx="1187323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4030000020004" pitchFamily="50" charset="0"/>
              </a:rPr>
              <a:t>NYU SCHOOLS &amp; CAMPUSES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637E83C9-4C76-7B41-9DED-05588AD6AA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9541" y="1788216"/>
            <a:ext cx="10092918" cy="420287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22</a:t>
            </a: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954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2629" y="2834643"/>
            <a:ext cx="10406742" cy="923519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4030000020004" pitchFamily="50" charset="0"/>
              </a:rPr>
              <a:t>QUESTIONS?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669971" y="3989354"/>
            <a:ext cx="2852058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8267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2629" y="2834643"/>
            <a:ext cx="10406742" cy="923519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4030000020004" pitchFamily="50" charset="0"/>
              </a:rPr>
              <a:t>PRESENTATION ACTIVITY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669971" y="3989354"/>
            <a:ext cx="2852058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5435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159381" y="631669"/>
            <a:ext cx="1187323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4030000020004" pitchFamily="50" charset="0"/>
              </a:rPr>
              <a:t>PRESENTATION ACTIVITY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52F66EF-9E38-664F-B1E3-CE7E9205A65C}"/>
              </a:ext>
            </a:extLst>
          </p:cNvPr>
          <p:cNvSpPr/>
          <p:nvPr/>
        </p:nvSpPr>
        <p:spPr>
          <a:xfrm>
            <a:off x="926690" y="1968917"/>
            <a:ext cx="1033861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800" b="1" dirty="0">
                <a:solidFill>
                  <a:srgbClr val="57068C"/>
                </a:solidFill>
                <a:latin typeface="Proxima Nova Lt" panose="02000506030000020004" pitchFamily="2" charset="77"/>
              </a:rPr>
              <a:t>Following each presentation, all teams discuss and share one effective aspect and one improvement for the group that just presented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25</a:t>
            </a:r>
          </a:p>
        </p:txBody>
      </p:sp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5729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25562" y="1607340"/>
            <a:ext cx="10140876" cy="2387600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4030000020004" pitchFamily="50" charset="0"/>
              </a:rPr>
              <a:t>AREAS OF ENGINEERING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193177" y="4184525"/>
            <a:ext cx="3762104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CDA7024F-D248-4EF6-9CD3-DD357A9199C4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0A1CAF8-DB5A-4A6D-BBB2-4D89C575D2C4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8109B66-0296-4DA0-97B5-15803D47E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:a16="http://schemas.microsoft.com/office/drawing/2014/main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6778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1"/>
            <a:ext cx="12192000" cy="569514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564107" y="461199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" dirty="0">
                <a:latin typeface="Gotham Medium" panose="02000604030000020004" pitchFamily="50" charset="0"/>
              </a:rPr>
              <a:t>FUNDAMENTAL ENGINEERING</a:t>
            </a:r>
          </a:p>
        </p:txBody>
      </p:sp>
      <p:sp>
        <p:nvSpPr>
          <p:cNvPr id="14" name="Rectangle 3">
            <a:extLst>
              <a:ext uri="{FF2B5EF4-FFF2-40B4-BE49-F238E27FC236}">
                <a16:creationId xmlns:a16="http://schemas.microsoft.com/office/drawing/2014/main" id="{FD7A80CB-5AD4-E246-B813-DE4DD5E00E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4620" y="2150921"/>
            <a:ext cx="4703670" cy="362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13716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085850" indent="-171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1145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717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30289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861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9433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Math</a:t>
            </a:r>
          </a:p>
          <a:p>
            <a:pPr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Physics</a:t>
            </a:r>
          </a:p>
          <a:p>
            <a:pPr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Chemistry</a:t>
            </a:r>
          </a:p>
          <a:p>
            <a:pPr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Ethics</a:t>
            </a:r>
          </a:p>
          <a:p>
            <a:pPr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Engineering Economics</a:t>
            </a:r>
          </a:p>
          <a:p>
            <a:pPr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Probability and Statistics</a:t>
            </a:r>
          </a:p>
          <a:p>
            <a:pPr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Mechanics of Materials</a:t>
            </a:r>
          </a:p>
          <a:p>
            <a:pPr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Statics and Dynamics</a:t>
            </a:r>
          </a:p>
          <a:p>
            <a:pPr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altLang="en-US" sz="2800" dirty="0">
              <a:solidFill>
                <a:srgbClr val="000066"/>
              </a:solidFill>
              <a:latin typeface="Proxima Nova Rg" panose="02000506030000020004" pitchFamily="2" charset="77"/>
            </a:endParaRPr>
          </a:p>
        </p:txBody>
      </p:sp>
      <p:sp>
        <p:nvSpPr>
          <p:cNvPr id="16" name="Rectangle 3">
            <a:extLst>
              <a:ext uri="{FF2B5EF4-FFF2-40B4-BE49-F238E27FC236}">
                <a16:creationId xmlns:a16="http://schemas.microsoft.com/office/drawing/2014/main" id="{7BB0B1BA-016E-5646-ABBE-F4556EE791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92026" y="2150921"/>
            <a:ext cx="5358014" cy="362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13716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085850" indent="-171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1145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717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30289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861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9433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Circuits and Electronics</a:t>
            </a:r>
          </a:p>
          <a:p>
            <a:pPr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Thermodynamics</a:t>
            </a:r>
          </a:p>
          <a:p>
            <a:pPr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Heat Transfer</a:t>
            </a:r>
          </a:p>
          <a:p>
            <a:pPr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Fluid Mechanics</a:t>
            </a:r>
          </a:p>
          <a:p>
            <a:pPr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Computer Systems</a:t>
            </a:r>
          </a:p>
          <a:p>
            <a:pPr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b="1" dirty="0">
                <a:latin typeface="Proxima Nova Lt" panose="02000506030000020004" pitchFamily="2" charset="77"/>
              </a:rPr>
              <a:t>Civil, Electrical and Computer, Chemical, Mechanical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302448" y="1426346"/>
            <a:ext cx="95871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57068C"/>
                </a:solidFill>
                <a:latin typeface="Gotham Medium" panose="02000604030000020004" pitchFamily="50" charset="0"/>
              </a:rPr>
              <a:t>Organization</a:t>
            </a:r>
          </a:p>
          <a:p>
            <a:pPr algn="ctr"/>
            <a:endParaRPr lang="en-US" sz="4000" dirty="0">
              <a:solidFill>
                <a:schemeClr val="accent6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3</a:t>
            </a:r>
          </a:p>
        </p:txBody>
      </p:sp>
      <p:pic>
        <p:nvPicPr>
          <p:cNvPr id="17" name="Picture 16" descr="A picture containing drawing&#10;&#10;Description automatically generated">
            <a:extLst>
              <a:ext uri="{FF2B5EF4-FFF2-40B4-BE49-F238E27FC236}">
                <a16:creationId xmlns:a16="http://schemas.microsoft.com/office/drawing/2014/main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2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1"/>
            <a:ext cx="12192000" cy="569514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530A972-9B89-4A4B-9A67-178C0A0993D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3745" y="2009493"/>
            <a:ext cx="3322874" cy="430018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6BE9475-2D4F-184E-B8DB-F58BF81B29B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8041" y="2009493"/>
            <a:ext cx="3322874" cy="4300188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506AE951-B309-B945-B3F2-27DDEACB8268}"/>
              </a:ext>
            </a:extLst>
          </p:cNvPr>
          <p:cNvGrpSpPr/>
          <p:nvPr/>
        </p:nvGrpSpPr>
        <p:grpSpPr>
          <a:xfrm>
            <a:off x="217166" y="5501740"/>
            <a:ext cx="2306579" cy="566411"/>
            <a:chOff x="83237" y="5681184"/>
            <a:chExt cx="2318587" cy="566411"/>
          </a:xfrm>
        </p:grpSpPr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B2F8A0C3-C1DE-B347-9265-CF7B64E5EAB0}"/>
                </a:ext>
              </a:extLst>
            </p:cNvPr>
            <p:cNvSpPr/>
            <p:nvPr/>
          </p:nvSpPr>
          <p:spPr>
            <a:xfrm>
              <a:off x="83237" y="5681184"/>
              <a:ext cx="1660219" cy="566411"/>
            </a:xfrm>
            <a:prstGeom prst="roundRect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6"/>
                </a:solidFill>
              </a:endParaRPr>
            </a:p>
          </p:txBody>
        </p:sp>
        <p:sp>
          <p:nvSpPr>
            <p:cNvPr id="22" name="TextBox 21">
              <a:hlinkClick r:id="rId6"/>
              <a:extLst>
                <a:ext uri="{FF2B5EF4-FFF2-40B4-BE49-F238E27FC236}">
                  <a16:creationId xmlns:a16="http://schemas.microsoft.com/office/drawing/2014/main" id="{CBF187D8-56E4-774F-92EB-D288BD37F509}"/>
                </a:ext>
              </a:extLst>
            </p:cNvPr>
            <p:cNvSpPr txBox="1"/>
            <p:nvPr/>
          </p:nvSpPr>
          <p:spPr>
            <a:xfrm>
              <a:off x="83237" y="5726279"/>
              <a:ext cx="23185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Proxima Nova Rg" panose="02000506030000020004" pitchFamily="2" charset="77"/>
                </a:rPr>
                <a:t>Learn More</a:t>
              </a:r>
            </a:p>
          </p:txBody>
        </p: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564107" y="438426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" dirty="0">
                <a:latin typeface="Gotham Medium" panose="02000604030000020004" pitchFamily="50" charset="0"/>
              </a:rPr>
              <a:t>FUNDAMENTAL ENGINEERING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302448" y="1403573"/>
            <a:ext cx="95871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57068C"/>
                </a:solidFill>
                <a:latin typeface="Gotham Medium" panose="02000604030000020004" pitchFamily="50" charset="0"/>
              </a:rPr>
              <a:t>Manual</a:t>
            </a:r>
          </a:p>
          <a:p>
            <a:pPr algn="ctr"/>
            <a:endParaRPr lang="en-US" sz="4000" dirty="0">
              <a:solidFill>
                <a:schemeClr val="accent6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4</a:t>
            </a:r>
          </a:p>
        </p:txBody>
      </p:sp>
      <p:pic>
        <p:nvPicPr>
          <p:cNvPr id="18" name="Picture 17" descr="A picture containing drawing&#10;&#10;Description automatically generated">
            <a:extLst>
              <a:ext uri="{FF2B5EF4-FFF2-40B4-BE49-F238E27FC236}">
                <a16:creationId xmlns:a16="http://schemas.microsoft.com/office/drawing/2014/main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7510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1"/>
            <a:ext cx="12192000" cy="569514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564107" y="652864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4030000020004" pitchFamily="50" charset="0"/>
              </a:rPr>
              <a:t>ENGINEERING DEPARTMENTS</a:t>
            </a:r>
          </a:p>
        </p:txBody>
      </p:sp>
      <p:sp>
        <p:nvSpPr>
          <p:cNvPr id="14" name="Rectangle 3">
            <a:extLst>
              <a:ext uri="{FF2B5EF4-FFF2-40B4-BE49-F238E27FC236}">
                <a16:creationId xmlns:a16="http://schemas.microsoft.com/office/drawing/2014/main" id="{8FD90EDE-32B7-064A-B0F3-2569CAEC71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4107" y="2042206"/>
            <a:ext cx="6972300" cy="362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13716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085850" indent="-171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1145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717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30289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861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9433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342900" indent="-3429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Biomedical Engineering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Chemical and Biomolecular Engineering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Civil and Urban Engineering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Computer Science and Engineering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Electrical and Computer Engineering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Finance and Risk Engineering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Mechanical and Aerospace Engineering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altLang="en-US" dirty="0">
              <a:solidFill>
                <a:srgbClr val="000066"/>
              </a:solidFill>
              <a:latin typeface="Tahoma" pitchFamily="34" charset="0"/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altLang="en-US" dirty="0">
              <a:solidFill>
                <a:srgbClr val="000066"/>
              </a:solidFill>
              <a:latin typeface="Tahoma" pitchFamily="34" charset="0"/>
            </a:endParaRPr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altLang="en-US" dirty="0">
              <a:solidFill>
                <a:srgbClr val="000066"/>
              </a:solidFill>
              <a:latin typeface="Tahoma" pitchFamily="34" charset="0"/>
            </a:endParaRPr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altLang="en-US" dirty="0">
              <a:solidFill>
                <a:srgbClr val="000066"/>
              </a:solidFill>
              <a:latin typeface="Tahoma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5</a:t>
            </a: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4387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25562" y="1607340"/>
            <a:ext cx="10140876" cy="2387600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4030000020004" pitchFamily="50" charset="0"/>
              </a:rPr>
              <a:t>TANDON SPECIALIZATIONS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193177" y="4184525"/>
            <a:ext cx="3762104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CDA7024F-D248-4EF6-9CD3-DD357A9199C4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0A1CAF8-DB5A-4A6D-BBB2-4D89C575D2C4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8109B66-0296-4DA0-97B5-15803D47E0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:a16="http://schemas.microsoft.com/office/drawing/2014/main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7537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1"/>
            <a:ext cx="12192000" cy="569514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564107" y="557755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4030000020004" pitchFamily="50" charset="0"/>
              </a:rPr>
              <a:t>TANDON SPECIALIZATIONS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03D12F1-8564-E943-9B99-586F24E97BE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99139" y="1522902"/>
            <a:ext cx="9099499" cy="442602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0C4D1BF-CA5B-7948-A6E0-A5DE4A56F5C5}"/>
              </a:ext>
            </a:extLst>
          </p:cNvPr>
          <p:cNvSpPr/>
          <p:nvPr/>
        </p:nvSpPr>
        <p:spPr>
          <a:xfrm>
            <a:off x="3107842" y="5945517"/>
            <a:ext cx="59763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Proxima Nova Rg" panose="02000506030000020004" pitchFamily="2" charset="77"/>
              </a:rPr>
              <a:t>Figure 1: NYU TSE’s Specialization Areas courtesy of NYU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7</a:t>
            </a:r>
          </a:p>
        </p:txBody>
      </p:sp>
      <p:pic>
        <p:nvPicPr>
          <p:cNvPr id="16" name="Picture 15" descr="A picture containing drawing&#10;&#10;Description automatically generated">
            <a:extLst>
              <a:ext uri="{FF2B5EF4-FFF2-40B4-BE49-F238E27FC236}">
                <a16:creationId xmlns:a16="http://schemas.microsoft.com/office/drawing/2014/main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7771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564107" y="1280426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4030000020004" pitchFamily="50" charset="0"/>
              </a:rPr>
              <a:t>TANDON SPECIALIZATION</a:t>
            </a:r>
            <a:br>
              <a:rPr lang="en-US" sz="5400" dirty="0">
                <a:latin typeface="Gotham Medium" panose="02000604030000020004" pitchFamily="50" charset="0"/>
              </a:rPr>
            </a:br>
            <a:r>
              <a:rPr lang="en-US" sz="5400" dirty="0">
                <a:solidFill>
                  <a:srgbClr val="57068C"/>
                </a:solidFill>
                <a:latin typeface="Gotham Medium" panose="02000604030000020004" pitchFamily="50" charset="0"/>
              </a:rPr>
              <a:t> </a:t>
            </a:r>
            <a:r>
              <a:rPr lang="en-US" sz="4000" dirty="0">
                <a:solidFill>
                  <a:srgbClr val="57068C"/>
                </a:solidFill>
                <a:latin typeface="Gotham Medium" panose="02000604030000020004" pitchFamily="50" charset="0"/>
              </a:rPr>
              <a:t>Bio &amp; Health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A39A8A3-571A-5E46-A278-A84BEC19B38C}"/>
              </a:ext>
            </a:extLst>
          </p:cNvPr>
          <p:cNvSpPr/>
          <p:nvPr/>
        </p:nvSpPr>
        <p:spPr>
          <a:xfrm>
            <a:off x="883977" y="2679944"/>
            <a:ext cx="557099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Chemical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Biomolecular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Biomedical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Bioinformatics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Biotechnology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Mechatronics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0DB0D29-F859-CD47-801F-ABF7FC8711C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057" r="14798"/>
          <a:stretch/>
        </p:blipFill>
        <p:spPr>
          <a:xfrm>
            <a:off x="8136175" y="2739923"/>
            <a:ext cx="3582213" cy="21100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7A952F7-FAC1-E045-AD9C-A4CD3DF1B8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33861" y="2739922"/>
            <a:ext cx="3165142" cy="2110095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E81C563-B1EE-F245-A962-7A9F88E186E6}"/>
              </a:ext>
            </a:extLst>
          </p:cNvPr>
          <p:cNvSpPr/>
          <p:nvPr/>
        </p:nvSpPr>
        <p:spPr>
          <a:xfrm>
            <a:off x="4599334" y="5030738"/>
            <a:ext cx="71190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Proxima Nova Rg" panose="02000506030000020004" pitchFamily="2" charset="77"/>
              </a:rPr>
              <a:t>Figure 2 &amp; 3: Prosthetic hand &amp; DNA structure courtesy of Johns Hopkins &amp; Science Magazine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6EBA18E-5810-DE49-8134-095D5DA88B43}"/>
              </a:ext>
            </a:extLst>
          </p:cNvPr>
          <p:cNvGrpSpPr/>
          <p:nvPr/>
        </p:nvGrpSpPr>
        <p:grpSpPr>
          <a:xfrm>
            <a:off x="217166" y="5628811"/>
            <a:ext cx="2318587" cy="566411"/>
            <a:chOff x="83237" y="5681184"/>
            <a:chExt cx="2318587" cy="566411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504CB0DC-D38C-2349-BAEC-8BBB57EDC409}"/>
                </a:ext>
              </a:extLst>
            </p:cNvPr>
            <p:cNvSpPr/>
            <p:nvPr/>
          </p:nvSpPr>
          <p:spPr>
            <a:xfrm>
              <a:off x="83237" y="5681184"/>
              <a:ext cx="1660219" cy="566411"/>
            </a:xfrm>
            <a:prstGeom prst="roundRect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6"/>
                </a:solidFill>
              </a:endParaRPr>
            </a:p>
          </p:txBody>
        </p:sp>
        <p:sp>
          <p:nvSpPr>
            <p:cNvPr id="4" name="TextBox 3">
              <a:hlinkClick r:id="rId6"/>
              <a:extLst>
                <a:ext uri="{FF2B5EF4-FFF2-40B4-BE49-F238E27FC236}">
                  <a16:creationId xmlns:a16="http://schemas.microsoft.com/office/drawing/2014/main" id="{5D30F70A-5564-8D43-9BC4-D51271693A93}"/>
                </a:ext>
              </a:extLst>
            </p:cNvPr>
            <p:cNvSpPr txBox="1"/>
            <p:nvPr/>
          </p:nvSpPr>
          <p:spPr>
            <a:xfrm>
              <a:off x="83237" y="5726279"/>
              <a:ext cx="23185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Proxima Nova Rg" panose="02000506030000020004" pitchFamily="2" charset="77"/>
                </a:rPr>
                <a:t>Learn More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8</a:t>
            </a:r>
          </a:p>
        </p:txBody>
      </p:sp>
      <p:pic>
        <p:nvPicPr>
          <p:cNvPr id="18" name="Picture 17" descr="A picture containing drawing&#10;&#10;Description automatically generated">
            <a:extLst>
              <a:ext uri="{FF2B5EF4-FFF2-40B4-BE49-F238E27FC236}">
                <a16:creationId xmlns:a16="http://schemas.microsoft.com/office/drawing/2014/main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4577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C2_EG1003" id="{DBE85712-88D7-8C4E-9F2D-317D2E2E98FD}" vid="{B5108559-B8B5-2243-983D-80D44F6D0DB6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C2_EG1003" id="{DBE85712-88D7-8C4E-9F2D-317D2E2E98FD}" vid="{2BA5159C-854F-8147-94DB-7DEFF1DA9AA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1221</TotalTime>
  <Words>605</Words>
  <Application>Microsoft Macintosh PowerPoint</Application>
  <PresentationFormat>Widescreen</PresentationFormat>
  <Paragraphs>153</Paragraphs>
  <Slides>26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6" baseType="lpstr">
      <vt:lpstr>Proxima Nova Lt</vt:lpstr>
      <vt:lpstr>Proxima Nova Rg</vt:lpstr>
      <vt:lpstr>Calibri</vt:lpstr>
      <vt:lpstr>Arial</vt:lpstr>
      <vt:lpstr>Wingdings</vt:lpstr>
      <vt:lpstr>Gotham Medium</vt:lpstr>
      <vt:lpstr>Tahoma</vt:lpstr>
      <vt:lpstr>Calibri Light</vt:lpstr>
      <vt:lpstr>Office Theme</vt:lpstr>
      <vt:lpstr>Custom Design</vt:lpstr>
      <vt:lpstr>RECITATION 8</vt:lpstr>
      <vt:lpstr>AGENDA</vt:lpstr>
      <vt:lpstr>AREAS OF ENGINEERING</vt:lpstr>
      <vt:lpstr>PowerPoint Presentation</vt:lpstr>
      <vt:lpstr>PowerPoint Presentation</vt:lpstr>
      <vt:lpstr>PowerPoint Presentation</vt:lpstr>
      <vt:lpstr>TANDON SPECIALIZATIONS</vt:lpstr>
      <vt:lpstr>PowerPoint Presentation</vt:lpstr>
      <vt:lpstr>PowerPoint Presentation</vt:lpstr>
      <vt:lpstr>PowerPoint Presentation</vt:lpstr>
      <vt:lpstr>PowerPoint Presentation</vt:lpstr>
      <vt:lpstr>QUESTIONS?</vt:lpstr>
      <vt:lpstr>INVENTION, INNOVATION, ENTREPRENEURSHIP (i2e) CULTURE </vt:lpstr>
      <vt:lpstr>PowerPoint Presentation</vt:lpstr>
      <vt:lpstr>PowerPoint Presentation</vt:lpstr>
      <vt:lpstr>PowerPoint Presentation</vt:lpstr>
      <vt:lpstr>PowerPoint Presentation</vt:lpstr>
      <vt:lpstr>QUESTIONS?</vt:lpstr>
      <vt:lpstr>UNDERGRADUATE ACADEMICS AT NYU</vt:lpstr>
      <vt:lpstr>PowerPoint Presentation</vt:lpstr>
      <vt:lpstr>PowerPoint Presentation</vt:lpstr>
      <vt:lpstr>PowerPoint Presentation</vt:lpstr>
      <vt:lpstr>PowerPoint Presentation</vt:lpstr>
      <vt:lpstr>QUESTIONS?</vt:lpstr>
      <vt:lpstr>PRESENTATION ACTIVITY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Recitation 8</dc:title>
  <dc:creator>Diya</dc:creator>
  <cp:lastModifiedBy>Daijah Etienne</cp:lastModifiedBy>
  <cp:revision>28</cp:revision>
  <dcterms:created xsi:type="dcterms:W3CDTF">2020-08-24T08:18:56Z</dcterms:created>
  <dcterms:modified xsi:type="dcterms:W3CDTF">2020-10-27T22:52:27Z</dcterms:modified>
  <cp:contentStatus/>
</cp:coreProperties>
</file>