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28"/>
  </p:notesMasterIdLst>
  <p:sldIdLst>
    <p:sldId id="298" r:id="rId3"/>
    <p:sldId id="258" r:id="rId4"/>
    <p:sldId id="299" r:id="rId5"/>
    <p:sldId id="319" r:id="rId6"/>
    <p:sldId id="302" r:id="rId7"/>
    <p:sldId id="303" r:id="rId8"/>
    <p:sldId id="320" r:id="rId9"/>
    <p:sldId id="321" r:id="rId10"/>
    <p:sldId id="322" r:id="rId11"/>
    <p:sldId id="323" r:id="rId12"/>
    <p:sldId id="324" r:id="rId13"/>
    <p:sldId id="325" r:id="rId14"/>
    <p:sldId id="326" r:id="rId15"/>
    <p:sldId id="335" r:id="rId16"/>
    <p:sldId id="330" r:id="rId17"/>
    <p:sldId id="331" r:id="rId18"/>
    <p:sldId id="336" r:id="rId19"/>
    <p:sldId id="337" r:id="rId20"/>
    <p:sldId id="338" r:id="rId21"/>
    <p:sldId id="339" r:id="rId22"/>
    <p:sldId id="340" r:id="rId23"/>
    <p:sldId id="332" r:id="rId24"/>
    <p:sldId id="333" r:id="rId25"/>
    <p:sldId id="334" r:id="rId26"/>
    <p:sldId id="328"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Gotham Medium" pitchFamily="2" charset="0"/>
      <p:regular r:id="rId35"/>
      <p:italic r:id="rId36"/>
    </p:embeddedFont>
    <p:embeddedFont>
      <p:font typeface="Proxima Nova Lt" panose="02000506030000020004" pitchFamily="2" charset="77"/>
      <p:regular r:id="rId37"/>
      <p:bold r:id="rId38"/>
      <p:italic r:id="rId39"/>
      <p:boldItalic r:id="rId40"/>
    </p:embeddedFont>
    <p:embeddedFont>
      <p:font typeface="Proxima Nova Rg" panose="02000506030000020004" pitchFamily="2" charset="77"/>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7" autoAdjust="0"/>
    <p:restoredTop sz="91573"/>
  </p:normalViewPr>
  <p:slideViewPr>
    <p:cSldViewPr snapToGrid="0">
      <p:cViewPr varScale="1">
        <p:scale>
          <a:sx n="123" d="100"/>
          <a:sy n="123" d="100"/>
        </p:scale>
        <p:origin x="224" y="616"/>
      </p:cViewPr>
      <p:guideLst>
        <p:guide orient="horz" pos="2184"/>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7/12/23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E5E07-5C7E-3546-9E90-84F08637D3E3}" type="slidenum">
              <a:rPr lang="en-US" smtClean="0"/>
              <a:t>2</a:t>
            </a:fld>
            <a:endParaRPr lang="en-US"/>
          </a:p>
        </p:txBody>
      </p:sp>
    </p:spTree>
    <p:extLst>
      <p:ext uri="{BB962C8B-B14F-4D97-AF65-F5344CB8AC3E}">
        <p14:creationId xmlns:p14="http://schemas.microsoft.com/office/powerpoint/2010/main" val="340872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image views/elevations that should be shown are a top view (aka birds-eye view), front elevation, the most detailed side and anisometric view. We are currently looking at the isometric view of this image which shows the other 3 elevations of interest. </a:t>
            </a:r>
          </a:p>
        </p:txBody>
      </p:sp>
      <p:sp>
        <p:nvSpPr>
          <p:cNvPr id="4" name="Slide Number Placeholder 3"/>
          <p:cNvSpPr>
            <a:spLocks noGrp="1"/>
          </p:cNvSpPr>
          <p:nvPr>
            <p:ph type="sldNum" sz="quarter" idx="5"/>
          </p:nvPr>
        </p:nvSpPr>
        <p:spPr/>
        <p:txBody>
          <a:bodyPr/>
          <a:lstStyle/>
          <a:p>
            <a:fld id="{9F0E5E07-5C7E-3546-9E90-84F08637D3E3}" type="slidenum">
              <a:rPr lang="en-US" smtClean="0"/>
              <a:t>12</a:t>
            </a:fld>
            <a:endParaRPr lang="en-US"/>
          </a:p>
        </p:txBody>
      </p:sp>
    </p:spTree>
    <p:extLst>
      <p:ext uri="{BB962C8B-B14F-4D97-AF65-F5344CB8AC3E}">
        <p14:creationId xmlns:p14="http://schemas.microsoft.com/office/powerpoint/2010/main" val="157602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 lot about presentations by now. Here is a summary to wrap up the big ideas. Use style tips to engage your audience. Think about how you’ll transition from topic to topic in advance. Use a storytelling technique to provide the best presentation. Be sure to include the motivation behind the experiment/project and important foundational concepts. </a:t>
            </a:r>
          </a:p>
        </p:txBody>
      </p:sp>
      <p:sp>
        <p:nvSpPr>
          <p:cNvPr id="4" name="Slide Number Placeholder 3"/>
          <p:cNvSpPr>
            <a:spLocks noGrp="1"/>
          </p:cNvSpPr>
          <p:nvPr>
            <p:ph type="sldNum" sz="quarter" idx="5"/>
          </p:nvPr>
        </p:nvSpPr>
        <p:spPr/>
        <p:txBody>
          <a:bodyPr/>
          <a:lstStyle/>
          <a:p>
            <a:fld id="{9F0E5E07-5C7E-3546-9E90-84F08637D3E3}" type="slidenum">
              <a:rPr lang="en-US" smtClean="0"/>
              <a:t>13</a:t>
            </a:fld>
            <a:endParaRPr lang="en-US"/>
          </a:p>
        </p:txBody>
      </p:sp>
    </p:spTree>
    <p:extLst>
      <p:ext uri="{BB962C8B-B14F-4D97-AF65-F5344CB8AC3E}">
        <p14:creationId xmlns:p14="http://schemas.microsoft.com/office/powerpoint/2010/main" val="56888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KSAs = knowledge skills and abilities</a:t>
            </a:r>
          </a:p>
        </p:txBody>
      </p:sp>
      <p:sp>
        <p:nvSpPr>
          <p:cNvPr id="4" name="Slide Number Placeholder 3"/>
          <p:cNvSpPr>
            <a:spLocks noGrp="1"/>
          </p:cNvSpPr>
          <p:nvPr>
            <p:ph type="sldNum" sz="quarter" idx="5"/>
          </p:nvPr>
        </p:nvSpPr>
        <p:spPr/>
        <p:txBody>
          <a:bodyPr/>
          <a:lstStyle/>
          <a:p>
            <a:fld id="{9F0E5E07-5C7E-3546-9E90-84F08637D3E3}" type="slidenum">
              <a:rPr lang="en-US" smtClean="0"/>
              <a:t>15</a:t>
            </a:fld>
            <a:endParaRPr lang="en-US"/>
          </a:p>
        </p:txBody>
      </p:sp>
    </p:spTree>
    <p:extLst>
      <p:ext uri="{BB962C8B-B14F-4D97-AF65-F5344CB8AC3E}">
        <p14:creationId xmlns:p14="http://schemas.microsoft.com/office/powerpoint/2010/main" val="4219774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recitation you have the opportunity to watch your peers present. It is important that you are able to take feedback from the TA and the professor for all presentations--Not just your own. During our first recitation we went over how to give a lab presentation. This is time to practice. </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71696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raise their hand and comment on what is wrong with this slide OR if possible, put students in groups and give them one minute to come up with answers to this question- have each group share one or two improvements to be made. Ask students what is positive with the slide **  Some negative answers: inconsistent font, stretched image, tiny caption, image is labeled as a table, inconsistent capitalization, inconsistent text size, images overlapping text, missing title, too many lines of text.. </a:t>
            </a:r>
            <a:r>
              <a:rPr lang="en-US" dirty="0" err="1"/>
              <a:t>etc</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46745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with positioning and layout, utilize the gridline, guide and ruler tools nested under the ‘View’ table on the tool bar.</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33771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visual of the cleaned-up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361123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good idea to use Excel to create tables to display your data since Excel has more advanced functionality than creating a table in PowerPoint. To ensure any stylistic changes are carried over between Excel and PowerPoint, when you copy and paste use the  ‘Copy as Picture’ option from the drop down menu next to the ’copy’ icon. If you don’t do this the cell sizes, fonts, coloring and gridlines may change between applications. On the example above you may notice that there are cell gridlines that are not shown in order to deliver the data more clearly. To do this, uncheck the ‘View Gridlines option on the ‘Page Layout’ tab. After you’ve done this, you can create gridlines where you want them. </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391304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being more exciting to look at, a color-coded image of a CAD layout can help the presenter easily display different features and layers of the sketch in one image instead of multiple. To do this, press the printer icon at the top of the window and select the ‘Properties’ button. A visual how-to is shown on the next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80313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shows a visual representation of the process described on the last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354270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creating presentations we have the challenge of  accurately showing 3D objects, such as ones created in CAD software, on a 2D screen. To do this, we use four different image views. **Ask students if they can name them (Answers on next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11</a:t>
            </a:fld>
            <a:endParaRPr lang="en-US"/>
          </a:p>
        </p:txBody>
      </p:sp>
    </p:spTree>
    <p:extLst>
      <p:ext uri="{BB962C8B-B14F-4D97-AF65-F5344CB8AC3E}">
        <p14:creationId xmlns:p14="http://schemas.microsoft.com/office/powerpoint/2010/main" val="307678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7/12/23</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7/12/23</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7/12/23</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7/12/23</a:t>
            </a:fld>
            <a:endParaRPr lang="en-US"/>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7/12/23</a:t>
            </a:fld>
            <a:endParaRPr lang="en-US"/>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7/12/23</a:t>
            </a:fld>
            <a:endParaRPr lang="en-US"/>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7/12/23</a:t>
            </a:fld>
            <a:endParaRPr lang="en-US"/>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7/12/23</a:t>
            </a:fld>
            <a:endParaRPr lang="en-US"/>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7/12/23</a:t>
            </a:fld>
            <a:endParaRPr lang="en-US"/>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7/12/23</a:t>
            </a:fld>
            <a:endParaRPr lang="en-US"/>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7/12/23</a:t>
            </a:fld>
            <a:endParaRPr lang="en-US"/>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7/12/23</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7/12/23</a:t>
            </a:fld>
            <a:endParaRPr lang="en-US"/>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7/12/23</a:t>
            </a:fld>
            <a:endParaRPr lang="en-US"/>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7/12/23</a:t>
            </a:fld>
            <a:endParaRPr lang="en-US"/>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7/12/23</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7/12/23</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7/12/23</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7/12/23</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7/12/23</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7/12/23</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7/12/23</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7/12/23</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7/12/23</a:t>
            </a:fld>
            <a:endParaRPr lang="en-US"/>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3 </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a:latin typeface="Proxima Nova Rg" panose="02000506030000020004" pitchFamily="2" charset="0"/>
              </a:rPr>
              <a:t>EG1004</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7" name="Rectangle 16">
            <a:extLst>
              <a:ext uri="{FF2B5EF4-FFF2-40B4-BE49-F238E27FC236}">
                <a16:creationId xmlns:a16="http://schemas.microsoft.com/office/drawing/2014/main" id="{EA555BDD-4CBB-804E-A56B-437C46AC560A}"/>
              </a:ext>
            </a:extLst>
          </p:cNvPr>
          <p:cNvSpPr/>
          <p:nvPr/>
        </p:nvSpPr>
        <p:spPr>
          <a:xfrm>
            <a:off x="4080991" y="5876004"/>
            <a:ext cx="3935693" cy="369332"/>
          </a:xfrm>
          <a:prstGeom prst="rect">
            <a:avLst/>
          </a:prstGeom>
        </p:spPr>
        <p:txBody>
          <a:bodyPr wrap="none">
            <a:spAutoFit/>
          </a:bodyPr>
          <a:lstStyle/>
          <a:p>
            <a:r>
              <a:rPr lang="en-US" dirty="0">
                <a:latin typeface="Proxima Nova Rg" panose="02000506030000020004" pitchFamily="2" charset="77"/>
              </a:rPr>
              <a:t>Figure 6: Colorized AutoCAD Plotting</a:t>
            </a:r>
          </a:p>
        </p:txBody>
      </p:sp>
      <p:pic>
        <p:nvPicPr>
          <p:cNvPr id="14" name="Picture 13">
            <a:extLst>
              <a:ext uri="{FF2B5EF4-FFF2-40B4-BE49-F238E27FC236}">
                <a16:creationId xmlns:a16="http://schemas.microsoft.com/office/drawing/2014/main" id="{91E8FF4F-28E2-3F43-A8B3-8074E60AD41B}"/>
              </a:ext>
            </a:extLst>
          </p:cNvPr>
          <p:cNvPicPr>
            <a:picLocks noChangeAspect="1"/>
          </p:cNvPicPr>
          <p:nvPr/>
        </p:nvPicPr>
        <p:blipFill>
          <a:blip r:embed="rId4"/>
          <a:stretch>
            <a:fillRect/>
          </a:stretch>
        </p:blipFill>
        <p:spPr>
          <a:xfrm>
            <a:off x="2347196" y="1661162"/>
            <a:ext cx="7493053" cy="4214842"/>
          </a:xfrm>
          <a:prstGeom prst="rect">
            <a:avLst/>
          </a:prstGeom>
        </p:spPr>
      </p:pic>
      <p:sp>
        <p:nvSpPr>
          <p:cNvPr id="16" name="Title 1">
            <a:extLst>
              <a:ext uri="{FF2B5EF4-FFF2-40B4-BE49-F238E27FC236}">
                <a16:creationId xmlns:a16="http://schemas.microsoft.com/office/drawing/2014/main" id="{8F8460F5-70B7-6646-A7D7-C9069206AFE4}"/>
              </a:ext>
            </a:extLst>
          </p:cNvPr>
          <p:cNvSpPr txBox="1">
            <a:spLocks/>
          </p:cNvSpPr>
          <p:nvPr/>
        </p:nvSpPr>
        <p:spPr>
          <a:xfrm>
            <a:off x="561830" y="591216"/>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10</a:t>
            </a:r>
          </a:p>
        </p:txBody>
      </p:sp>
    </p:spTree>
    <p:extLst>
      <p:ext uri="{BB962C8B-B14F-4D97-AF65-F5344CB8AC3E}">
        <p14:creationId xmlns:p14="http://schemas.microsoft.com/office/powerpoint/2010/main" val="128529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6"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id="{EA555BDD-4CBB-804E-A56B-437C46AC560A}"/>
              </a:ext>
            </a:extLst>
          </p:cNvPr>
          <p:cNvSpPr/>
          <p:nvPr/>
        </p:nvSpPr>
        <p:spPr>
          <a:xfrm>
            <a:off x="4627488" y="5926701"/>
            <a:ext cx="2920992" cy="369332"/>
          </a:xfrm>
          <a:prstGeom prst="rect">
            <a:avLst/>
          </a:prstGeom>
        </p:spPr>
        <p:txBody>
          <a:bodyPr wrap="none">
            <a:spAutoFit/>
          </a:bodyPr>
          <a:lstStyle/>
          <a:p>
            <a:r>
              <a:rPr lang="en-US" dirty="0">
                <a:latin typeface="Proxima Nova Rg" panose="02000506030000020004" pitchFamily="2" charset="77"/>
              </a:rPr>
              <a:t>Figure 7: Image Viewpoints</a:t>
            </a:r>
          </a:p>
        </p:txBody>
      </p:sp>
      <p:pic>
        <p:nvPicPr>
          <p:cNvPr id="13" name="Picture 12"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11</a:t>
            </a:r>
          </a:p>
        </p:txBody>
      </p:sp>
      <p:pic>
        <p:nvPicPr>
          <p:cNvPr id="11" name="Picture 10" descr="http://upload.wikimedia.org/wikipedia/commons/thumb/5/59/First_angle_projection.svg/641px-First_angle_projection.svg.png">
            <a:extLst>
              <a:ext uri="{FF2B5EF4-FFF2-40B4-BE49-F238E27FC236}">
                <a16:creationId xmlns:a16="http://schemas.microsoft.com/office/drawing/2014/main" id="{373046CC-76CA-7345-9693-FC25550544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4773" y="1738708"/>
            <a:ext cx="4887589" cy="382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3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31927"/>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id="{EA555BDD-4CBB-804E-A56B-437C46AC560A}"/>
              </a:ext>
            </a:extLst>
          </p:cNvPr>
          <p:cNvSpPr/>
          <p:nvPr/>
        </p:nvSpPr>
        <p:spPr>
          <a:xfrm>
            <a:off x="4399171" y="5616676"/>
            <a:ext cx="3918791" cy="369332"/>
          </a:xfrm>
          <a:prstGeom prst="rect">
            <a:avLst/>
          </a:prstGeom>
        </p:spPr>
        <p:txBody>
          <a:bodyPr wrap="square">
            <a:spAutoFit/>
          </a:bodyPr>
          <a:lstStyle/>
          <a:p>
            <a:r>
              <a:rPr lang="en-US" dirty="0">
                <a:latin typeface="Proxima Nova Rg" panose="02000506030000020004" pitchFamily="2" charset="77"/>
              </a:rPr>
              <a:t>Figure 8: Labeled image viewpoints</a:t>
            </a:r>
          </a:p>
        </p:txBody>
      </p:sp>
      <p:pic>
        <p:nvPicPr>
          <p:cNvPr id="10" name="Picture 9" descr="http://upload.wikimedia.org/wikipedia/commons/thumb/5/59/First_angle_projection.svg/641px-First_angle_projection.svg.png">
            <a:extLst>
              <a:ext uri="{FF2B5EF4-FFF2-40B4-BE49-F238E27FC236}">
                <a16:creationId xmlns:a16="http://schemas.microsoft.com/office/drawing/2014/main"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773" y="1738708"/>
            <a:ext cx="4887589" cy="38277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EF0A83-8CF0-4345-AFE8-4934102E4AA0}"/>
              </a:ext>
            </a:extLst>
          </p:cNvPr>
          <p:cNvSpPr txBox="1"/>
          <p:nvPr/>
        </p:nvSpPr>
        <p:spPr>
          <a:xfrm>
            <a:off x="7797250" y="3834721"/>
            <a:ext cx="1519931" cy="523220"/>
          </a:xfrm>
          <a:prstGeom prst="rect">
            <a:avLst/>
          </a:prstGeom>
          <a:noFill/>
        </p:spPr>
        <p:txBody>
          <a:bodyPr wrap="square" rtlCol="0">
            <a:spAutoFit/>
          </a:bodyPr>
          <a:lstStyle/>
          <a:p>
            <a:r>
              <a:rPr lang="en-US" sz="2800" b="1" dirty="0">
                <a:solidFill>
                  <a:srgbClr val="FF0000"/>
                </a:solidFill>
                <a:latin typeface="Proxima Nova Lt" panose="02000506030000020004" pitchFamily="2" charset="77"/>
              </a:rPr>
              <a:t>Front</a:t>
            </a:r>
          </a:p>
        </p:txBody>
      </p:sp>
      <p:sp>
        <p:nvSpPr>
          <p:cNvPr id="13" name="TextBox 12">
            <a:extLst>
              <a:ext uri="{FF2B5EF4-FFF2-40B4-BE49-F238E27FC236}">
                <a16:creationId xmlns:a16="http://schemas.microsoft.com/office/drawing/2014/main" id="{7FA4B79B-1C3E-FF49-B783-B0BB3C1AE866}"/>
              </a:ext>
            </a:extLst>
          </p:cNvPr>
          <p:cNvSpPr txBox="1"/>
          <p:nvPr/>
        </p:nvSpPr>
        <p:spPr>
          <a:xfrm>
            <a:off x="2855742" y="3541619"/>
            <a:ext cx="1759867" cy="954107"/>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Detailed Side</a:t>
            </a:r>
          </a:p>
        </p:txBody>
      </p:sp>
      <p:sp>
        <p:nvSpPr>
          <p:cNvPr id="14" name="TextBox 13">
            <a:extLst>
              <a:ext uri="{FF2B5EF4-FFF2-40B4-BE49-F238E27FC236}">
                <a16:creationId xmlns:a16="http://schemas.microsoft.com/office/drawing/2014/main" id="{7C27A747-553E-024E-8245-6274A2B8740A}"/>
              </a:ext>
            </a:extLst>
          </p:cNvPr>
          <p:cNvSpPr txBox="1"/>
          <p:nvPr/>
        </p:nvSpPr>
        <p:spPr>
          <a:xfrm>
            <a:off x="5253209" y="1597074"/>
            <a:ext cx="1519931"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Top</a:t>
            </a:r>
          </a:p>
        </p:txBody>
      </p:sp>
      <p:sp>
        <p:nvSpPr>
          <p:cNvPr id="16" name="TextBox 15">
            <a:extLst>
              <a:ext uri="{FF2B5EF4-FFF2-40B4-BE49-F238E27FC236}">
                <a16:creationId xmlns:a16="http://schemas.microsoft.com/office/drawing/2014/main" id="{E9E14A83-1B8B-9248-B44C-FED47FAE3FB9}"/>
              </a:ext>
            </a:extLst>
          </p:cNvPr>
          <p:cNvSpPr txBox="1"/>
          <p:nvPr/>
        </p:nvSpPr>
        <p:spPr>
          <a:xfrm>
            <a:off x="4915880" y="3972506"/>
            <a:ext cx="2366553"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Isometric</a:t>
            </a:r>
          </a:p>
        </p:txBody>
      </p:sp>
      <p:pic>
        <p:nvPicPr>
          <p:cNvPr id="18" name="Picture 17"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9" name="TextBox 18">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12</a:t>
            </a:r>
          </a:p>
        </p:txBody>
      </p:sp>
    </p:spTree>
    <p:extLst>
      <p:ext uri="{BB962C8B-B14F-4D97-AF65-F5344CB8AC3E}">
        <p14:creationId xmlns:p14="http://schemas.microsoft.com/office/powerpoint/2010/main" val="11657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71450" y="626713"/>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TIPS SUMMARY</a:t>
            </a:r>
          </a:p>
        </p:txBody>
      </p:sp>
      <p:sp>
        <p:nvSpPr>
          <p:cNvPr id="18" name="Rectangle 17">
            <a:extLst>
              <a:ext uri="{FF2B5EF4-FFF2-40B4-BE49-F238E27FC236}">
                <a16:creationId xmlns:a16="http://schemas.microsoft.com/office/drawing/2014/main" id="{E5538BA2-A6BF-FF48-AF61-E71BA06C61D1}"/>
              </a:ext>
            </a:extLst>
          </p:cNvPr>
          <p:cNvSpPr/>
          <p:nvPr/>
        </p:nvSpPr>
        <p:spPr>
          <a:xfrm>
            <a:off x="6250744" y="2352619"/>
            <a:ext cx="12307726" cy="2554545"/>
          </a:xfrm>
          <a:prstGeom prst="rect">
            <a:avLst/>
          </a:prstGeom>
        </p:spPr>
        <p:txBody>
          <a:bodyPr wrap="square">
            <a:spAutoFit/>
          </a:bodyPr>
          <a:lstStyle/>
          <a:p>
            <a:r>
              <a:rPr lang="en-US" sz="3200" dirty="0">
                <a:solidFill>
                  <a:srgbClr val="57068C"/>
                </a:solidFill>
                <a:latin typeface="Proxima Nova Lt" panose="02000506030000020004" pitchFamily="50" charset="0"/>
              </a:rPr>
              <a:t>You are the storyteller</a:t>
            </a:r>
          </a:p>
          <a:p>
            <a:pPr marL="342900" indent="-342900">
              <a:buFont typeface="Arial" panose="020B0604020202020204" pitchFamily="34" charset="0"/>
              <a:buChar char="•"/>
            </a:pPr>
            <a:r>
              <a:rPr lang="en-US" sz="3200" dirty="0">
                <a:latin typeface="Proxima Nova Rg" panose="02000506030000020004" pitchFamily="2" charset="77"/>
              </a:rPr>
              <a:t>Motivation</a:t>
            </a:r>
          </a:p>
          <a:p>
            <a:pPr marL="342900" indent="-342900">
              <a:buFont typeface="Arial" panose="020B0604020202020204" pitchFamily="34" charset="0"/>
              <a:buChar char="•"/>
            </a:pPr>
            <a:r>
              <a:rPr lang="en-US" sz="3200" dirty="0">
                <a:latin typeface="Proxima Nova Rg" panose="02000506030000020004" pitchFamily="2" charset="77"/>
              </a:rPr>
              <a:t>Important concepts</a:t>
            </a:r>
          </a:p>
          <a:p>
            <a:pPr marL="342900" indent="-342900">
              <a:buFont typeface="Arial" panose="020B0604020202020204" pitchFamily="34" charset="0"/>
              <a:buChar char="•"/>
            </a:pPr>
            <a:r>
              <a:rPr lang="en-US" sz="3200" dirty="0">
                <a:latin typeface="Proxima Nova Rg" panose="02000506030000020004" pitchFamily="2" charset="77"/>
              </a:rPr>
              <a:t>Organize transitions</a:t>
            </a:r>
          </a:p>
          <a:p>
            <a:pPr marL="342900" indent="-342900">
              <a:buFont typeface="Arial" panose="020B0604020202020204" pitchFamily="34" charset="0"/>
              <a:buChar char="•"/>
            </a:pPr>
            <a:r>
              <a:rPr lang="en-US" sz="3200" dirty="0">
                <a:latin typeface="Proxima Nova Rg" panose="02000506030000020004" pitchFamily="2" charset="77"/>
              </a:rPr>
              <a:t>Clarity</a:t>
            </a:r>
          </a:p>
        </p:txBody>
      </p:sp>
      <p:sp>
        <p:nvSpPr>
          <p:cNvPr id="20" name="Rectangle 19">
            <a:extLst>
              <a:ext uri="{FF2B5EF4-FFF2-40B4-BE49-F238E27FC236}">
                <a16:creationId xmlns:a16="http://schemas.microsoft.com/office/drawing/2014/main" id="{B80A8DF4-3A20-2347-8090-F9CE0B4E7115}"/>
              </a:ext>
            </a:extLst>
          </p:cNvPr>
          <p:cNvSpPr/>
          <p:nvPr/>
        </p:nvSpPr>
        <p:spPr>
          <a:xfrm>
            <a:off x="963448" y="2352619"/>
            <a:ext cx="5547884" cy="2554545"/>
          </a:xfrm>
          <a:prstGeom prst="rect">
            <a:avLst/>
          </a:prstGeom>
        </p:spPr>
        <p:txBody>
          <a:bodyPr wrap="square">
            <a:spAutoFit/>
          </a:bodyPr>
          <a:lstStyle/>
          <a:p>
            <a:r>
              <a:rPr lang="en-US" sz="32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3200" dirty="0">
                <a:latin typeface="Proxima Nova Rg" panose="02000506030000020004" pitchFamily="2" charset="77"/>
              </a:rPr>
              <a:t>With text, less is more</a:t>
            </a:r>
          </a:p>
          <a:p>
            <a:pPr marL="342900" indent="-342900">
              <a:buFont typeface="Arial" panose="020B0604020202020204" pitchFamily="34" charset="0"/>
              <a:buChar char="•"/>
            </a:pPr>
            <a:r>
              <a:rPr lang="en-US" sz="3200" dirty="0">
                <a:latin typeface="Proxima Nova Rg" panose="02000506030000020004" pitchFamily="2" charset="77"/>
              </a:rPr>
              <a:t>Think content first</a:t>
            </a:r>
          </a:p>
          <a:p>
            <a:pPr marL="342900" indent="-342900">
              <a:buFont typeface="Arial" panose="020B0604020202020204" pitchFamily="34" charset="0"/>
              <a:buChar char="•"/>
            </a:pPr>
            <a:r>
              <a:rPr lang="en-US" sz="3200" dirty="0">
                <a:latin typeface="Proxima Nova Rg" panose="02000506030000020004" pitchFamily="2" charset="77"/>
              </a:rPr>
              <a:t>Cohesive &amp; consistent </a:t>
            </a:r>
          </a:p>
          <a:p>
            <a:pPr marL="342900" indent="-342900">
              <a:buFont typeface="Arial" panose="020B0604020202020204" pitchFamily="34" charset="0"/>
              <a:buChar char="•"/>
            </a:pPr>
            <a:r>
              <a:rPr lang="en-US" sz="3200" dirty="0">
                <a:latin typeface="Proxima Nova Rg" panose="02000506030000020004" pitchFamily="2" charset="77"/>
              </a:rPr>
              <a:t>Meaningful images </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13</a:t>
            </a:r>
          </a:p>
        </p:txBody>
      </p:sp>
    </p:spTree>
    <p:extLst>
      <p:ext uri="{BB962C8B-B14F-4D97-AF65-F5344CB8AC3E}">
        <p14:creationId xmlns:p14="http://schemas.microsoft.com/office/powerpoint/2010/main" val="1970398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1628013"/>
            <a:ext cx="10406742" cy="923519"/>
          </a:xfrm>
        </p:spPr>
        <p:txBody>
          <a:bodyPr>
            <a:normAutofit/>
          </a:bodyPr>
          <a:lstStyle/>
          <a:p>
            <a:r>
              <a:rPr lang="en-US" sz="5400" dirty="0">
                <a:latin typeface="Gotham Medium" pitchFamily="50" charset="0"/>
              </a:rPr>
              <a:t>CATME</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278272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0" name="Title 1">
            <a:extLst>
              <a:ext uri="{FF2B5EF4-FFF2-40B4-BE49-F238E27FC236}">
                <a16:creationId xmlns:a16="http://schemas.microsoft.com/office/drawing/2014/main" id="{7B29DC25-0BA2-4267-8BF2-B94F6BE5816C}"/>
              </a:ext>
            </a:extLst>
          </p:cNvPr>
          <p:cNvSpPr txBox="1">
            <a:spLocks/>
          </p:cNvSpPr>
          <p:nvPr/>
        </p:nvSpPr>
        <p:spPr>
          <a:xfrm>
            <a:off x="892629" y="3151756"/>
            <a:ext cx="10406742" cy="150508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itchFamily="50" charset="0"/>
              </a:rPr>
              <a:t>Comprehensive Assessment of </a:t>
            </a:r>
            <a:br>
              <a:rPr lang="en-US" sz="5400" dirty="0">
                <a:latin typeface="Gotham Medium" pitchFamily="50" charset="0"/>
              </a:rPr>
            </a:br>
            <a:r>
              <a:rPr lang="en-US" sz="5400" dirty="0">
                <a:latin typeface="Gotham Medium" pitchFamily="50" charset="0"/>
              </a:rPr>
              <a:t>Team Member Effectiveness</a:t>
            </a:r>
          </a:p>
        </p:txBody>
      </p:sp>
    </p:spTree>
    <p:extLst>
      <p:ext uri="{BB962C8B-B14F-4D97-AF65-F5344CB8AC3E}">
        <p14:creationId xmlns:p14="http://schemas.microsoft.com/office/powerpoint/2010/main" val="2421962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263952" y="2261904"/>
            <a:ext cx="7390614" cy="3917892"/>
          </a:xfrm>
        </p:spPr>
        <p:txBody>
          <a:bodyPr anchor="ctr">
            <a:norm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Peer assessment on team dynamics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Monitor your performance on five dimensions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Understand how to be a better team member</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Identify any potential interpersonal conflicts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Intervention from professor at early stage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Possible individual penalty based on evaluation</a:t>
            </a:r>
          </a:p>
          <a:p>
            <a:pPr algn="l">
              <a:lnSpc>
                <a:spcPct val="100000"/>
              </a:lnSpc>
            </a:pPr>
            <a:endParaRPr lang="en-US" dirty="0">
              <a:latin typeface="Proxima Nova Rg" panose="02000506030000020004" pitchFamily="2" charset="0"/>
            </a:endParaRPr>
          </a:p>
        </p:txBody>
      </p:sp>
      <p:sp>
        <p:nvSpPr>
          <p:cNvPr id="14" name="Title 1">
            <a:extLst>
              <a:ext uri="{FF2B5EF4-FFF2-40B4-BE49-F238E27FC236}">
                <a16:creationId xmlns:a16="http://schemas.microsoft.com/office/drawing/2014/main" id="{79331EC5-D956-4741-BA02-1161F3EEFB86}"/>
              </a:ext>
            </a:extLst>
          </p:cNvPr>
          <p:cNvSpPr txBox="1">
            <a:spLocks/>
          </p:cNvSpPr>
          <p:nvPr/>
        </p:nvSpPr>
        <p:spPr>
          <a:xfrm>
            <a:off x="-85726" y="1072675"/>
            <a:ext cx="1236345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Medium" pitchFamily="50" charset="0"/>
              </a:rPr>
              <a:t>Why Do I Participate CATME?</a:t>
            </a:r>
          </a:p>
        </p:txBody>
      </p:sp>
      <p:sp>
        <p:nvSpPr>
          <p:cNvPr id="15" name="Rectangle 14">
            <a:extLst>
              <a:ext uri="{FF2B5EF4-FFF2-40B4-BE49-F238E27FC236}">
                <a16:creationId xmlns:a16="http://schemas.microsoft.com/office/drawing/2014/main" id="{2EAE667A-E525-E54C-9984-217B206A5CC6}"/>
              </a:ext>
            </a:extLst>
          </p:cNvPr>
          <p:cNvSpPr/>
          <p:nvPr/>
        </p:nvSpPr>
        <p:spPr>
          <a:xfrm>
            <a:off x="7528693" y="5164542"/>
            <a:ext cx="4215257" cy="369332"/>
          </a:xfrm>
          <a:prstGeom prst="rect">
            <a:avLst/>
          </a:prstGeom>
        </p:spPr>
        <p:txBody>
          <a:bodyPr wrap="none">
            <a:spAutoFit/>
          </a:bodyPr>
          <a:lstStyle/>
          <a:p>
            <a:r>
              <a:rPr lang="en-US" dirty="0">
                <a:latin typeface="Proxima Nova Rg" panose="02000506030000020004" pitchFamily="2" charset="0"/>
              </a:rPr>
              <a:t>Figure 9: CATME Five Team Dimensions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15</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pic>
        <p:nvPicPr>
          <p:cNvPr id="5" name="Picture 4">
            <a:extLst>
              <a:ext uri="{FF2B5EF4-FFF2-40B4-BE49-F238E27FC236}">
                <a16:creationId xmlns:a16="http://schemas.microsoft.com/office/drawing/2014/main" id="{6E5A51E7-03C4-5E39-615C-A93BC4825FAF}"/>
              </a:ext>
            </a:extLst>
          </p:cNvPr>
          <p:cNvPicPr>
            <a:picLocks noChangeAspect="1"/>
          </p:cNvPicPr>
          <p:nvPr/>
        </p:nvPicPr>
        <p:blipFill>
          <a:blip r:embed="rId5"/>
          <a:stretch>
            <a:fillRect/>
          </a:stretch>
        </p:blipFill>
        <p:spPr>
          <a:xfrm>
            <a:off x="7833798" y="2407502"/>
            <a:ext cx="3605049" cy="2723037"/>
          </a:xfrm>
          <a:prstGeom prst="rect">
            <a:avLst/>
          </a:prstGeom>
        </p:spPr>
      </p:pic>
    </p:spTree>
    <p:extLst>
      <p:ext uri="{BB962C8B-B14F-4D97-AF65-F5344CB8AC3E}">
        <p14:creationId xmlns:p14="http://schemas.microsoft.com/office/powerpoint/2010/main" val="4079439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er Evaluation - CATME">
            <a:extLst>
              <a:ext uri="{FF2B5EF4-FFF2-40B4-BE49-F238E27FC236}">
                <a16:creationId xmlns:a16="http://schemas.microsoft.com/office/drawing/2014/main" id="{618933B7-D31E-DB08-419D-48D0E65D5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713" y="2094013"/>
            <a:ext cx="4922514" cy="357024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3237" y="2314670"/>
            <a:ext cx="7022969" cy="3917892"/>
          </a:xfrm>
        </p:spPr>
        <p:txBody>
          <a:bodyPr anchor="ctr">
            <a:norm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Account will be automatically generated</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You’ll receive an email once teams are formed</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Rater Practice due Recitation 5 (Milestone 1)</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Peer Evaluation I due Recitation 7 (Milestone 2)</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Peer Evaluation II due Recitation 10 (Milestone 3)</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Peer Evaluation III</a:t>
            </a:r>
            <a:br>
              <a:rPr lang="en-US" dirty="0">
                <a:latin typeface="Proxima Nova Rg" panose="02000506030000020004" pitchFamily="2" charset="0"/>
              </a:rPr>
            </a:br>
            <a:r>
              <a:rPr lang="en-US" dirty="0">
                <a:latin typeface="Proxima Nova Rg" panose="02000506030000020004" pitchFamily="2" charset="0"/>
              </a:rPr>
              <a:t>due after Final Pres &amp; Submission</a:t>
            </a: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p:txBody>
      </p:sp>
      <p:sp>
        <p:nvSpPr>
          <p:cNvPr id="14" name="Title 1">
            <a:extLst>
              <a:ext uri="{FF2B5EF4-FFF2-40B4-BE49-F238E27FC236}">
                <a16:creationId xmlns:a16="http://schemas.microsoft.com/office/drawing/2014/main" id="{79331EC5-D956-4741-BA02-1161F3EEFB86}"/>
              </a:ext>
            </a:extLst>
          </p:cNvPr>
          <p:cNvSpPr txBox="1">
            <a:spLocks/>
          </p:cNvSpPr>
          <p:nvPr/>
        </p:nvSpPr>
        <p:spPr>
          <a:xfrm>
            <a:off x="-85726" y="1072675"/>
            <a:ext cx="1236345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Medium" pitchFamily="50" charset="0"/>
              </a:rPr>
              <a:t>What Do I Need To Do?</a:t>
            </a:r>
          </a:p>
        </p:txBody>
      </p:sp>
      <p:sp>
        <p:nvSpPr>
          <p:cNvPr id="15" name="Rectangle 14">
            <a:extLst>
              <a:ext uri="{FF2B5EF4-FFF2-40B4-BE49-F238E27FC236}">
                <a16:creationId xmlns:a16="http://schemas.microsoft.com/office/drawing/2014/main" id="{2EAE667A-E525-E54C-9984-217B206A5CC6}"/>
              </a:ext>
            </a:extLst>
          </p:cNvPr>
          <p:cNvSpPr/>
          <p:nvPr/>
        </p:nvSpPr>
        <p:spPr>
          <a:xfrm>
            <a:off x="8012152" y="5663007"/>
            <a:ext cx="2920992" cy="369332"/>
          </a:xfrm>
          <a:prstGeom prst="rect">
            <a:avLst/>
          </a:prstGeom>
        </p:spPr>
        <p:txBody>
          <a:bodyPr wrap="none">
            <a:spAutoFit/>
          </a:bodyPr>
          <a:lstStyle/>
          <a:p>
            <a:r>
              <a:rPr lang="en-US" dirty="0">
                <a:latin typeface="Proxima Nova Rg" panose="02000506030000020004" pitchFamily="2" charset="0"/>
              </a:rPr>
              <a:t>Figure 10: CATME Interface</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16</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821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5EA5-5EA3-83CA-39F8-03BE990CD6B3}"/>
              </a:ext>
            </a:extLst>
          </p:cNvPr>
          <p:cNvSpPr>
            <a:spLocks noGrp="1"/>
          </p:cNvSpPr>
          <p:nvPr>
            <p:ph type="title"/>
          </p:nvPr>
        </p:nvSpPr>
        <p:spPr/>
        <p:txBody>
          <a:bodyPr/>
          <a:lstStyle/>
          <a:p>
            <a:pPr algn="ctr"/>
            <a:r>
              <a:rPr lang="en-US" sz="4400" dirty="0">
                <a:latin typeface="Gotham Medium" pitchFamily="50" charset="0"/>
              </a:rPr>
              <a:t>Contributing to the Team’s Work</a:t>
            </a:r>
            <a:endParaRPr lang="en-US" dirty="0"/>
          </a:p>
        </p:txBody>
      </p:sp>
      <p:sp>
        <p:nvSpPr>
          <p:cNvPr id="3" name="Subtitle 2">
            <a:extLst>
              <a:ext uri="{FF2B5EF4-FFF2-40B4-BE49-F238E27FC236}">
                <a16:creationId xmlns:a16="http://schemas.microsoft.com/office/drawing/2014/main" id="{5CCE3B30-923C-4344-A43D-814F7C6CF015}"/>
              </a:ext>
            </a:extLst>
          </p:cNvPr>
          <p:cNvSpPr>
            <a:spLocks noGrp="1"/>
          </p:cNvSpPr>
          <p:nvPr>
            <p:ph sz="half" idx="1"/>
          </p:nvPr>
        </p:nvSpPr>
        <p:spPr>
          <a:xfrm>
            <a:off x="786384" y="1825625"/>
            <a:ext cx="2377440" cy="4351338"/>
          </a:xfrm>
        </p:spPr>
        <p:txBody>
          <a:bodyPr anchor="t">
            <a:noAutofit/>
          </a:bodyPr>
          <a:lstStyle/>
          <a:p>
            <a:pPr marL="0" indent="0" algn="l">
              <a:lnSpc>
                <a:spcPct val="100000"/>
              </a:lnSpc>
              <a:buNone/>
            </a:pPr>
            <a:r>
              <a:rPr lang="en-US" dirty="0">
                <a:latin typeface="Proxima Nova Rg" panose="02000506030000020004" pitchFamily="2" charset="0"/>
              </a:rPr>
              <a:t>Helps team achieve its goals or objectives by completing tasks assigned to the team</a:t>
            </a:r>
          </a:p>
        </p:txBody>
      </p:sp>
      <p:sp>
        <p:nvSpPr>
          <p:cNvPr id="4" name="Content Placeholder 3">
            <a:extLst>
              <a:ext uri="{FF2B5EF4-FFF2-40B4-BE49-F238E27FC236}">
                <a16:creationId xmlns:a16="http://schemas.microsoft.com/office/drawing/2014/main" id="{91403538-6F15-B7EF-AA97-AAD94B62CF4C}"/>
              </a:ext>
            </a:extLst>
          </p:cNvPr>
          <p:cNvSpPr>
            <a:spLocks noGrp="1"/>
          </p:cNvSpPr>
          <p:nvPr>
            <p:ph sz="half" idx="2"/>
          </p:nvPr>
        </p:nvSpPr>
        <p:spPr>
          <a:xfrm>
            <a:off x="3849624" y="1825625"/>
            <a:ext cx="7507224" cy="4351338"/>
          </a:xfrm>
        </p:spPr>
        <p:txBody>
          <a:bodyPr>
            <a:normAutofit fontScale="70000" lnSpcReduction="20000"/>
          </a:bodyPr>
          <a:lstStyle/>
          <a:p>
            <a:r>
              <a:rPr lang="en-US" dirty="0"/>
              <a:t>Does more or high-quality work than expected.</a:t>
            </a:r>
          </a:p>
          <a:p>
            <a:r>
              <a:rPr lang="en-US" dirty="0"/>
              <a:t>Makes important contributions that improve the team’s work.</a:t>
            </a:r>
          </a:p>
          <a:p>
            <a:r>
              <a:rPr lang="en-US" dirty="0"/>
              <a:t>Helps teammates who are having difficulty completing their work.</a:t>
            </a:r>
          </a:p>
          <a:p>
            <a:endParaRPr lang="en-US" dirty="0"/>
          </a:p>
          <a:p>
            <a:r>
              <a:rPr lang="en-US" dirty="0"/>
              <a:t>Completes a fair share of the team’s work with acceptable quality.</a:t>
            </a:r>
          </a:p>
          <a:p>
            <a:r>
              <a:rPr lang="en-US" dirty="0"/>
              <a:t>Keeps commitments and completes assignments on time.</a:t>
            </a:r>
          </a:p>
          <a:p>
            <a:r>
              <a:rPr lang="en-US" dirty="0"/>
              <a:t>Helps teammates who are having difficulty when it is easy or important.</a:t>
            </a:r>
          </a:p>
          <a:p>
            <a:endParaRPr lang="en-US" dirty="0"/>
          </a:p>
          <a:p>
            <a:r>
              <a:rPr lang="en-US" dirty="0"/>
              <a:t>Does not do a fair share of the team’s work. Delivers sloppy or incomplete work.</a:t>
            </a:r>
          </a:p>
          <a:p>
            <a:r>
              <a:rPr lang="en-US" dirty="0"/>
              <a:t>Misses deadlines. Is late, unprepared, or absent for team meetings.</a:t>
            </a:r>
          </a:p>
          <a:p>
            <a:r>
              <a:rPr lang="en-US" dirty="0"/>
              <a:t>Does not assist teammates. Quits if the work becomes difficult.</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17</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6" name="Rectangle 5">
            <a:extLst>
              <a:ext uri="{FF2B5EF4-FFF2-40B4-BE49-F238E27FC236}">
                <a16:creationId xmlns:a16="http://schemas.microsoft.com/office/drawing/2014/main" id="{5BD1C288-60E0-4DAF-6A5D-66B56F90E1D6}"/>
              </a:ext>
            </a:extLst>
          </p:cNvPr>
          <p:cNvSpPr/>
          <p:nvPr/>
        </p:nvSpPr>
        <p:spPr>
          <a:xfrm>
            <a:off x="3849624" y="1673352"/>
            <a:ext cx="7507224" cy="128016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530006-E75D-4697-3B3A-4BDC95094088}"/>
              </a:ext>
            </a:extLst>
          </p:cNvPr>
          <p:cNvSpPr/>
          <p:nvPr/>
        </p:nvSpPr>
        <p:spPr>
          <a:xfrm>
            <a:off x="3849624" y="3108960"/>
            <a:ext cx="7507224" cy="137160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EA9CF3-9244-45B0-ABDB-4247F826150D}"/>
              </a:ext>
            </a:extLst>
          </p:cNvPr>
          <p:cNvSpPr/>
          <p:nvPr/>
        </p:nvSpPr>
        <p:spPr>
          <a:xfrm>
            <a:off x="3849624" y="4636008"/>
            <a:ext cx="7507224" cy="137160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40D0BBC-8966-3177-8335-25E3AE530EB8}"/>
              </a:ext>
            </a:extLst>
          </p:cNvPr>
          <p:cNvSpPr txBox="1"/>
          <p:nvPr/>
        </p:nvSpPr>
        <p:spPr>
          <a:xfrm>
            <a:off x="3319272" y="3529584"/>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3</a:t>
            </a:r>
          </a:p>
        </p:txBody>
      </p:sp>
      <p:sp>
        <p:nvSpPr>
          <p:cNvPr id="16" name="TextBox 15">
            <a:extLst>
              <a:ext uri="{FF2B5EF4-FFF2-40B4-BE49-F238E27FC236}">
                <a16:creationId xmlns:a16="http://schemas.microsoft.com/office/drawing/2014/main" id="{33BFEEEC-4D8D-0856-7474-B88BBDE569B6}"/>
              </a:ext>
            </a:extLst>
          </p:cNvPr>
          <p:cNvSpPr txBox="1"/>
          <p:nvPr/>
        </p:nvSpPr>
        <p:spPr>
          <a:xfrm>
            <a:off x="3314245" y="2048256"/>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5</a:t>
            </a:r>
          </a:p>
        </p:txBody>
      </p:sp>
      <p:sp>
        <p:nvSpPr>
          <p:cNvPr id="17" name="TextBox 16">
            <a:extLst>
              <a:ext uri="{FF2B5EF4-FFF2-40B4-BE49-F238E27FC236}">
                <a16:creationId xmlns:a16="http://schemas.microsoft.com/office/drawing/2014/main" id="{09D771DB-874B-82FE-A7CD-EC2E1812BB2A}"/>
              </a:ext>
            </a:extLst>
          </p:cNvPr>
          <p:cNvSpPr txBox="1"/>
          <p:nvPr/>
        </p:nvSpPr>
        <p:spPr>
          <a:xfrm>
            <a:off x="3320768" y="5056632"/>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1</a:t>
            </a:r>
          </a:p>
        </p:txBody>
      </p:sp>
    </p:spTree>
    <p:extLst>
      <p:ext uri="{BB962C8B-B14F-4D97-AF65-F5344CB8AC3E}">
        <p14:creationId xmlns:p14="http://schemas.microsoft.com/office/powerpoint/2010/main" val="400332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5EA5-5EA3-83CA-39F8-03BE990CD6B3}"/>
              </a:ext>
            </a:extLst>
          </p:cNvPr>
          <p:cNvSpPr>
            <a:spLocks noGrp="1"/>
          </p:cNvSpPr>
          <p:nvPr>
            <p:ph type="title"/>
          </p:nvPr>
        </p:nvSpPr>
        <p:spPr/>
        <p:txBody>
          <a:bodyPr/>
          <a:lstStyle/>
          <a:p>
            <a:pPr algn="ctr"/>
            <a:r>
              <a:rPr lang="en-US" sz="4400" dirty="0">
                <a:latin typeface="Gotham Medium" pitchFamily="50" charset="0"/>
              </a:rPr>
              <a:t>Interacting with Teammates</a:t>
            </a:r>
            <a:endParaRPr lang="en-US" dirty="0"/>
          </a:p>
        </p:txBody>
      </p:sp>
      <p:sp>
        <p:nvSpPr>
          <p:cNvPr id="3" name="Subtitle 2">
            <a:extLst>
              <a:ext uri="{FF2B5EF4-FFF2-40B4-BE49-F238E27FC236}">
                <a16:creationId xmlns:a16="http://schemas.microsoft.com/office/drawing/2014/main" id="{5CCE3B30-923C-4344-A43D-814F7C6CF015}"/>
              </a:ext>
            </a:extLst>
          </p:cNvPr>
          <p:cNvSpPr>
            <a:spLocks noGrp="1"/>
          </p:cNvSpPr>
          <p:nvPr>
            <p:ph sz="half" idx="1"/>
          </p:nvPr>
        </p:nvSpPr>
        <p:spPr>
          <a:xfrm>
            <a:off x="786384" y="1825625"/>
            <a:ext cx="2377440" cy="4351338"/>
          </a:xfrm>
        </p:spPr>
        <p:txBody>
          <a:bodyPr anchor="t">
            <a:noAutofit/>
          </a:bodyPr>
          <a:lstStyle/>
          <a:p>
            <a:pPr marL="0" indent="0" algn="l">
              <a:lnSpc>
                <a:spcPct val="100000"/>
              </a:lnSpc>
              <a:buNone/>
            </a:pPr>
            <a:r>
              <a:rPr lang="en-US" dirty="0">
                <a:latin typeface="Proxima Nova Rg" panose="02000506030000020004" pitchFamily="2" charset="0"/>
              </a:rPr>
              <a:t>Provides positive interactions within the team that contribute to a supportive environment</a:t>
            </a:r>
          </a:p>
        </p:txBody>
      </p:sp>
      <p:sp>
        <p:nvSpPr>
          <p:cNvPr id="4" name="Content Placeholder 3">
            <a:extLst>
              <a:ext uri="{FF2B5EF4-FFF2-40B4-BE49-F238E27FC236}">
                <a16:creationId xmlns:a16="http://schemas.microsoft.com/office/drawing/2014/main" id="{91403538-6F15-B7EF-AA97-AAD94B62CF4C}"/>
              </a:ext>
            </a:extLst>
          </p:cNvPr>
          <p:cNvSpPr>
            <a:spLocks noGrp="1"/>
          </p:cNvSpPr>
          <p:nvPr>
            <p:ph sz="half" idx="2"/>
          </p:nvPr>
        </p:nvSpPr>
        <p:spPr>
          <a:xfrm>
            <a:off x="3849624" y="1825625"/>
            <a:ext cx="7507224" cy="4351338"/>
          </a:xfrm>
        </p:spPr>
        <p:txBody>
          <a:bodyPr>
            <a:normAutofit fontScale="70000" lnSpcReduction="20000"/>
          </a:bodyPr>
          <a:lstStyle/>
          <a:p>
            <a:r>
              <a:rPr lang="en-US" dirty="0"/>
              <a:t>Makes sure teammates stay informed and understand each other.</a:t>
            </a:r>
          </a:p>
          <a:p>
            <a:r>
              <a:rPr lang="en-US" dirty="0"/>
              <a:t>Provides encouragement or enthusiasm to the team.</a:t>
            </a:r>
          </a:p>
          <a:p>
            <a:r>
              <a:rPr lang="en-US" dirty="0"/>
              <a:t>Asks teammates for feedback and uses their suggestions to improve.</a:t>
            </a:r>
          </a:p>
          <a:p>
            <a:endParaRPr lang="en-US" dirty="0"/>
          </a:p>
          <a:p>
            <a:r>
              <a:rPr lang="en-US" dirty="0"/>
              <a:t>Listens to teammates and respects their contributions.</a:t>
            </a:r>
          </a:p>
          <a:p>
            <a:r>
              <a:rPr lang="en-US" dirty="0"/>
              <a:t>Communicates clearly.</a:t>
            </a:r>
          </a:p>
          <a:p>
            <a:r>
              <a:rPr lang="en-US" dirty="0"/>
              <a:t>Shares information with teammates.</a:t>
            </a:r>
          </a:p>
          <a:p>
            <a:r>
              <a:rPr lang="en-US" dirty="0"/>
              <a:t>Participates fully in team activities.</a:t>
            </a:r>
          </a:p>
          <a:p>
            <a:endParaRPr lang="en-US" dirty="0"/>
          </a:p>
          <a:p>
            <a:r>
              <a:rPr lang="en-US" dirty="0"/>
              <a:t>Interrupts, ignores, bosses, or makes fun of teammates.</a:t>
            </a:r>
          </a:p>
          <a:p>
            <a:r>
              <a:rPr lang="en-US" dirty="0"/>
              <a:t>Complains, makes excuses, or does not interact with teammates.</a:t>
            </a:r>
          </a:p>
          <a:p>
            <a:r>
              <a:rPr lang="en-US" dirty="0"/>
              <a:t>Is defensive. Will not accept help or advice from teammates.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18</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6" name="Rectangle 5">
            <a:extLst>
              <a:ext uri="{FF2B5EF4-FFF2-40B4-BE49-F238E27FC236}">
                <a16:creationId xmlns:a16="http://schemas.microsoft.com/office/drawing/2014/main" id="{5BD1C288-60E0-4DAF-6A5D-66B56F90E1D6}"/>
              </a:ext>
            </a:extLst>
          </p:cNvPr>
          <p:cNvSpPr/>
          <p:nvPr/>
        </p:nvSpPr>
        <p:spPr>
          <a:xfrm>
            <a:off x="3849624" y="1673352"/>
            <a:ext cx="7507224" cy="128016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530006-E75D-4697-3B3A-4BDC95094088}"/>
              </a:ext>
            </a:extLst>
          </p:cNvPr>
          <p:cNvSpPr/>
          <p:nvPr/>
        </p:nvSpPr>
        <p:spPr>
          <a:xfrm>
            <a:off x="3849624" y="3108960"/>
            <a:ext cx="7507224" cy="137160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EA9CF3-9244-45B0-ABDB-4247F826150D}"/>
              </a:ext>
            </a:extLst>
          </p:cNvPr>
          <p:cNvSpPr/>
          <p:nvPr/>
        </p:nvSpPr>
        <p:spPr>
          <a:xfrm>
            <a:off x="3849624" y="4636008"/>
            <a:ext cx="7507224" cy="137160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40D0BBC-8966-3177-8335-25E3AE530EB8}"/>
              </a:ext>
            </a:extLst>
          </p:cNvPr>
          <p:cNvSpPr txBox="1"/>
          <p:nvPr/>
        </p:nvSpPr>
        <p:spPr>
          <a:xfrm>
            <a:off x="3319272" y="3529584"/>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3</a:t>
            </a:r>
          </a:p>
        </p:txBody>
      </p:sp>
      <p:sp>
        <p:nvSpPr>
          <p:cNvPr id="16" name="TextBox 15">
            <a:extLst>
              <a:ext uri="{FF2B5EF4-FFF2-40B4-BE49-F238E27FC236}">
                <a16:creationId xmlns:a16="http://schemas.microsoft.com/office/drawing/2014/main" id="{33BFEEEC-4D8D-0856-7474-B88BBDE569B6}"/>
              </a:ext>
            </a:extLst>
          </p:cNvPr>
          <p:cNvSpPr txBox="1"/>
          <p:nvPr/>
        </p:nvSpPr>
        <p:spPr>
          <a:xfrm>
            <a:off x="3314245" y="2048256"/>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5</a:t>
            </a:r>
          </a:p>
        </p:txBody>
      </p:sp>
      <p:sp>
        <p:nvSpPr>
          <p:cNvPr id="17" name="TextBox 16">
            <a:extLst>
              <a:ext uri="{FF2B5EF4-FFF2-40B4-BE49-F238E27FC236}">
                <a16:creationId xmlns:a16="http://schemas.microsoft.com/office/drawing/2014/main" id="{09D771DB-874B-82FE-A7CD-EC2E1812BB2A}"/>
              </a:ext>
            </a:extLst>
          </p:cNvPr>
          <p:cNvSpPr txBox="1"/>
          <p:nvPr/>
        </p:nvSpPr>
        <p:spPr>
          <a:xfrm>
            <a:off x="3320768" y="5056632"/>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1</a:t>
            </a:r>
          </a:p>
        </p:txBody>
      </p:sp>
    </p:spTree>
    <p:extLst>
      <p:ext uri="{BB962C8B-B14F-4D97-AF65-F5344CB8AC3E}">
        <p14:creationId xmlns:p14="http://schemas.microsoft.com/office/powerpoint/2010/main" val="389964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5EA5-5EA3-83CA-39F8-03BE990CD6B3}"/>
              </a:ext>
            </a:extLst>
          </p:cNvPr>
          <p:cNvSpPr>
            <a:spLocks noGrp="1"/>
          </p:cNvSpPr>
          <p:nvPr>
            <p:ph type="title"/>
          </p:nvPr>
        </p:nvSpPr>
        <p:spPr/>
        <p:txBody>
          <a:bodyPr/>
          <a:lstStyle/>
          <a:p>
            <a:pPr algn="ctr"/>
            <a:r>
              <a:rPr lang="en-US" sz="4400" dirty="0">
                <a:latin typeface="Gotham Medium" pitchFamily="50" charset="0"/>
              </a:rPr>
              <a:t>Keeping the Team on Track</a:t>
            </a:r>
            <a:endParaRPr lang="en-US" dirty="0"/>
          </a:p>
        </p:txBody>
      </p:sp>
      <p:sp>
        <p:nvSpPr>
          <p:cNvPr id="3" name="Subtitle 2">
            <a:extLst>
              <a:ext uri="{FF2B5EF4-FFF2-40B4-BE49-F238E27FC236}">
                <a16:creationId xmlns:a16="http://schemas.microsoft.com/office/drawing/2014/main" id="{5CCE3B30-923C-4344-A43D-814F7C6CF015}"/>
              </a:ext>
            </a:extLst>
          </p:cNvPr>
          <p:cNvSpPr>
            <a:spLocks noGrp="1"/>
          </p:cNvSpPr>
          <p:nvPr>
            <p:ph sz="half" idx="1"/>
          </p:nvPr>
        </p:nvSpPr>
        <p:spPr>
          <a:xfrm>
            <a:off x="786384" y="1825625"/>
            <a:ext cx="2377440" cy="4351338"/>
          </a:xfrm>
        </p:spPr>
        <p:txBody>
          <a:bodyPr anchor="t">
            <a:noAutofit/>
          </a:bodyPr>
          <a:lstStyle/>
          <a:p>
            <a:pPr marL="0" indent="0" algn="l">
              <a:lnSpc>
                <a:spcPct val="100000"/>
              </a:lnSpc>
              <a:buNone/>
            </a:pPr>
            <a:r>
              <a:rPr lang="en-US" dirty="0">
                <a:latin typeface="Proxima Nova Rg" panose="02000506030000020004" pitchFamily="2" charset="0"/>
              </a:rPr>
              <a:t>Monitors team’s progress and ensures that the team is meeting necessary deadlines</a:t>
            </a:r>
          </a:p>
        </p:txBody>
      </p:sp>
      <p:sp>
        <p:nvSpPr>
          <p:cNvPr id="4" name="Content Placeholder 3">
            <a:extLst>
              <a:ext uri="{FF2B5EF4-FFF2-40B4-BE49-F238E27FC236}">
                <a16:creationId xmlns:a16="http://schemas.microsoft.com/office/drawing/2014/main" id="{91403538-6F15-B7EF-AA97-AAD94B62CF4C}"/>
              </a:ext>
            </a:extLst>
          </p:cNvPr>
          <p:cNvSpPr>
            <a:spLocks noGrp="1"/>
          </p:cNvSpPr>
          <p:nvPr>
            <p:ph sz="half" idx="2"/>
          </p:nvPr>
        </p:nvSpPr>
        <p:spPr>
          <a:xfrm>
            <a:off x="3849624" y="1825625"/>
            <a:ext cx="7507224" cy="4351338"/>
          </a:xfrm>
        </p:spPr>
        <p:txBody>
          <a:bodyPr>
            <a:normAutofit fontScale="70000" lnSpcReduction="20000"/>
          </a:bodyPr>
          <a:lstStyle/>
          <a:p>
            <a:r>
              <a:rPr lang="en-US" dirty="0"/>
              <a:t>Watches conditions affecting the team and monitors the team’s progress.</a:t>
            </a:r>
          </a:p>
          <a:p>
            <a:r>
              <a:rPr lang="en-US" dirty="0"/>
              <a:t>Makes sure that teammates are making appropriate progress.</a:t>
            </a:r>
          </a:p>
          <a:p>
            <a:endParaRPr lang="en-US" dirty="0"/>
          </a:p>
          <a:p>
            <a:endParaRPr lang="en-US" dirty="0"/>
          </a:p>
          <a:p>
            <a:r>
              <a:rPr lang="en-US" dirty="0"/>
              <a:t>Notices changes that influence the team’s success.</a:t>
            </a:r>
          </a:p>
          <a:p>
            <a:r>
              <a:rPr lang="en-US" dirty="0"/>
              <a:t>Knows what everyone on the team should be doing and notices problems.</a:t>
            </a:r>
          </a:p>
          <a:p>
            <a:endParaRPr lang="en-US" dirty="0"/>
          </a:p>
          <a:p>
            <a:endParaRPr lang="en-US" dirty="0"/>
          </a:p>
          <a:p>
            <a:r>
              <a:rPr lang="en-US" dirty="0"/>
              <a:t>Is unaware of whether the team is meeting its goals.</a:t>
            </a:r>
          </a:p>
          <a:p>
            <a:r>
              <a:rPr lang="en-US" dirty="0"/>
              <a:t>Does not pay attention to teammates’ progress.</a:t>
            </a:r>
          </a:p>
          <a:p>
            <a:r>
              <a:rPr lang="en-US" dirty="0"/>
              <a:t>Avoids discussing team problems, even when they are obvious.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19</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6" name="Rectangle 5">
            <a:extLst>
              <a:ext uri="{FF2B5EF4-FFF2-40B4-BE49-F238E27FC236}">
                <a16:creationId xmlns:a16="http://schemas.microsoft.com/office/drawing/2014/main" id="{5BD1C288-60E0-4DAF-6A5D-66B56F90E1D6}"/>
              </a:ext>
            </a:extLst>
          </p:cNvPr>
          <p:cNvSpPr/>
          <p:nvPr/>
        </p:nvSpPr>
        <p:spPr>
          <a:xfrm>
            <a:off x="3849624" y="1673352"/>
            <a:ext cx="7507224" cy="128016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530006-E75D-4697-3B3A-4BDC95094088}"/>
              </a:ext>
            </a:extLst>
          </p:cNvPr>
          <p:cNvSpPr/>
          <p:nvPr/>
        </p:nvSpPr>
        <p:spPr>
          <a:xfrm>
            <a:off x="3849624" y="3108960"/>
            <a:ext cx="7507224" cy="137160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EA9CF3-9244-45B0-ABDB-4247F826150D}"/>
              </a:ext>
            </a:extLst>
          </p:cNvPr>
          <p:cNvSpPr/>
          <p:nvPr/>
        </p:nvSpPr>
        <p:spPr>
          <a:xfrm>
            <a:off x="3849624" y="4636008"/>
            <a:ext cx="7507224" cy="137160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40D0BBC-8966-3177-8335-25E3AE530EB8}"/>
              </a:ext>
            </a:extLst>
          </p:cNvPr>
          <p:cNvSpPr txBox="1"/>
          <p:nvPr/>
        </p:nvSpPr>
        <p:spPr>
          <a:xfrm>
            <a:off x="3319272" y="3529584"/>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3</a:t>
            </a:r>
          </a:p>
        </p:txBody>
      </p:sp>
      <p:sp>
        <p:nvSpPr>
          <p:cNvPr id="16" name="TextBox 15">
            <a:extLst>
              <a:ext uri="{FF2B5EF4-FFF2-40B4-BE49-F238E27FC236}">
                <a16:creationId xmlns:a16="http://schemas.microsoft.com/office/drawing/2014/main" id="{33BFEEEC-4D8D-0856-7474-B88BBDE569B6}"/>
              </a:ext>
            </a:extLst>
          </p:cNvPr>
          <p:cNvSpPr txBox="1"/>
          <p:nvPr/>
        </p:nvSpPr>
        <p:spPr>
          <a:xfrm>
            <a:off x="3314245" y="2048256"/>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5</a:t>
            </a:r>
          </a:p>
        </p:txBody>
      </p:sp>
      <p:sp>
        <p:nvSpPr>
          <p:cNvPr id="17" name="TextBox 16">
            <a:extLst>
              <a:ext uri="{FF2B5EF4-FFF2-40B4-BE49-F238E27FC236}">
                <a16:creationId xmlns:a16="http://schemas.microsoft.com/office/drawing/2014/main" id="{09D771DB-874B-82FE-A7CD-EC2E1812BB2A}"/>
              </a:ext>
            </a:extLst>
          </p:cNvPr>
          <p:cNvSpPr txBox="1"/>
          <p:nvPr/>
        </p:nvSpPr>
        <p:spPr>
          <a:xfrm>
            <a:off x="3320768" y="5056632"/>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1</a:t>
            </a:r>
          </a:p>
        </p:txBody>
      </p:sp>
    </p:spTree>
    <p:extLst>
      <p:ext uri="{BB962C8B-B14F-4D97-AF65-F5344CB8AC3E}">
        <p14:creationId xmlns:p14="http://schemas.microsoft.com/office/powerpoint/2010/main" val="261243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Technical Presentation</a:t>
            </a:r>
          </a:p>
          <a:p>
            <a:pPr marL="342900" indent="-342900" algn="l">
              <a:buFont typeface="Arial" panose="020B0604020202020204" pitchFamily="34" charset="0"/>
              <a:buChar char="•"/>
            </a:pPr>
            <a:r>
              <a:rPr lang="en-US" sz="2800" dirty="0">
                <a:latin typeface="Proxima Nova Rg" panose="02000506030000020004" pitchFamily="2" charset="0"/>
              </a:rPr>
              <a:t>CATME</a:t>
            </a:r>
          </a:p>
          <a:p>
            <a:pPr marL="342900" indent="-342900" algn="l">
              <a:buFont typeface="Arial" panose="020B0604020202020204" pitchFamily="34" charset="0"/>
              <a:buChar char="•"/>
            </a:pPr>
            <a:r>
              <a:rPr lang="en-US" sz="2800" dirty="0">
                <a:latin typeface="Proxima Nova Rg" panose="02000506030000020004" pitchFamily="2" charset="0"/>
              </a:rPr>
              <a:t>Creating a LinkedIn Profile</a:t>
            </a:r>
          </a:p>
          <a:p>
            <a:pPr marL="342900" indent="-342900" algn="l">
              <a:buFont typeface="Arial" panose="020B0604020202020204" pitchFamily="34" charset="0"/>
              <a:buChar char="•"/>
            </a:pPr>
            <a:r>
              <a:rPr lang="en-US" sz="2800" dirty="0">
                <a:latin typeface="Proxima Nova Rg" panose="02000506030000020004" pitchFamily="2" charset="0"/>
              </a:rPr>
              <a:t>Lab 2 Presentations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928467" y="3435933"/>
            <a:ext cx="4325" cy="87901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1034745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5EA5-5EA3-83CA-39F8-03BE990CD6B3}"/>
              </a:ext>
            </a:extLst>
          </p:cNvPr>
          <p:cNvSpPr>
            <a:spLocks noGrp="1"/>
          </p:cNvSpPr>
          <p:nvPr>
            <p:ph type="title"/>
          </p:nvPr>
        </p:nvSpPr>
        <p:spPr/>
        <p:txBody>
          <a:bodyPr/>
          <a:lstStyle/>
          <a:p>
            <a:pPr algn="ctr"/>
            <a:r>
              <a:rPr lang="en-US" sz="4400" dirty="0">
                <a:latin typeface="Gotham Medium" pitchFamily="50" charset="0"/>
              </a:rPr>
              <a:t>Expecting Quality</a:t>
            </a:r>
            <a:endParaRPr lang="en-US" dirty="0"/>
          </a:p>
        </p:txBody>
      </p:sp>
      <p:sp>
        <p:nvSpPr>
          <p:cNvPr id="3" name="Subtitle 2">
            <a:extLst>
              <a:ext uri="{FF2B5EF4-FFF2-40B4-BE49-F238E27FC236}">
                <a16:creationId xmlns:a16="http://schemas.microsoft.com/office/drawing/2014/main" id="{5CCE3B30-923C-4344-A43D-814F7C6CF015}"/>
              </a:ext>
            </a:extLst>
          </p:cNvPr>
          <p:cNvSpPr>
            <a:spLocks noGrp="1"/>
          </p:cNvSpPr>
          <p:nvPr>
            <p:ph sz="half" idx="1"/>
          </p:nvPr>
        </p:nvSpPr>
        <p:spPr>
          <a:xfrm>
            <a:off x="786384" y="1825625"/>
            <a:ext cx="2377440" cy="4351338"/>
          </a:xfrm>
        </p:spPr>
        <p:txBody>
          <a:bodyPr anchor="t">
            <a:noAutofit/>
          </a:bodyPr>
          <a:lstStyle/>
          <a:p>
            <a:pPr marL="0" indent="0" algn="l">
              <a:lnSpc>
                <a:spcPct val="100000"/>
              </a:lnSpc>
              <a:buNone/>
            </a:pPr>
            <a:r>
              <a:rPr lang="en-US" dirty="0">
                <a:latin typeface="Proxima Nova Rg" panose="02000506030000020004" pitchFamily="2" charset="0"/>
              </a:rPr>
              <a:t>Reviews team’s work and products to ensure they are meeting standards</a:t>
            </a:r>
          </a:p>
        </p:txBody>
      </p:sp>
      <p:sp>
        <p:nvSpPr>
          <p:cNvPr id="4" name="Content Placeholder 3">
            <a:extLst>
              <a:ext uri="{FF2B5EF4-FFF2-40B4-BE49-F238E27FC236}">
                <a16:creationId xmlns:a16="http://schemas.microsoft.com/office/drawing/2014/main" id="{91403538-6F15-B7EF-AA97-AAD94B62CF4C}"/>
              </a:ext>
            </a:extLst>
          </p:cNvPr>
          <p:cNvSpPr>
            <a:spLocks noGrp="1"/>
          </p:cNvSpPr>
          <p:nvPr>
            <p:ph sz="half" idx="2"/>
          </p:nvPr>
        </p:nvSpPr>
        <p:spPr>
          <a:xfrm>
            <a:off x="3849624" y="1825625"/>
            <a:ext cx="7507224" cy="4351338"/>
          </a:xfrm>
        </p:spPr>
        <p:txBody>
          <a:bodyPr>
            <a:normAutofit fontScale="70000" lnSpcReduction="20000"/>
          </a:bodyPr>
          <a:lstStyle/>
          <a:p>
            <a:r>
              <a:rPr lang="en-US" dirty="0"/>
              <a:t>Motivates the team to do excellent work.</a:t>
            </a:r>
          </a:p>
          <a:p>
            <a:r>
              <a:rPr lang="en-US" dirty="0"/>
              <a:t>Cares that the team does outstanding work, even if there is no additional reward.</a:t>
            </a:r>
          </a:p>
          <a:p>
            <a:endParaRPr lang="en-US" dirty="0"/>
          </a:p>
          <a:p>
            <a:endParaRPr lang="en-US" dirty="0"/>
          </a:p>
          <a:p>
            <a:r>
              <a:rPr lang="en-US" dirty="0"/>
              <a:t>Wants the team to perform well enough to earn all available rewards.</a:t>
            </a:r>
          </a:p>
          <a:p>
            <a:r>
              <a:rPr lang="en-US" dirty="0"/>
              <a:t>Believes that the team can fully meet its responsibilities.</a:t>
            </a:r>
          </a:p>
          <a:p>
            <a:endParaRPr lang="en-US" dirty="0"/>
          </a:p>
          <a:p>
            <a:endParaRPr lang="en-US" dirty="0"/>
          </a:p>
          <a:p>
            <a:r>
              <a:rPr lang="en-US" dirty="0"/>
              <a:t>Satisfied even if the team does not meet assigned standards.</a:t>
            </a:r>
          </a:p>
          <a:p>
            <a:r>
              <a:rPr lang="en-US" dirty="0"/>
              <a:t>Wants the team to avoid work, even if it hurts the team.</a:t>
            </a:r>
          </a:p>
          <a:p>
            <a:r>
              <a:rPr lang="en-US" dirty="0"/>
              <a:t>Doubts that the team can meet its requirements.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20</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6" name="Rectangle 5">
            <a:extLst>
              <a:ext uri="{FF2B5EF4-FFF2-40B4-BE49-F238E27FC236}">
                <a16:creationId xmlns:a16="http://schemas.microsoft.com/office/drawing/2014/main" id="{5BD1C288-60E0-4DAF-6A5D-66B56F90E1D6}"/>
              </a:ext>
            </a:extLst>
          </p:cNvPr>
          <p:cNvSpPr/>
          <p:nvPr/>
        </p:nvSpPr>
        <p:spPr>
          <a:xfrm>
            <a:off x="3849624" y="1673352"/>
            <a:ext cx="7507224" cy="128016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530006-E75D-4697-3B3A-4BDC95094088}"/>
              </a:ext>
            </a:extLst>
          </p:cNvPr>
          <p:cNvSpPr/>
          <p:nvPr/>
        </p:nvSpPr>
        <p:spPr>
          <a:xfrm>
            <a:off x="3849624" y="3108960"/>
            <a:ext cx="7507224" cy="137160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EA9CF3-9244-45B0-ABDB-4247F826150D}"/>
              </a:ext>
            </a:extLst>
          </p:cNvPr>
          <p:cNvSpPr/>
          <p:nvPr/>
        </p:nvSpPr>
        <p:spPr>
          <a:xfrm>
            <a:off x="3849624" y="4636008"/>
            <a:ext cx="7507224" cy="137160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40D0BBC-8966-3177-8335-25E3AE530EB8}"/>
              </a:ext>
            </a:extLst>
          </p:cNvPr>
          <p:cNvSpPr txBox="1"/>
          <p:nvPr/>
        </p:nvSpPr>
        <p:spPr>
          <a:xfrm>
            <a:off x="3319272" y="3529584"/>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3</a:t>
            </a:r>
          </a:p>
        </p:txBody>
      </p:sp>
      <p:sp>
        <p:nvSpPr>
          <p:cNvPr id="16" name="TextBox 15">
            <a:extLst>
              <a:ext uri="{FF2B5EF4-FFF2-40B4-BE49-F238E27FC236}">
                <a16:creationId xmlns:a16="http://schemas.microsoft.com/office/drawing/2014/main" id="{33BFEEEC-4D8D-0856-7474-B88BBDE569B6}"/>
              </a:ext>
            </a:extLst>
          </p:cNvPr>
          <p:cNvSpPr txBox="1"/>
          <p:nvPr/>
        </p:nvSpPr>
        <p:spPr>
          <a:xfrm>
            <a:off x="3314245" y="2048256"/>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5</a:t>
            </a:r>
          </a:p>
        </p:txBody>
      </p:sp>
      <p:sp>
        <p:nvSpPr>
          <p:cNvPr id="17" name="TextBox 16">
            <a:extLst>
              <a:ext uri="{FF2B5EF4-FFF2-40B4-BE49-F238E27FC236}">
                <a16:creationId xmlns:a16="http://schemas.microsoft.com/office/drawing/2014/main" id="{09D771DB-874B-82FE-A7CD-EC2E1812BB2A}"/>
              </a:ext>
            </a:extLst>
          </p:cNvPr>
          <p:cNvSpPr txBox="1"/>
          <p:nvPr/>
        </p:nvSpPr>
        <p:spPr>
          <a:xfrm>
            <a:off x="3320768" y="5056632"/>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1</a:t>
            </a:r>
          </a:p>
        </p:txBody>
      </p:sp>
    </p:spTree>
    <p:extLst>
      <p:ext uri="{BB962C8B-B14F-4D97-AF65-F5344CB8AC3E}">
        <p14:creationId xmlns:p14="http://schemas.microsoft.com/office/powerpoint/2010/main" val="200290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5EA5-5EA3-83CA-39F8-03BE990CD6B3}"/>
              </a:ext>
            </a:extLst>
          </p:cNvPr>
          <p:cNvSpPr>
            <a:spLocks noGrp="1"/>
          </p:cNvSpPr>
          <p:nvPr>
            <p:ph type="title"/>
          </p:nvPr>
        </p:nvSpPr>
        <p:spPr/>
        <p:txBody>
          <a:bodyPr/>
          <a:lstStyle/>
          <a:p>
            <a:pPr algn="ctr"/>
            <a:r>
              <a:rPr lang="en-US" sz="4400" dirty="0">
                <a:latin typeface="Gotham Medium" pitchFamily="50" charset="0"/>
              </a:rPr>
              <a:t>Having Relevant KSAs</a:t>
            </a:r>
            <a:br>
              <a:rPr lang="en-US" sz="2000" dirty="0">
                <a:latin typeface="Gotham Medium" pitchFamily="50" charset="0"/>
              </a:rPr>
            </a:br>
            <a:r>
              <a:rPr lang="en-US" sz="2000" dirty="0">
                <a:latin typeface="Gotham Medium" pitchFamily="50" charset="0"/>
              </a:rPr>
              <a:t>(Knowledge, Skills, and Abilities)</a:t>
            </a:r>
            <a:endParaRPr lang="en-US" sz="2000" dirty="0"/>
          </a:p>
        </p:txBody>
      </p:sp>
      <p:sp>
        <p:nvSpPr>
          <p:cNvPr id="3" name="Subtitle 2">
            <a:extLst>
              <a:ext uri="{FF2B5EF4-FFF2-40B4-BE49-F238E27FC236}">
                <a16:creationId xmlns:a16="http://schemas.microsoft.com/office/drawing/2014/main" id="{5CCE3B30-923C-4344-A43D-814F7C6CF015}"/>
              </a:ext>
            </a:extLst>
          </p:cNvPr>
          <p:cNvSpPr>
            <a:spLocks noGrp="1"/>
          </p:cNvSpPr>
          <p:nvPr>
            <p:ph sz="half" idx="1"/>
          </p:nvPr>
        </p:nvSpPr>
        <p:spPr>
          <a:xfrm>
            <a:off x="786384" y="1825625"/>
            <a:ext cx="2377440" cy="4351338"/>
          </a:xfrm>
        </p:spPr>
        <p:txBody>
          <a:bodyPr anchor="t">
            <a:noAutofit/>
          </a:bodyPr>
          <a:lstStyle/>
          <a:p>
            <a:pPr marL="0" indent="0" algn="l">
              <a:lnSpc>
                <a:spcPct val="100000"/>
              </a:lnSpc>
              <a:buNone/>
            </a:pPr>
            <a:r>
              <a:rPr lang="en-US" dirty="0">
                <a:latin typeface="Proxima Nova Rg" panose="02000506030000020004" pitchFamily="2" charset="0"/>
              </a:rPr>
              <a:t>Possessing necessary competencies (knowledge, skills, and abilities) to help the team achieve its goals</a:t>
            </a:r>
          </a:p>
        </p:txBody>
      </p:sp>
      <p:sp>
        <p:nvSpPr>
          <p:cNvPr id="4" name="Content Placeholder 3">
            <a:extLst>
              <a:ext uri="{FF2B5EF4-FFF2-40B4-BE49-F238E27FC236}">
                <a16:creationId xmlns:a16="http://schemas.microsoft.com/office/drawing/2014/main" id="{91403538-6F15-B7EF-AA97-AAD94B62CF4C}"/>
              </a:ext>
            </a:extLst>
          </p:cNvPr>
          <p:cNvSpPr>
            <a:spLocks noGrp="1"/>
          </p:cNvSpPr>
          <p:nvPr>
            <p:ph sz="half" idx="2"/>
          </p:nvPr>
        </p:nvSpPr>
        <p:spPr>
          <a:xfrm>
            <a:off x="3849624" y="1825625"/>
            <a:ext cx="7507224" cy="4351338"/>
          </a:xfrm>
        </p:spPr>
        <p:txBody>
          <a:bodyPr>
            <a:normAutofit fontScale="70000" lnSpcReduction="20000"/>
          </a:bodyPr>
          <a:lstStyle/>
          <a:p>
            <a:r>
              <a:rPr lang="en-US" dirty="0"/>
              <a:t>Demonstrates the knowledge, skills, and abilities to do excellent work.</a:t>
            </a:r>
          </a:p>
          <a:p>
            <a:r>
              <a:rPr lang="en-US" dirty="0"/>
              <a:t>Acquires new knowledge or skills to improve the team’s performance.</a:t>
            </a:r>
          </a:p>
          <a:p>
            <a:r>
              <a:rPr lang="en-US" dirty="0"/>
              <a:t>Able to perform the role of any team member if necessary.</a:t>
            </a:r>
          </a:p>
          <a:p>
            <a:endParaRPr lang="en-US" dirty="0"/>
          </a:p>
          <a:p>
            <a:r>
              <a:rPr lang="en-US" dirty="0"/>
              <a:t>Acquires knowledge or skills as needed to meet requirements.</a:t>
            </a:r>
          </a:p>
          <a:p>
            <a:r>
              <a:rPr lang="en-US" dirty="0"/>
              <a:t>Able to perform some of the tasks normally done by other team members.</a:t>
            </a:r>
          </a:p>
          <a:p>
            <a:endParaRPr lang="en-US" dirty="0"/>
          </a:p>
          <a:p>
            <a:r>
              <a:rPr lang="en-US" dirty="0"/>
              <a:t>Missing basic qualifications needed to be a member of the team.</a:t>
            </a:r>
          </a:p>
          <a:p>
            <a:r>
              <a:rPr lang="en-US" dirty="0"/>
              <a:t>Unable or unwilling to develop knowledge or skills to contribute to the team.</a:t>
            </a:r>
          </a:p>
          <a:p>
            <a:r>
              <a:rPr lang="en-US" dirty="0"/>
              <a:t>Unable to perform any of the duties of other team members.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21</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6" name="Rectangle 5">
            <a:extLst>
              <a:ext uri="{FF2B5EF4-FFF2-40B4-BE49-F238E27FC236}">
                <a16:creationId xmlns:a16="http://schemas.microsoft.com/office/drawing/2014/main" id="{5BD1C288-60E0-4DAF-6A5D-66B56F90E1D6}"/>
              </a:ext>
            </a:extLst>
          </p:cNvPr>
          <p:cNvSpPr/>
          <p:nvPr/>
        </p:nvSpPr>
        <p:spPr>
          <a:xfrm>
            <a:off x="3849624" y="1673352"/>
            <a:ext cx="7507224" cy="155448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530006-E75D-4697-3B3A-4BDC95094088}"/>
              </a:ext>
            </a:extLst>
          </p:cNvPr>
          <p:cNvSpPr/>
          <p:nvPr/>
        </p:nvSpPr>
        <p:spPr>
          <a:xfrm>
            <a:off x="3849624" y="3383280"/>
            <a:ext cx="7507224" cy="109728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EA9CF3-9244-45B0-ABDB-4247F826150D}"/>
              </a:ext>
            </a:extLst>
          </p:cNvPr>
          <p:cNvSpPr/>
          <p:nvPr/>
        </p:nvSpPr>
        <p:spPr>
          <a:xfrm>
            <a:off x="3849624" y="4636008"/>
            <a:ext cx="7507224" cy="1371600"/>
          </a:xfrm>
          <a:prstGeom prst="rect">
            <a:avLst/>
          </a:prstGeom>
          <a:noFill/>
          <a:ln w="25400">
            <a:solidFill>
              <a:srgbClr val="570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40D0BBC-8966-3177-8335-25E3AE530EB8}"/>
              </a:ext>
            </a:extLst>
          </p:cNvPr>
          <p:cNvSpPr txBox="1"/>
          <p:nvPr/>
        </p:nvSpPr>
        <p:spPr>
          <a:xfrm>
            <a:off x="3320768" y="3648616"/>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3</a:t>
            </a:r>
          </a:p>
        </p:txBody>
      </p:sp>
      <p:sp>
        <p:nvSpPr>
          <p:cNvPr id="16" name="TextBox 15">
            <a:extLst>
              <a:ext uri="{FF2B5EF4-FFF2-40B4-BE49-F238E27FC236}">
                <a16:creationId xmlns:a16="http://schemas.microsoft.com/office/drawing/2014/main" id="{33BFEEEC-4D8D-0856-7474-B88BBDE569B6}"/>
              </a:ext>
            </a:extLst>
          </p:cNvPr>
          <p:cNvSpPr txBox="1"/>
          <p:nvPr/>
        </p:nvSpPr>
        <p:spPr>
          <a:xfrm>
            <a:off x="3314245" y="2185416"/>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5</a:t>
            </a:r>
          </a:p>
        </p:txBody>
      </p:sp>
      <p:sp>
        <p:nvSpPr>
          <p:cNvPr id="17" name="TextBox 16">
            <a:extLst>
              <a:ext uri="{FF2B5EF4-FFF2-40B4-BE49-F238E27FC236}">
                <a16:creationId xmlns:a16="http://schemas.microsoft.com/office/drawing/2014/main" id="{09D771DB-874B-82FE-A7CD-EC2E1812BB2A}"/>
              </a:ext>
            </a:extLst>
          </p:cNvPr>
          <p:cNvSpPr txBox="1"/>
          <p:nvPr/>
        </p:nvSpPr>
        <p:spPr>
          <a:xfrm>
            <a:off x="3320768" y="5056632"/>
            <a:ext cx="530352" cy="530352"/>
          </a:xfrm>
          <a:prstGeom prst="rect">
            <a:avLst/>
          </a:prstGeom>
          <a:solidFill>
            <a:srgbClr val="57068C"/>
          </a:solidFill>
        </p:spPr>
        <p:txBody>
          <a:bodyPr wrap="square" rtlCol="0" anchor="ctr">
            <a:spAutoFit/>
          </a:bodyPr>
          <a:lstStyle/>
          <a:p>
            <a:pPr algn="ctr"/>
            <a:r>
              <a:rPr lang="en-US" sz="2800" dirty="0">
                <a:solidFill>
                  <a:schemeClr val="bg1"/>
                </a:solidFill>
              </a:rPr>
              <a:t>1</a:t>
            </a:r>
          </a:p>
        </p:txBody>
      </p:sp>
    </p:spTree>
    <p:extLst>
      <p:ext uri="{BB962C8B-B14F-4D97-AF65-F5344CB8AC3E}">
        <p14:creationId xmlns:p14="http://schemas.microsoft.com/office/powerpoint/2010/main" val="407465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797826" y="2391789"/>
            <a:ext cx="9845036" cy="3917892"/>
          </a:xfrm>
        </p:spPr>
        <p:txBody>
          <a:bodyPr anchor="ctr">
            <a:normAutofit fontScale="92500" lnSpcReduction="10000"/>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Peer-to-Peer comments can be viewed by professor &amp; team members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Practice reflecting on and incorporating feedback</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Be respectful</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Be real</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There is no delete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Be trustworthy</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Comment only on teammates’ behaviors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Your comments should be yours alone</a:t>
            </a:r>
          </a:p>
          <a:p>
            <a:pPr algn="l">
              <a:lnSpc>
                <a:spcPct val="100000"/>
              </a:lnSpc>
            </a:pPr>
            <a:r>
              <a:rPr lang="en-US" sz="1400" dirty="0">
                <a:latin typeface="Proxima Nova Rg" panose="02000506030000020004" pitchFamily="2" charset="0"/>
              </a:rPr>
              <a:t>* Courtesy of Purdue CATME team</a:t>
            </a: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p:txBody>
      </p:sp>
      <p:sp>
        <p:nvSpPr>
          <p:cNvPr id="14" name="Title 1">
            <a:extLst>
              <a:ext uri="{FF2B5EF4-FFF2-40B4-BE49-F238E27FC236}">
                <a16:creationId xmlns:a16="http://schemas.microsoft.com/office/drawing/2014/main" id="{79331EC5-D956-4741-BA02-1161F3EEFB86}"/>
              </a:ext>
            </a:extLst>
          </p:cNvPr>
          <p:cNvSpPr txBox="1">
            <a:spLocks/>
          </p:cNvSpPr>
          <p:nvPr/>
        </p:nvSpPr>
        <p:spPr>
          <a:xfrm>
            <a:off x="-85726" y="1072675"/>
            <a:ext cx="1236345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Medium" pitchFamily="50" charset="0"/>
              </a:rPr>
              <a:t>How To Write </a:t>
            </a:r>
            <a:br>
              <a:rPr lang="en-US" sz="4800" dirty="0">
                <a:latin typeface="Gotham Medium" pitchFamily="50" charset="0"/>
              </a:rPr>
            </a:br>
            <a:r>
              <a:rPr lang="en-US" sz="4800" dirty="0">
                <a:latin typeface="Gotham Medium" pitchFamily="50" charset="0"/>
              </a:rPr>
              <a:t>Peer-to-Peer Comments*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22</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855365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054644" y="3229061"/>
            <a:ext cx="10837583" cy="3917892"/>
          </a:xfrm>
        </p:spPr>
        <p:txBody>
          <a:bodyPr anchor="ctr">
            <a:normAutofit/>
          </a:bodyPr>
          <a:lstStyle/>
          <a:p>
            <a:pPr marL="342900" indent="-342900" algn="l">
              <a:lnSpc>
                <a:spcPct val="100000"/>
              </a:lnSpc>
              <a:buFont typeface="Arial" panose="020B0604020202020204" pitchFamily="34" charset="0"/>
              <a:buChar char="•"/>
            </a:pPr>
            <a:r>
              <a:rPr lang="en-US" sz="3200" b="1" u="sng" dirty="0">
                <a:latin typeface="Proxima Nova Rg" panose="02000506030000020004" pitchFamily="2" charset="0"/>
              </a:rPr>
              <a:t>B</a:t>
            </a:r>
            <a:r>
              <a:rPr lang="en-US" u="sng" dirty="0">
                <a:latin typeface="Proxima Nova Rg" panose="02000506030000020004" pitchFamily="2" charset="0"/>
              </a:rPr>
              <a:t>alanced</a:t>
            </a:r>
            <a:r>
              <a:rPr lang="en-US" dirty="0">
                <a:latin typeface="Proxima Nova Rg" panose="02000506030000020004" pitchFamily="2" charset="0"/>
              </a:rPr>
              <a:t>: Include both strengths and weaknesses</a:t>
            </a:r>
          </a:p>
          <a:p>
            <a:pPr marL="342900" indent="-342900" algn="l">
              <a:lnSpc>
                <a:spcPct val="100000"/>
              </a:lnSpc>
              <a:buFont typeface="Arial" panose="020B0604020202020204" pitchFamily="34" charset="0"/>
              <a:buChar char="•"/>
            </a:pPr>
            <a:r>
              <a:rPr lang="en-US" sz="3200" b="1" u="sng" dirty="0">
                <a:latin typeface="Proxima Nova Rg" panose="02000506030000020004" pitchFamily="2" charset="0"/>
              </a:rPr>
              <a:t>R</a:t>
            </a:r>
            <a:r>
              <a:rPr lang="en-US" u="sng" dirty="0">
                <a:latin typeface="Proxima Nova Rg" panose="02000506030000020004" pitchFamily="2" charset="0"/>
              </a:rPr>
              <a:t>espectful</a:t>
            </a:r>
            <a:r>
              <a:rPr lang="en-US" dirty="0">
                <a:latin typeface="Proxima Nova Rg" panose="02000506030000020004" pitchFamily="2" charset="0"/>
              </a:rPr>
              <a:t>: Avoid negative language, set a positive tone</a:t>
            </a:r>
            <a:endParaRPr lang="en-US" u="sng" dirty="0">
              <a:latin typeface="Proxima Nova Rg" panose="02000506030000020004" pitchFamily="2" charset="0"/>
            </a:endParaRPr>
          </a:p>
          <a:p>
            <a:pPr marL="342900" indent="-342900" algn="l">
              <a:lnSpc>
                <a:spcPct val="100000"/>
              </a:lnSpc>
              <a:buFont typeface="Arial" panose="020B0604020202020204" pitchFamily="34" charset="0"/>
              <a:buChar char="•"/>
            </a:pPr>
            <a:r>
              <a:rPr lang="en-US" sz="3200" b="1" u="sng" dirty="0">
                <a:latin typeface="Proxima Nova Rg" panose="02000506030000020004" pitchFamily="2" charset="0"/>
              </a:rPr>
              <a:t>I</a:t>
            </a:r>
            <a:r>
              <a:rPr lang="en-US" u="sng" dirty="0">
                <a:latin typeface="Proxima Nova Rg" panose="02000506030000020004" pitchFamily="2" charset="0"/>
              </a:rPr>
              <a:t>mplementable</a:t>
            </a:r>
            <a:r>
              <a:rPr lang="en-US" dirty="0">
                <a:latin typeface="Proxima Nova Rg" panose="02000506030000020004" pitchFamily="2" charset="0"/>
              </a:rPr>
              <a:t>: Suggest ways which peers could immediately improve </a:t>
            </a:r>
          </a:p>
          <a:p>
            <a:pPr marL="342900" indent="-342900" algn="l">
              <a:lnSpc>
                <a:spcPct val="100000"/>
              </a:lnSpc>
              <a:buFont typeface="Arial" panose="020B0604020202020204" pitchFamily="34" charset="0"/>
              <a:buChar char="•"/>
            </a:pPr>
            <a:r>
              <a:rPr lang="en-US" sz="3200" b="1" u="sng" dirty="0">
                <a:latin typeface="Proxima Nova Rg" panose="02000506030000020004" pitchFamily="2" charset="0"/>
              </a:rPr>
              <a:t>C</a:t>
            </a:r>
            <a:r>
              <a:rPr lang="en-US" u="sng" dirty="0">
                <a:latin typeface="Proxima Nova Rg" panose="02000506030000020004" pitchFamily="2" charset="0"/>
              </a:rPr>
              <a:t>onstructive</a:t>
            </a:r>
            <a:r>
              <a:rPr lang="en-US" dirty="0">
                <a:latin typeface="Proxima Nova Rg" panose="02000506030000020004" pitchFamily="2" charset="0"/>
              </a:rPr>
              <a:t>: Not just identifying problems, offer solutions</a:t>
            </a:r>
          </a:p>
          <a:p>
            <a:pPr marL="342900" indent="-342900" algn="l">
              <a:lnSpc>
                <a:spcPct val="100000"/>
              </a:lnSpc>
              <a:buFont typeface="Arial" panose="020B0604020202020204" pitchFamily="34" charset="0"/>
              <a:buChar char="•"/>
            </a:pPr>
            <a:r>
              <a:rPr lang="en-US" sz="3200" b="1" u="sng" dirty="0">
                <a:latin typeface="Proxima Nova Rg" panose="02000506030000020004" pitchFamily="2" charset="0"/>
              </a:rPr>
              <a:t>S</a:t>
            </a:r>
            <a:r>
              <a:rPr lang="en-US" u="sng" dirty="0">
                <a:latin typeface="Proxima Nova Rg" panose="02000506030000020004" pitchFamily="2" charset="0"/>
              </a:rPr>
              <a:t>pecific</a:t>
            </a:r>
            <a:r>
              <a:rPr lang="en-US" dirty="0">
                <a:latin typeface="Proxima Nova Rg" panose="02000506030000020004" pitchFamily="2" charset="0"/>
              </a:rPr>
              <a:t>: Give detailed examples</a:t>
            </a:r>
          </a:p>
          <a:p>
            <a:pPr algn="l">
              <a:lnSpc>
                <a:spcPct val="100000"/>
              </a:lnSpc>
            </a:pPr>
            <a:endParaRPr lang="en-US" sz="1800" dirty="0">
              <a:latin typeface="Proxima Nova Rg" panose="02000506030000020004" pitchFamily="2" charset="0"/>
            </a:endParaRPr>
          </a:p>
          <a:p>
            <a:pPr algn="l">
              <a:lnSpc>
                <a:spcPct val="100000"/>
              </a:lnSpc>
            </a:pPr>
            <a:r>
              <a:rPr lang="en-US" sz="1400" dirty="0">
                <a:latin typeface="Proxima Nova Rg" panose="02000506030000020004" pitchFamily="2" charset="0"/>
              </a:rPr>
              <a:t>* Courtesy of Purdue CATME team</a:t>
            </a:r>
          </a:p>
          <a:p>
            <a:pPr algn="l">
              <a:lnSpc>
                <a:spcPct val="100000"/>
              </a:lnSpc>
            </a:pPr>
            <a:endParaRPr lang="en-US" dirty="0">
              <a:latin typeface="Proxima Nova Rg" panose="02000506030000020004" pitchFamily="2" charset="0"/>
            </a:endParaRP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p:txBody>
      </p:sp>
      <p:sp>
        <p:nvSpPr>
          <p:cNvPr id="14" name="Title 1">
            <a:extLst>
              <a:ext uri="{FF2B5EF4-FFF2-40B4-BE49-F238E27FC236}">
                <a16:creationId xmlns:a16="http://schemas.microsoft.com/office/drawing/2014/main" id="{79331EC5-D956-4741-BA02-1161F3EEFB86}"/>
              </a:ext>
            </a:extLst>
          </p:cNvPr>
          <p:cNvSpPr txBox="1">
            <a:spLocks/>
          </p:cNvSpPr>
          <p:nvPr/>
        </p:nvSpPr>
        <p:spPr>
          <a:xfrm>
            <a:off x="-85726" y="1072675"/>
            <a:ext cx="1236345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Medium" pitchFamily="50" charset="0"/>
              </a:rPr>
              <a:t>Writing Effective </a:t>
            </a:r>
            <a:br>
              <a:rPr lang="en-US" sz="4800" dirty="0">
                <a:latin typeface="Gotham Medium" pitchFamily="50" charset="0"/>
              </a:rPr>
            </a:br>
            <a:r>
              <a:rPr lang="en-US" sz="4800" dirty="0">
                <a:latin typeface="Gotham Medium" pitchFamily="50" charset="0"/>
              </a:rPr>
              <a:t>Peer-to-Peer Comments*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23</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16805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1078" y="2598870"/>
            <a:ext cx="9116694" cy="3917892"/>
          </a:xfrm>
        </p:spPr>
        <p:txBody>
          <a:bodyPr anchor="ctr">
            <a:normAutofit/>
          </a:bodyPr>
          <a:lstStyle/>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p:txBody>
      </p:sp>
      <p:sp>
        <p:nvSpPr>
          <p:cNvPr id="14" name="Title 1">
            <a:extLst>
              <a:ext uri="{FF2B5EF4-FFF2-40B4-BE49-F238E27FC236}">
                <a16:creationId xmlns:a16="http://schemas.microsoft.com/office/drawing/2014/main" id="{79331EC5-D956-4741-BA02-1161F3EEFB86}"/>
              </a:ext>
            </a:extLst>
          </p:cNvPr>
          <p:cNvSpPr txBox="1">
            <a:spLocks/>
          </p:cNvSpPr>
          <p:nvPr/>
        </p:nvSpPr>
        <p:spPr>
          <a:xfrm>
            <a:off x="-85725" y="952188"/>
            <a:ext cx="1236345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Medium" pitchFamily="50" charset="0"/>
              </a:rPr>
              <a:t>Sample Peer-to-Peer Comments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24</a:t>
            </a:r>
          </a:p>
        </p:txBody>
      </p:sp>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graphicFrame>
        <p:nvGraphicFramePr>
          <p:cNvPr id="5" name="Table 5">
            <a:extLst>
              <a:ext uri="{FF2B5EF4-FFF2-40B4-BE49-F238E27FC236}">
                <a16:creationId xmlns:a16="http://schemas.microsoft.com/office/drawing/2014/main" id="{293BD625-6AE8-5A25-B32B-21525E9AFB4B}"/>
              </a:ext>
            </a:extLst>
          </p:cNvPr>
          <p:cNvGraphicFramePr>
            <a:graphicFrameLocks noGrp="1"/>
          </p:cNvGraphicFramePr>
          <p:nvPr>
            <p:extLst>
              <p:ext uri="{D42A27DB-BD31-4B8C-83A1-F6EECF244321}">
                <p14:modId xmlns:p14="http://schemas.microsoft.com/office/powerpoint/2010/main" val="3312130404"/>
              </p:ext>
            </p:extLst>
          </p:nvPr>
        </p:nvGraphicFramePr>
        <p:xfrm>
          <a:off x="760884" y="2017014"/>
          <a:ext cx="10670232" cy="3840480"/>
        </p:xfrm>
        <a:graphic>
          <a:graphicData uri="http://schemas.openxmlformats.org/drawingml/2006/table">
            <a:tbl>
              <a:tblPr firstRow="1" bandRow="1">
                <a:tableStyleId>{2D5ABB26-0587-4C30-8999-92F81FD0307C}</a:tableStyleId>
              </a:tblPr>
              <a:tblGrid>
                <a:gridCol w="5335116">
                  <a:extLst>
                    <a:ext uri="{9D8B030D-6E8A-4147-A177-3AD203B41FA5}">
                      <a16:colId xmlns:a16="http://schemas.microsoft.com/office/drawing/2014/main" val="621928307"/>
                    </a:ext>
                  </a:extLst>
                </a:gridCol>
                <a:gridCol w="5335116">
                  <a:extLst>
                    <a:ext uri="{9D8B030D-6E8A-4147-A177-3AD203B41FA5}">
                      <a16:colId xmlns:a16="http://schemas.microsoft.com/office/drawing/2014/main" val="239231672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Proxima Nova Rg" panose="02000506030000020004" pitchFamily="2" charset="0"/>
                        </a:rPr>
                        <a:t>Bad examples (Too generic): </a:t>
                      </a:r>
                    </a:p>
                    <a:p>
                      <a:pPr algn="ctr"/>
                      <a:endParaRPr lang="en-US" dirty="0">
                        <a:latin typeface="Proxima Nova Rg" panose="0200050603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Proxima Nova Rg" panose="02000506030000020004" pitchFamily="2" charset="0"/>
                        </a:rPr>
                        <a:t>Good examples:</a:t>
                      </a:r>
                    </a:p>
                    <a:p>
                      <a:pPr algn="ctr"/>
                      <a:endParaRPr lang="en-US" dirty="0">
                        <a:latin typeface="Proxima Nova Rg" panose="0200050603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65603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Proxima Nova Rg" panose="02000506030000020004" pitchFamily="2" charset="0"/>
                        </a:rPr>
                        <a:t>A does not really understand what is going on.</a:t>
                      </a:r>
                    </a:p>
                    <a:p>
                      <a:endParaRPr lang="en-US" dirty="0">
                        <a:latin typeface="Proxima Nova Rg" panose="0200050603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Proxima Nova Rg" panose="02000506030000020004" pitchFamily="2" charset="0"/>
                        </a:rPr>
                        <a:t>A could be more involved in the team activities. For example, A always misses the weekly team meeting. Also, A never gives any input/feedback to team discussions. I wish A would be more engaging and share with us their thoughts.</a:t>
                      </a:r>
                      <a:endParaRPr lang="en-US" dirty="0">
                        <a:latin typeface="Proxima Nova Rg" panose="0200050603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19431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Proxima Nova Rg" panose="02000506030000020004" pitchFamily="2" charset="0"/>
                        </a:rPr>
                        <a:t>B is very helpful and contributes a lot to the team.</a:t>
                      </a:r>
                    </a:p>
                    <a:p>
                      <a:endParaRPr lang="en-US" dirty="0">
                        <a:latin typeface="Proxima Nova Rg" panose="0200050603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Proxima Nova Rg" panose="02000506030000020004" pitchFamily="2" charset="0"/>
                        </a:rPr>
                        <a:t>B is a valuable member of the team. B helps with organizing weekly team meetings and volunteers to take meeting notes. I think of B as the team leader. B keeps everyone on track. B has a very sound understanding of Arduino coding.</a:t>
                      </a:r>
                    </a:p>
                    <a:p>
                      <a:endParaRPr lang="en-US" dirty="0">
                        <a:latin typeface="Proxima Nova Rg" panose="0200050603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3806698"/>
                  </a:ext>
                </a:extLst>
              </a:tr>
            </a:tbl>
          </a:graphicData>
        </a:graphic>
      </p:graphicFrame>
    </p:spTree>
    <p:extLst>
      <p:ext uri="{BB962C8B-B14F-4D97-AF65-F5344CB8AC3E}">
        <p14:creationId xmlns:p14="http://schemas.microsoft.com/office/powerpoint/2010/main" val="3244618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48481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757084" y="1282876"/>
            <a:ext cx="10658168" cy="2387600"/>
          </a:xfrm>
        </p:spPr>
        <p:txBody>
          <a:bodyPr>
            <a:normAutofit/>
          </a:bodyPr>
          <a:lstStyle/>
          <a:p>
            <a:r>
              <a:rPr lang="en-US" sz="5400" dirty="0">
                <a:latin typeface="Gotham Medium" panose="02000604030000020004" pitchFamily="50" charset="0"/>
              </a:rPr>
              <a:t>TECHNICAL PRESENTATIONS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83345" y="3860061"/>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1"/>
            <a:ext cx="12192000" cy="569514"/>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133294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COMMON PRESENTATION ERRORS</a:t>
            </a:r>
          </a:p>
        </p:txBody>
      </p:sp>
      <p:sp>
        <p:nvSpPr>
          <p:cNvPr id="10" name="Rectangle 9">
            <a:extLst>
              <a:ext uri="{FF2B5EF4-FFF2-40B4-BE49-F238E27FC236}">
                <a16:creationId xmlns:a16="http://schemas.microsoft.com/office/drawing/2014/main" id="{FA39A8A3-571A-5E46-A278-A84BEC19B38C}"/>
              </a:ext>
            </a:extLst>
          </p:cNvPr>
          <p:cNvSpPr/>
          <p:nvPr/>
        </p:nvSpPr>
        <p:spPr>
          <a:xfrm>
            <a:off x="564107" y="2298091"/>
            <a:ext cx="12307726"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Know your audience</a:t>
            </a:r>
          </a:p>
          <a:p>
            <a:pPr marL="342900" indent="-342900">
              <a:buFont typeface="Arial" panose="020B0604020202020204" pitchFamily="34" charset="0"/>
              <a:buChar char="•"/>
            </a:pPr>
            <a:r>
              <a:rPr lang="en-US" sz="2800" dirty="0">
                <a:latin typeface="Proxima Nova Rg" panose="02000506030000020004" pitchFamily="2" charset="77"/>
              </a:rPr>
              <a:t>Incorporate the audience’s background when framing ideas</a:t>
            </a:r>
          </a:p>
          <a:p>
            <a:pPr marL="342900" indent="-342900">
              <a:buFont typeface="Arial" panose="020B0604020202020204" pitchFamily="34" charset="0"/>
              <a:buChar char="•"/>
            </a:pPr>
            <a:r>
              <a:rPr lang="en-US" sz="2800" dirty="0">
                <a:latin typeface="Proxima Nova Rg" panose="02000506030000020004" pitchFamily="2" charset="77"/>
              </a:rPr>
              <a:t>Pretend there are not multiple groups for EG 1004</a:t>
            </a:r>
          </a:p>
        </p:txBody>
      </p:sp>
      <p:sp>
        <p:nvSpPr>
          <p:cNvPr id="6" name="Rectangle 5">
            <a:extLst>
              <a:ext uri="{FF2B5EF4-FFF2-40B4-BE49-F238E27FC236}">
                <a16:creationId xmlns:a16="http://schemas.microsoft.com/office/drawing/2014/main" id="{9F3464A9-D361-074F-91A2-68A54C30AAE5}"/>
              </a:ext>
            </a:extLst>
          </p:cNvPr>
          <p:cNvSpPr/>
          <p:nvPr/>
        </p:nvSpPr>
        <p:spPr>
          <a:xfrm>
            <a:off x="564106" y="3626247"/>
            <a:ext cx="10035068" cy="2246769"/>
          </a:xfrm>
          <a:prstGeom prst="rect">
            <a:avLst/>
          </a:prstGeom>
        </p:spPr>
        <p:txBody>
          <a:bodyPr wrap="square">
            <a:spAutoFit/>
          </a:bodyPr>
          <a:lstStyle/>
          <a:p>
            <a:r>
              <a:rPr lang="en-US" sz="2800" b="1" dirty="0">
                <a:solidFill>
                  <a:srgbClr val="57068C"/>
                </a:solidFill>
                <a:latin typeface="Proxima Nova Lt" panose="02000506030000020004" pitchFamily="50" charset="0"/>
              </a:rPr>
              <a:t>Formatting</a:t>
            </a:r>
          </a:p>
          <a:p>
            <a:pPr marL="342900" indent="-342900">
              <a:buFont typeface="Arial" panose="020B0604020202020204" pitchFamily="34" charset="0"/>
              <a:buChar char="•"/>
            </a:pPr>
            <a:r>
              <a:rPr lang="en-US" sz="2800" dirty="0">
                <a:latin typeface="Proxima Nova Rg" panose="02000506030000020004" pitchFamily="2" charset="0"/>
              </a:rPr>
              <a:t>Use bullet points</a:t>
            </a:r>
          </a:p>
          <a:p>
            <a:pPr marL="342900" indent="-342900">
              <a:buFont typeface="Arial" panose="020B0604020202020204" pitchFamily="34" charset="0"/>
              <a:buChar char="•"/>
            </a:pPr>
            <a:r>
              <a:rPr lang="en-US" sz="2800" dirty="0">
                <a:latin typeface="Proxima Nova Rg" panose="02000506030000020004" pitchFamily="2" charset="0"/>
              </a:rPr>
              <a:t>Do NOT use sentences</a:t>
            </a:r>
          </a:p>
          <a:p>
            <a:pPr marL="342900" indent="-342900">
              <a:buFont typeface="Arial" panose="020B0604020202020204" pitchFamily="34" charset="0"/>
              <a:buChar char="•"/>
            </a:pPr>
            <a:r>
              <a:rPr lang="en-US" sz="2800" dirty="0">
                <a:latin typeface="Proxima Nova Rg" panose="02000506030000020004" pitchFamily="2" charset="77"/>
              </a:rPr>
              <a:t>Utilize figures &amp; diagrams instead of text on the slide</a:t>
            </a:r>
          </a:p>
          <a:p>
            <a:pPr marL="342900" indent="-342900">
              <a:buFont typeface="Arial" panose="020B0604020202020204" pitchFamily="34" charset="0"/>
              <a:buChar char="•"/>
            </a:pPr>
            <a:r>
              <a:rPr lang="en-US" sz="2800" dirty="0">
                <a:latin typeface="Proxima Nova Rg" panose="02000506030000020004" pitchFamily="2" charset="77"/>
              </a:rPr>
              <a:t>Slides &amp; presentation look should be cohesive</a:t>
            </a:r>
          </a:p>
        </p:txBody>
      </p:sp>
      <p:pic>
        <p:nvPicPr>
          <p:cNvPr id="14" name="Picture 13"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191521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4" y="551982"/>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picture containing bird&#10;&#10;Description automatically generated">
            <a:extLst>
              <a:ext uri="{FF2B5EF4-FFF2-40B4-BE49-F238E27FC236}">
                <a16:creationId xmlns:a16="http://schemas.microsoft.com/office/drawing/2014/main" id="{11988BB5-7C87-F042-8220-CA02F27FF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5987" y="1664737"/>
            <a:ext cx="7921625" cy="4247712"/>
          </a:xfrm>
          <a:prstGeom prst="rect">
            <a:avLst/>
          </a:prstGeom>
          <a:ln>
            <a:solidFill>
              <a:schemeClr val="tx1"/>
            </a:solidFill>
          </a:ln>
        </p:spPr>
      </p:pic>
      <p:sp>
        <p:nvSpPr>
          <p:cNvPr id="16" name="Rectangle 15">
            <a:extLst>
              <a:ext uri="{FF2B5EF4-FFF2-40B4-BE49-F238E27FC236}">
                <a16:creationId xmlns:a16="http://schemas.microsoft.com/office/drawing/2014/main" id="{CB502559-8CC9-6144-9D4F-7DFA9A1AEBB0}"/>
              </a:ext>
            </a:extLst>
          </p:cNvPr>
          <p:cNvSpPr/>
          <p:nvPr/>
        </p:nvSpPr>
        <p:spPr>
          <a:xfrm>
            <a:off x="4629891" y="5921749"/>
            <a:ext cx="2932213" cy="369332"/>
          </a:xfrm>
          <a:prstGeom prst="rect">
            <a:avLst/>
          </a:prstGeom>
        </p:spPr>
        <p:txBody>
          <a:bodyPr wrap="none">
            <a:spAutoFit/>
          </a:bodyPr>
          <a:lstStyle/>
          <a:p>
            <a:r>
              <a:rPr lang="en-US" dirty="0">
                <a:latin typeface="Proxima Nova Rg" panose="02000506030000020004" pitchFamily="2" charset="77"/>
              </a:rPr>
              <a:t>Figure 1: Bad slide example</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4010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5"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3" name="Picture 2" descr="A screenshot of a social media post&#10;&#10;Description automatically generated">
            <a:extLst>
              <a:ext uri="{FF2B5EF4-FFF2-40B4-BE49-F238E27FC236}">
                <a16:creationId xmlns:a16="http://schemas.microsoft.com/office/drawing/2014/main" id="{F99D17C5-3FA5-AD4E-848B-870E10B9D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993" y="1634371"/>
            <a:ext cx="7578010" cy="4266943"/>
          </a:xfrm>
          <a:prstGeom prst="rect">
            <a:avLst/>
          </a:prstGeom>
        </p:spPr>
      </p:pic>
      <p:sp>
        <p:nvSpPr>
          <p:cNvPr id="14" name="Rectangle 13">
            <a:extLst>
              <a:ext uri="{FF2B5EF4-FFF2-40B4-BE49-F238E27FC236}">
                <a16:creationId xmlns:a16="http://schemas.microsoft.com/office/drawing/2014/main" id="{205F736C-27D7-8F42-BD27-EE6F12EBA732}"/>
              </a:ext>
            </a:extLst>
          </p:cNvPr>
          <p:cNvSpPr/>
          <p:nvPr/>
        </p:nvSpPr>
        <p:spPr>
          <a:xfrm>
            <a:off x="4358183" y="5902794"/>
            <a:ext cx="3534942" cy="369332"/>
          </a:xfrm>
          <a:prstGeom prst="rect">
            <a:avLst/>
          </a:prstGeom>
        </p:spPr>
        <p:txBody>
          <a:bodyPr wrap="none">
            <a:spAutoFit/>
          </a:bodyPr>
          <a:lstStyle/>
          <a:p>
            <a:r>
              <a:rPr lang="en-US" dirty="0">
                <a:latin typeface="Proxima Nova Rg" panose="02000506030000020004" pitchFamily="2" charset="77"/>
              </a:rPr>
              <a:t>Figure 2: Layout tools screenshot</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
        <p:nvSpPr>
          <p:cNvPr id="2" name="TextBox 1">
            <a:extLst>
              <a:ext uri="{FF2B5EF4-FFF2-40B4-BE49-F238E27FC236}">
                <a16:creationId xmlns:a16="http://schemas.microsoft.com/office/drawing/2014/main" id="{81B7D0A2-C52C-C30D-CBBF-1FCF21242839}"/>
              </a:ext>
            </a:extLst>
          </p:cNvPr>
          <p:cNvSpPr txBox="1"/>
          <p:nvPr/>
        </p:nvSpPr>
        <p:spPr>
          <a:xfrm>
            <a:off x="8360620" y="5049914"/>
            <a:ext cx="901337" cy="246221"/>
          </a:xfrm>
          <a:prstGeom prst="rect">
            <a:avLst/>
          </a:prstGeom>
          <a:noFill/>
        </p:spPr>
        <p:txBody>
          <a:bodyPr wrap="square" rtlCol="0">
            <a:spAutoFit/>
          </a:bodyPr>
          <a:lstStyle/>
          <a:p>
            <a:pPr algn="r"/>
            <a:r>
              <a:rPr lang="en-US" sz="1000" dirty="0">
                <a:latin typeface="Proxima Nova Lt" panose="02000506030000020004" pitchFamily="50" charset="0"/>
              </a:rPr>
              <a:t>4</a:t>
            </a:r>
          </a:p>
        </p:txBody>
      </p:sp>
    </p:spTree>
    <p:extLst>
      <p:ext uri="{BB962C8B-B14F-4D97-AF65-F5344CB8AC3E}">
        <p14:creationId xmlns:p14="http://schemas.microsoft.com/office/powerpoint/2010/main" val="60869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screenshot of a cell phone&#10;&#10;Description automatically generated">
            <a:extLst>
              <a:ext uri="{FF2B5EF4-FFF2-40B4-BE49-F238E27FC236}">
                <a16:creationId xmlns:a16="http://schemas.microsoft.com/office/drawing/2014/main" id="{5FD7184A-BE46-994D-9FBD-9A5D55AF9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320" y="1656746"/>
            <a:ext cx="7487360" cy="4200409"/>
          </a:xfrm>
          <a:prstGeom prst="rect">
            <a:avLst/>
          </a:prstGeom>
          <a:ln>
            <a:solidFill>
              <a:schemeClr val="tx1"/>
            </a:solidFill>
          </a:ln>
        </p:spPr>
      </p:pic>
      <p:sp>
        <p:nvSpPr>
          <p:cNvPr id="13" name="Rectangle 12">
            <a:extLst>
              <a:ext uri="{FF2B5EF4-FFF2-40B4-BE49-F238E27FC236}">
                <a16:creationId xmlns:a16="http://schemas.microsoft.com/office/drawing/2014/main" id="{A828B040-47E9-F54F-B0ED-9996CFF35075}"/>
              </a:ext>
            </a:extLst>
          </p:cNvPr>
          <p:cNvSpPr/>
          <p:nvPr/>
        </p:nvSpPr>
        <p:spPr>
          <a:xfrm>
            <a:off x="4787789" y="5875407"/>
            <a:ext cx="2616422" cy="369332"/>
          </a:xfrm>
          <a:prstGeom prst="rect">
            <a:avLst/>
          </a:prstGeom>
        </p:spPr>
        <p:txBody>
          <a:bodyPr wrap="none">
            <a:spAutoFit/>
          </a:bodyPr>
          <a:lstStyle/>
          <a:p>
            <a:r>
              <a:rPr lang="en-US" dirty="0">
                <a:latin typeface="Proxima Nova Rg" panose="02000506030000020004" pitchFamily="2" charset="77"/>
              </a:rPr>
              <a:t>Figure 3: Improved slide</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
        <p:nvSpPr>
          <p:cNvPr id="2" name="TextBox 1">
            <a:extLst>
              <a:ext uri="{FF2B5EF4-FFF2-40B4-BE49-F238E27FC236}">
                <a16:creationId xmlns:a16="http://schemas.microsoft.com/office/drawing/2014/main" id="{0596850C-1CC9-12A7-C579-F7F1C5DCAB9C}"/>
              </a:ext>
            </a:extLst>
          </p:cNvPr>
          <p:cNvSpPr txBox="1"/>
          <p:nvPr/>
        </p:nvSpPr>
        <p:spPr>
          <a:xfrm>
            <a:off x="8801374" y="5427898"/>
            <a:ext cx="901337" cy="276999"/>
          </a:xfrm>
          <a:prstGeom prst="rect">
            <a:avLst/>
          </a:prstGeom>
          <a:noFill/>
        </p:spPr>
        <p:txBody>
          <a:bodyPr wrap="square" rtlCol="0">
            <a:spAutoFit/>
          </a:bodyPr>
          <a:lstStyle/>
          <a:p>
            <a:pPr algn="r"/>
            <a:r>
              <a:rPr lang="en-US" sz="1200" dirty="0">
                <a:latin typeface="Proxima Nova Lt" panose="02000506030000020004" pitchFamily="50" charset="0"/>
              </a:rPr>
              <a:t>4</a:t>
            </a:r>
          </a:p>
        </p:txBody>
      </p:sp>
    </p:spTree>
    <p:extLst>
      <p:ext uri="{BB962C8B-B14F-4D97-AF65-F5344CB8AC3E}">
        <p14:creationId xmlns:p14="http://schemas.microsoft.com/office/powerpoint/2010/main" val="25685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80765"/>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TABLES</a:t>
            </a:r>
          </a:p>
        </p:txBody>
      </p:sp>
      <p:pic>
        <p:nvPicPr>
          <p:cNvPr id="14" name="Picture 13">
            <a:extLst>
              <a:ext uri="{FF2B5EF4-FFF2-40B4-BE49-F238E27FC236}">
                <a16:creationId xmlns:a16="http://schemas.microsoft.com/office/drawing/2014/main" id="{127C1296-AA1D-0543-B50E-402FA445810E}"/>
              </a:ext>
            </a:extLst>
          </p:cNvPr>
          <p:cNvPicPr>
            <a:picLocks noChangeAspect="1"/>
          </p:cNvPicPr>
          <p:nvPr/>
        </p:nvPicPr>
        <p:blipFill>
          <a:blip r:embed="rId4"/>
          <a:stretch>
            <a:fillRect/>
          </a:stretch>
        </p:blipFill>
        <p:spPr>
          <a:xfrm>
            <a:off x="426455" y="2116571"/>
            <a:ext cx="5046118" cy="4049623"/>
          </a:xfrm>
          <a:prstGeom prst="rect">
            <a:avLst/>
          </a:prstGeom>
        </p:spPr>
      </p:pic>
      <p:sp>
        <p:nvSpPr>
          <p:cNvPr id="16" name="Rectangle 15">
            <a:extLst>
              <a:ext uri="{FF2B5EF4-FFF2-40B4-BE49-F238E27FC236}">
                <a16:creationId xmlns:a16="http://schemas.microsoft.com/office/drawing/2014/main" id="{96EA4CA1-8771-B243-B27F-48BDF1A440AF}"/>
              </a:ext>
            </a:extLst>
          </p:cNvPr>
          <p:cNvSpPr/>
          <p:nvPr/>
        </p:nvSpPr>
        <p:spPr>
          <a:xfrm>
            <a:off x="5472573" y="2485726"/>
            <a:ext cx="6440626" cy="2677656"/>
          </a:xfrm>
          <a:prstGeom prst="rect">
            <a:avLst/>
          </a:prstGeom>
        </p:spPr>
        <p:txBody>
          <a:bodyPr wrap="square">
            <a:spAutoFit/>
          </a:bodyPr>
          <a:lstStyle/>
          <a:p>
            <a:pPr marL="342900" indent="-342900">
              <a:buFont typeface="Arial" panose="020B0604020202020204" pitchFamily="34" charset="0"/>
              <a:buChar char="•"/>
            </a:pPr>
            <a:r>
              <a:rPr lang="en-US" sz="2800" dirty="0">
                <a:latin typeface="Proxima Nova Rg" panose="02000506030000020004" pitchFamily="2" charset="77"/>
              </a:rPr>
              <a:t>Keep source formatting</a:t>
            </a:r>
          </a:p>
          <a:p>
            <a:pPr marL="800100" lvl="1" indent="-342900">
              <a:buFont typeface="Arial" panose="020B0604020202020204" pitchFamily="34" charset="0"/>
              <a:buChar char="•"/>
            </a:pPr>
            <a:r>
              <a:rPr lang="en-US" sz="2800" dirty="0">
                <a:latin typeface="Proxima Nova Rg" panose="02000506030000020004" pitchFamily="2" charset="77"/>
              </a:rPr>
              <a:t>Allows for digital screen readers</a:t>
            </a:r>
          </a:p>
          <a:p>
            <a:pPr marL="800100" lvl="1" indent="-342900">
              <a:buFont typeface="Arial" panose="020B0604020202020204" pitchFamily="34" charset="0"/>
              <a:buChar char="•"/>
            </a:pPr>
            <a:r>
              <a:rPr lang="en-US" sz="2800" dirty="0">
                <a:latin typeface="Proxima Nova Rg" panose="02000506030000020004" pitchFamily="2" charset="77"/>
              </a:rPr>
              <a:t>Microsoft Project: ‘Copy as Picture’ </a:t>
            </a:r>
          </a:p>
          <a:p>
            <a:pPr marL="342900" indent="-342900">
              <a:buFont typeface="Arial" panose="020B0604020202020204" pitchFamily="34" charset="0"/>
              <a:buChar char="•"/>
            </a:pPr>
            <a:r>
              <a:rPr lang="en-US" sz="2800" dirty="0">
                <a:latin typeface="Proxima Nova Rg" panose="02000506030000020004" pitchFamily="2" charset="77"/>
              </a:rPr>
              <a:t>Remove unnecessary gridlines</a:t>
            </a:r>
          </a:p>
          <a:p>
            <a:pPr marL="800100" lvl="1" indent="-342900">
              <a:buFont typeface="Arial" panose="020B0604020202020204" pitchFamily="34" charset="0"/>
              <a:buChar char="•"/>
            </a:pPr>
            <a:r>
              <a:rPr lang="en-US" sz="2800" dirty="0">
                <a:latin typeface="Proxima Nova Rg" panose="02000506030000020004" pitchFamily="2" charset="77"/>
              </a:rPr>
              <a:t>Excel: Page Layout &gt; Uncheck ‘View </a:t>
            </a:r>
            <a:r>
              <a:rPr lang="en-US" sz="2800" dirty="0" err="1">
                <a:latin typeface="Proxima Nova Rg" panose="02000506030000020004" pitchFamily="2" charset="77"/>
              </a:rPr>
              <a:t>Gridlines’</a:t>
            </a:r>
            <a:endParaRPr lang="en-US" sz="2800" dirty="0">
              <a:latin typeface="Proxima Nova Rg" panose="02000506030000020004" pitchFamily="2" charset="77"/>
            </a:endParaRPr>
          </a:p>
        </p:txBody>
      </p:sp>
      <p:sp>
        <p:nvSpPr>
          <p:cNvPr id="17" name="Rectangle 16">
            <a:extLst>
              <a:ext uri="{FF2B5EF4-FFF2-40B4-BE49-F238E27FC236}">
                <a16:creationId xmlns:a16="http://schemas.microsoft.com/office/drawing/2014/main" id="{EA555BDD-4CBB-804E-A56B-437C46AC560A}"/>
              </a:ext>
            </a:extLst>
          </p:cNvPr>
          <p:cNvSpPr/>
          <p:nvPr/>
        </p:nvSpPr>
        <p:spPr>
          <a:xfrm>
            <a:off x="426455" y="1747239"/>
            <a:ext cx="3998754" cy="369332"/>
          </a:xfrm>
          <a:prstGeom prst="rect">
            <a:avLst/>
          </a:prstGeom>
        </p:spPr>
        <p:txBody>
          <a:bodyPr wrap="square">
            <a:spAutoFit/>
          </a:bodyPr>
          <a:lstStyle/>
          <a:p>
            <a:r>
              <a:rPr lang="en-US" dirty="0">
                <a:latin typeface="Proxima Nova Rg" panose="02000506030000020004" pitchFamily="2" charset="77"/>
              </a:rPr>
              <a:t>Table 1: Proper table format example</a:t>
            </a:r>
          </a:p>
        </p:txBody>
      </p:sp>
      <p:pic>
        <p:nvPicPr>
          <p:cNvPr id="13" name="Picture 12"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8" name="TextBox 17">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1781869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sp>
        <p:nvSpPr>
          <p:cNvPr id="17" name="Rectangle 16">
            <a:extLst>
              <a:ext uri="{FF2B5EF4-FFF2-40B4-BE49-F238E27FC236}">
                <a16:creationId xmlns:a16="http://schemas.microsoft.com/office/drawing/2014/main" id="{EA555BDD-4CBB-804E-A56B-437C46AC560A}"/>
              </a:ext>
            </a:extLst>
          </p:cNvPr>
          <p:cNvSpPr/>
          <p:nvPr/>
        </p:nvSpPr>
        <p:spPr>
          <a:xfrm>
            <a:off x="6666278" y="5222254"/>
            <a:ext cx="5069016" cy="369332"/>
          </a:xfrm>
          <a:prstGeom prst="rect">
            <a:avLst/>
          </a:prstGeom>
        </p:spPr>
        <p:txBody>
          <a:bodyPr wrap="none">
            <a:spAutoFit/>
          </a:bodyPr>
          <a:lstStyle/>
          <a:p>
            <a:r>
              <a:rPr lang="en-US" dirty="0">
                <a:latin typeface="Proxima Nova Rg" panose="02000506030000020004" pitchFamily="2" charset="77"/>
              </a:rPr>
              <a:t>Figures 4 &amp; 5: Plain and colorized CAD drawings</a:t>
            </a:r>
          </a:p>
        </p:txBody>
      </p:sp>
      <p:pic>
        <p:nvPicPr>
          <p:cNvPr id="13" name="Picture 12">
            <a:extLst>
              <a:ext uri="{FF2B5EF4-FFF2-40B4-BE49-F238E27FC236}">
                <a16:creationId xmlns:a16="http://schemas.microsoft.com/office/drawing/2014/main" id="{68FF483F-7980-2D4A-8D80-F87B02AC03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210" t="41536" r="43045" b="23572"/>
          <a:stretch/>
        </p:blipFill>
        <p:spPr>
          <a:xfrm>
            <a:off x="6621082" y="2323034"/>
            <a:ext cx="2522159" cy="2663969"/>
          </a:xfrm>
          <a:prstGeom prst="rect">
            <a:avLst/>
          </a:prstGeom>
        </p:spPr>
      </p:pic>
      <p:pic>
        <p:nvPicPr>
          <p:cNvPr id="18" name="Picture 17">
            <a:extLst>
              <a:ext uri="{FF2B5EF4-FFF2-40B4-BE49-F238E27FC236}">
                <a16:creationId xmlns:a16="http://schemas.microsoft.com/office/drawing/2014/main" id="{2E673C79-4ED9-5B4B-9CD8-5D16B0BDF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56" t="10567" r="1969" b="11291"/>
          <a:stretch/>
        </p:blipFill>
        <p:spPr>
          <a:xfrm>
            <a:off x="9370086" y="2326260"/>
            <a:ext cx="2522159" cy="2657516"/>
          </a:xfrm>
          <a:prstGeom prst="rect">
            <a:avLst/>
          </a:prstGeom>
        </p:spPr>
      </p:pic>
      <p:sp>
        <p:nvSpPr>
          <p:cNvPr id="19" name="Rectangle 18">
            <a:extLst>
              <a:ext uri="{FF2B5EF4-FFF2-40B4-BE49-F238E27FC236}">
                <a16:creationId xmlns:a16="http://schemas.microsoft.com/office/drawing/2014/main" id="{54D6FF81-C60B-9B47-B3AE-32C87E6E3B1E}"/>
              </a:ext>
            </a:extLst>
          </p:cNvPr>
          <p:cNvSpPr/>
          <p:nvPr/>
        </p:nvSpPr>
        <p:spPr>
          <a:xfrm>
            <a:off x="401982" y="2323034"/>
            <a:ext cx="6105677" cy="3539430"/>
          </a:xfrm>
          <a:prstGeom prst="rect">
            <a:avLst/>
          </a:prstGeom>
        </p:spPr>
        <p:txBody>
          <a:bodyPr wrap="square">
            <a:spAutoFit/>
          </a:bodyPr>
          <a:lstStyle/>
          <a:p>
            <a:r>
              <a:rPr lang="en-US" sz="2800" b="1" dirty="0">
                <a:solidFill>
                  <a:srgbClr val="57068C"/>
                </a:solidFill>
                <a:latin typeface="Proxima Nova Lt" panose="02000506030000020004" pitchFamily="2" charset="77"/>
              </a:rPr>
              <a:t>CAD Colorized Images</a:t>
            </a:r>
          </a:p>
          <a:p>
            <a:pPr marL="457200" indent="-457200">
              <a:buFont typeface="Arial" panose="020B0604020202020204" pitchFamily="34" charset="0"/>
              <a:buChar char="•"/>
            </a:pPr>
            <a:r>
              <a:rPr lang="en-US" sz="2800" dirty="0">
                <a:latin typeface="Proxima Nova Rg" panose="02000506030000020004" pitchFamily="2" charset="77"/>
              </a:rPr>
              <a:t>Used for working on computer</a:t>
            </a:r>
          </a:p>
          <a:p>
            <a:pPr marL="457200" indent="-457200">
              <a:buFont typeface="Arial" panose="020B0604020202020204" pitchFamily="34" charset="0"/>
              <a:buChar char="•"/>
            </a:pPr>
            <a:r>
              <a:rPr lang="en-US" sz="2800" dirty="0">
                <a:latin typeface="Proxima Nova Rg" panose="02000506030000020004" pitchFamily="2" charset="77"/>
              </a:rPr>
              <a:t>Define layers (plumbing, electrical, walls, etc.) in 2D</a:t>
            </a:r>
          </a:p>
          <a:p>
            <a:pPr marL="457200" indent="-457200">
              <a:buFont typeface="Arial" panose="020B0604020202020204" pitchFamily="34" charset="0"/>
              <a:buChar char="•"/>
            </a:pPr>
            <a:r>
              <a:rPr lang="en-US" sz="2800" dirty="0">
                <a:latin typeface="Proxima Nova Rg" panose="02000506030000020004" pitchFamily="2" charset="77"/>
              </a:rPr>
              <a:t>Reports &amp; slides use black &amp; white</a:t>
            </a:r>
          </a:p>
          <a:p>
            <a:pPr marL="457200" indent="-457200">
              <a:buFont typeface="Arial" panose="020B0604020202020204" pitchFamily="34" charset="0"/>
              <a:buChar char="•"/>
            </a:pPr>
            <a:r>
              <a:rPr lang="en-US" sz="2800" dirty="0">
                <a:latin typeface="Proxima Nova Rg" panose="02000506030000020004" pitchFamily="2" charset="77"/>
              </a:rPr>
              <a:t>Plot&gt; Properties&gt; Paper/Quality&gt; Color&gt;Black &amp; White</a:t>
            </a:r>
          </a:p>
          <a:p>
            <a:endParaRPr lang="en-US" sz="2800" dirty="0">
              <a:latin typeface="Proxima Nova Rg" panose="02000506030000020004" pitchFamily="2" charset="77"/>
            </a:endParaRPr>
          </a:p>
        </p:txBody>
      </p:sp>
      <p:pic>
        <p:nvPicPr>
          <p:cNvPr id="14" name="Picture 13"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spTree>
    <p:extLst>
      <p:ext uri="{BB962C8B-B14F-4D97-AF65-F5344CB8AC3E}">
        <p14:creationId xmlns:p14="http://schemas.microsoft.com/office/powerpoint/2010/main" val="1855376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3482</TotalTime>
  <Words>1764</Words>
  <Application>Microsoft Macintosh PowerPoint</Application>
  <PresentationFormat>Widescreen</PresentationFormat>
  <Paragraphs>230</Paragraphs>
  <Slides>25</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Proxima Nova Lt</vt:lpstr>
      <vt:lpstr>Proxima Nova Rg</vt:lpstr>
      <vt:lpstr>Calibri Light</vt:lpstr>
      <vt:lpstr>Gotham Medium</vt:lpstr>
      <vt:lpstr>Arial</vt:lpstr>
      <vt:lpstr>Calibri</vt:lpstr>
      <vt:lpstr>Office Theme</vt:lpstr>
      <vt:lpstr>Custom Design</vt:lpstr>
      <vt:lpstr>RECITATION 3 </vt:lpstr>
      <vt:lpstr>AGENDA</vt:lpstr>
      <vt:lpstr>TECHNICAL PRESENTATIONS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CATME</vt:lpstr>
      <vt:lpstr>PowerPoint Presentation</vt:lpstr>
      <vt:lpstr>PowerPoint Presentation</vt:lpstr>
      <vt:lpstr>Contributing to the Team’s Work</vt:lpstr>
      <vt:lpstr>Interacting with Teammates</vt:lpstr>
      <vt:lpstr>Keeping the Team on Track</vt:lpstr>
      <vt:lpstr>Expecting Quality</vt:lpstr>
      <vt:lpstr>Having Relevant KSAs (Knowledge, Skills, and Abilities)</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2</dc:title>
  <dc:creator>Diya</dc:creator>
  <cp:lastModifiedBy>Peter Li</cp:lastModifiedBy>
  <cp:revision>38</cp:revision>
  <dcterms:created xsi:type="dcterms:W3CDTF">2020-08-20T07:01:37Z</dcterms:created>
  <dcterms:modified xsi:type="dcterms:W3CDTF">2023-07-12T20:20:11Z</dcterms:modified>
  <cp:contentStatus/>
</cp:coreProperties>
</file>