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60" r:id="rId4"/>
    <p:sldId id="259" r:id="rId5"/>
    <p:sldId id="261" r:id="rId6"/>
    <p:sldId id="264" r:id="rId7"/>
    <p:sldId id="265" r:id="rId8"/>
    <p:sldId id="262" r:id="rId9"/>
    <p:sldId id="268" r:id="rId10"/>
    <p:sldId id="277" r:id="rId11"/>
    <p:sldId id="271" r:id="rId12"/>
    <p:sldId id="266" r:id="rId13"/>
    <p:sldId id="276" r:id="rId14"/>
    <p:sldId id="269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40924" y="3543300"/>
            <a:ext cx="3710152" cy="27432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11" name="Picture 1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12192000" cy="3195881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0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 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C4E8-95F1-4BAF-9024-4DE4F8F5D4A5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1DBA-AC74-4466-8E52-E461CACF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ANf4dnBCno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nual.eg.poly.edu/Virtual_Product_Dissectio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watch?v=mANf4dnBCno&amp;feature=youtu.b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3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Virtual Product Dissection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FA4A8E-03D9-405E-A2F8-F86492427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64" y="3129856"/>
            <a:ext cx="3645831" cy="309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80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– Product Dissection Overview</a:t>
            </a:r>
          </a:p>
        </p:txBody>
      </p:sp>
      <p:pic>
        <p:nvPicPr>
          <p:cNvPr id="3" name="Online Media 2" title="Flashlight Dissection Overview on PC">
            <a:hlinkClick r:id="" action="ppaction://media"/>
            <a:extLst>
              <a:ext uri="{FF2B5EF4-FFF2-40B4-BE49-F238E27FC236}">
                <a16:creationId xmlns:a16="http://schemas.microsoft.com/office/drawing/2014/main" id="{3D4C2D8A-A5B4-4C7D-8CBD-FBCECB5FBEE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98788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7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– Part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-195943" y="979714"/>
            <a:ext cx="12387943" cy="52744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 </a:t>
            </a:r>
            <a:r>
              <a:rPr lang="en-US" b="1" dirty="0"/>
              <a:t>Product Dissection Activity (20 minutes):</a:t>
            </a:r>
            <a:r>
              <a:rPr lang="en-US" dirty="0"/>
              <a:t> Determine  </a:t>
            </a:r>
            <a:br>
              <a:rPr lang="en-US" dirty="0"/>
            </a:br>
            <a:r>
              <a:rPr lang="en-US" dirty="0"/>
              <a:t> which products each team member will dissect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EDB2E90-8D9F-4437-82B9-CB08DB0DF333}"/>
              </a:ext>
            </a:extLst>
          </p:cNvPr>
          <p:cNvSpPr txBox="1">
            <a:spLocks/>
          </p:cNvSpPr>
          <p:nvPr/>
        </p:nvSpPr>
        <p:spPr>
          <a:xfrm>
            <a:off x="1486970" y="3043145"/>
            <a:ext cx="9218059" cy="20644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514350">
              <a:buFont typeface="+mj-lt"/>
              <a:buAutoNum type="arabicPeriod"/>
            </a:pPr>
            <a:r>
              <a:rPr lang="en-US" u="sng" dirty="0">
                <a:hlinkClick r:id="rId2"/>
              </a:rPr>
              <a:t>www.manual.eg.poly.edu/Virtual_Product_Dissection</a:t>
            </a:r>
            <a:endParaRPr lang="en-US" u="sng" dirty="0"/>
          </a:p>
          <a:p>
            <a:pPr marL="285750" indent="-514350">
              <a:buFont typeface="+mj-lt"/>
              <a:buAutoNum type="arabicPeriod"/>
            </a:pPr>
            <a:r>
              <a:rPr lang="en-US" altLang="zh-CN" sz="2700" dirty="0"/>
              <a:t>Select</a:t>
            </a:r>
            <a:r>
              <a:rPr lang="zh-CN" altLang="en-US" sz="2700" dirty="0"/>
              <a:t> </a:t>
            </a:r>
            <a:r>
              <a:rPr lang="en-US" altLang="zh-CN" sz="2700" dirty="0"/>
              <a:t>“View</a:t>
            </a:r>
            <a:r>
              <a:rPr lang="zh-CN" altLang="en-US" sz="2700" dirty="0"/>
              <a:t> </a:t>
            </a:r>
            <a:r>
              <a:rPr lang="en-US" altLang="zh-CN" sz="2700" dirty="0"/>
              <a:t>Models”</a:t>
            </a:r>
            <a:r>
              <a:rPr lang="zh-CN" altLang="en-US" sz="2700" dirty="0"/>
              <a:t> </a:t>
            </a:r>
            <a:endParaRPr lang="en-US" altLang="zh-CN" sz="2700" dirty="0"/>
          </a:p>
          <a:p>
            <a:pPr marL="285750" indent="-514350">
              <a:buFont typeface="+mj-lt"/>
              <a:buAutoNum type="arabicPeriod"/>
            </a:pPr>
            <a:r>
              <a:rPr lang="en-US" altLang="zh-CN" sz="2700" dirty="0"/>
              <a:t>Pick</a:t>
            </a:r>
            <a:r>
              <a:rPr lang="zh-CN" altLang="en-US" sz="2700" dirty="0"/>
              <a:t> </a:t>
            </a:r>
            <a:r>
              <a:rPr lang="en-US" altLang="zh-CN" sz="2700" dirty="0"/>
              <a:t>products – different for each team member</a:t>
            </a:r>
          </a:p>
          <a:p>
            <a:pPr marL="285750" indent="-514350">
              <a:buFont typeface="+mj-lt"/>
              <a:buAutoNum type="arabicPeriod"/>
            </a:pPr>
            <a:r>
              <a:rPr lang="en-US" altLang="zh-CN" sz="2700" dirty="0"/>
              <a:t>Download</a:t>
            </a:r>
            <a:r>
              <a:rPr lang="zh-CN" altLang="en-US" sz="2700" dirty="0"/>
              <a:t> </a:t>
            </a:r>
            <a:r>
              <a:rPr lang="en-US" altLang="zh-CN" sz="2700" dirty="0" err="1"/>
              <a:t>eDrawings</a:t>
            </a:r>
            <a:r>
              <a:rPr lang="zh-CN" altLang="en-US" sz="2700" dirty="0"/>
              <a:t> </a:t>
            </a:r>
            <a:r>
              <a:rPr lang="en-US" altLang="zh-CN" sz="2700" dirty="0"/>
              <a:t>file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765737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– Part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846161"/>
            <a:ext cx="12192000" cy="54079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 You have 20 minutes to complete your dissection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2626AF-38C4-4CF6-AC46-856C6F63DDAF}"/>
              </a:ext>
            </a:extLst>
          </p:cNvPr>
          <p:cNvSpPr txBox="1"/>
          <p:nvPr/>
        </p:nvSpPr>
        <p:spPr>
          <a:xfrm>
            <a:off x="3665983" y="5607819"/>
            <a:ext cx="684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https://www.youtube.com/watch?v=mANf4dnBCno&amp;feature=youtu.be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8F5942-3F04-489F-9CF5-3F930C4407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429" y="2410255"/>
            <a:ext cx="5377859" cy="30043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B10720F-9437-48E1-81F2-8CA3D8C2520E}"/>
              </a:ext>
            </a:extLst>
          </p:cNvPr>
          <p:cNvSpPr/>
          <p:nvPr/>
        </p:nvSpPr>
        <p:spPr>
          <a:xfrm>
            <a:off x="1879299" y="3623910"/>
            <a:ext cx="1786684" cy="7670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Object</a:t>
            </a:r>
            <a:r>
              <a:rPr lang="zh-CN" altLang="en-US" dirty="0"/>
              <a:t> </a:t>
            </a:r>
            <a:r>
              <a:rPr lang="en-US" altLang="zh-CN" dirty="0"/>
              <a:t>Dissection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A04F1-0456-4F39-93E0-3AE1569173ED}"/>
              </a:ext>
            </a:extLst>
          </p:cNvPr>
          <p:cNvSpPr/>
          <p:nvPr/>
        </p:nvSpPr>
        <p:spPr>
          <a:xfrm>
            <a:off x="3337830" y="5083186"/>
            <a:ext cx="1954370" cy="3933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6424BD-0CB1-4B41-A2A2-FB1A55C6FD54}"/>
              </a:ext>
            </a:extLst>
          </p:cNvPr>
          <p:cNvSpPr/>
          <p:nvPr/>
        </p:nvSpPr>
        <p:spPr>
          <a:xfrm>
            <a:off x="1683359" y="5083186"/>
            <a:ext cx="1384017" cy="7670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r>
              <a:rPr lang="zh-CN" altLang="en-US" dirty="0"/>
              <a:t> </a:t>
            </a:r>
            <a:r>
              <a:rPr lang="en-US" altLang="zh-CN" dirty="0"/>
              <a:t>min</a:t>
            </a:r>
            <a:r>
              <a:rPr lang="zh-CN" altLang="en-US" dirty="0"/>
              <a:t> </a:t>
            </a:r>
            <a:r>
              <a:rPr lang="en-US" altLang="zh-CN" dirty="0"/>
              <a:t>tutorial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25EF68-FEC7-480E-ABE1-F43306125EFF}"/>
              </a:ext>
            </a:extLst>
          </p:cNvPr>
          <p:cNvSpPr/>
          <p:nvPr/>
        </p:nvSpPr>
        <p:spPr>
          <a:xfrm>
            <a:off x="5165022" y="2510093"/>
            <a:ext cx="2014166" cy="411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0BFDAE-1970-4B99-97A5-AA5EDDACABB9}"/>
              </a:ext>
            </a:extLst>
          </p:cNvPr>
          <p:cNvSpPr/>
          <p:nvPr/>
        </p:nvSpPr>
        <p:spPr>
          <a:xfrm>
            <a:off x="8021951" y="1653052"/>
            <a:ext cx="2154015" cy="870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View</a:t>
            </a:r>
            <a:r>
              <a:rPr lang="zh-CN" altLang="en-US" dirty="0"/>
              <a:t> </a:t>
            </a:r>
            <a:r>
              <a:rPr lang="en-US" altLang="zh-CN" dirty="0"/>
              <a:t>manipulation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185CD3-C933-4215-A59A-F41E017033EE}"/>
              </a:ext>
            </a:extLst>
          </p:cNvPr>
          <p:cNvSpPr/>
          <p:nvPr/>
        </p:nvSpPr>
        <p:spPr>
          <a:xfrm>
            <a:off x="7726307" y="5083186"/>
            <a:ext cx="1371600" cy="444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489EDEC-4C59-4E6D-A36C-9E84712A5289}"/>
              </a:ext>
            </a:extLst>
          </p:cNvPr>
          <p:cNvSpPr/>
          <p:nvPr/>
        </p:nvSpPr>
        <p:spPr>
          <a:xfrm>
            <a:off x="8670758" y="3913400"/>
            <a:ext cx="2053848" cy="870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Component</a:t>
            </a:r>
            <a:r>
              <a:rPr lang="zh-CN" altLang="en-US" dirty="0"/>
              <a:t> </a:t>
            </a:r>
            <a:r>
              <a:rPr lang="en-US" altLang="zh-CN" dirty="0"/>
              <a:t>list</a:t>
            </a:r>
            <a:endParaRPr lang="en-US" dirty="0"/>
          </a:p>
        </p:txBody>
      </p:sp>
      <p:cxnSp>
        <p:nvCxnSpPr>
          <p:cNvPr id="14" name="Curved Connector 17">
            <a:extLst>
              <a:ext uri="{FF2B5EF4-FFF2-40B4-BE49-F238E27FC236}">
                <a16:creationId xmlns:a16="http://schemas.microsoft.com/office/drawing/2014/main" id="{E171A789-6F8A-41E0-B5CD-F830B9E9BA68}"/>
              </a:ext>
            </a:extLst>
          </p:cNvPr>
          <p:cNvCxnSpPr>
            <a:cxnSpLocks/>
            <a:stCxn id="7" idx="4"/>
            <a:endCxn id="8" idx="1"/>
          </p:cNvCxnSpPr>
          <p:nvPr/>
        </p:nvCxnSpPr>
        <p:spPr>
          <a:xfrm rot="16200000" flipH="1">
            <a:off x="2610759" y="4552798"/>
            <a:ext cx="888952" cy="565189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9">
            <a:extLst>
              <a:ext uri="{FF2B5EF4-FFF2-40B4-BE49-F238E27FC236}">
                <a16:creationId xmlns:a16="http://schemas.microsoft.com/office/drawing/2014/main" id="{499BBECA-4340-42D4-910C-53AF5E0942D0}"/>
              </a:ext>
            </a:extLst>
          </p:cNvPr>
          <p:cNvCxnSpPr>
            <a:cxnSpLocks/>
            <a:stCxn id="11" idx="2"/>
          </p:cNvCxnSpPr>
          <p:nvPr/>
        </p:nvCxnSpPr>
        <p:spPr>
          <a:xfrm rot="10800000" flipV="1">
            <a:off x="7179187" y="2088229"/>
            <a:ext cx="842764" cy="64881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21">
            <a:extLst>
              <a:ext uri="{FF2B5EF4-FFF2-40B4-BE49-F238E27FC236}">
                <a16:creationId xmlns:a16="http://schemas.microsoft.com/office/drawing/2014/main" id="{A077098D-86EA-4C72-9437-B24E708CDAF1}"/>
              </a:ext>
            </a:extLst>
          </p:cNvPr>
          <p:cNvCxnSpPr>
            <a:cxnSpLocks/>
            <a:stCxn id="13" idx="4"/>
            <a:endCxn id="12" idx="3"/>
          </p:cNvCxnSpPr>
          <p:nvPr/>
        </p:nvCxnSpPr>
        <p:spPr>
          <a:xfrm rot="5400000">
            <a:off x="9136998" y="4744663"/>
            <a:ext cx="521594" cy="599775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23">
            <a:extLst>
              <a:ext uri="{FF2B5EF4-FFF2-40B4-BE49-F238E27FC236}">
                <a16:creationId xmlns:a16="http://schemas.microsoft.com/office/drawing/2014/main" id="{24DA49FF-0139-4D27-8796-95F6E0DC9D5F}"/>
              </a:ext>
            </a:extLst>
          </p:cNvPr>
          <p:cNvCxnSpPr>
            <a:cxnSpLocks/>
          </p:cNvCxnSpPr>
          <p:nvPr/>
        </p:nvCxnSpPr>
        <p:spPr>
          <a:xfrm>
            <a:off x="3067376" y="5453627"/>
            <a:ext cx="598607" cy="383503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06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– Part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-235131" y="945856"/>
            <a:ext cx="12427131" cy="53082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 </a:t>
            </a:r>
            <a:r>
              <a:rPr lang="en-US" b="1" dirty="0"/>
              <a:t>Second Idea Generation Session (10 minutes): </a:t>
            </a:r>
            <a:r>
              <a:rPr lang="en-US" dirty="0"/>
              <a:t>You </a:t>
            </a:r>
            <a:br>
              <a:rPr lang="en-US" dirty="0"/>
            </a:br>
            <a:r>
              <a:rPr lang="en-US" dirty="0"/>
              <a:t> have 10 minutes to produce ideas for a new water toy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998DCB-9CB6-4A1F-974A-D5C6FCCFF160}"/>
              </a:ext>
            </a:extLst>
          </p:cNvPr>
          <p:cNvSpPr/>
          <p:nvPr/>
        </p:nvSpPr>
        <p:spPr>
          <a:xfrm>
            <a:off x="1689502" y="5261205"/>
            <a:ext cx="88129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Remember to look back at the application opportunities that you identified during the product dissection activity and apply them in your new ideas.</a:t>
            </a:r>
            <a:endParaRPr lang="en-US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92B7CC-AD82-4C37-8CB8-FFF64CAAFECC}"/>
              </a:ext>
            </a:extLst>
          </p:cNvPr>
          <p:cNvSpPr txBox="1">
            <a:spLocks/>
          </p:cNvSpPr>
          <p:nvPr/>
        </p:nvSpPr>
        <p:spPr>
          <a:xfrm>
            <a:off x="1485751" y="2753350"/>
            <a:ext cx="4032509" cy="20399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 dirty="0"/>
              <a:t>Your design task is to design an innovative water toy for use by kids ages 4-6. The toy must be safe to use and fun.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226703-30F4-4FDE-A88C-761AD12A51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4992" y="2492898"/>
            <a:ext cx="4352666" cy="256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70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–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31412"/>
            <a:ext cx="12192000" cy="53227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 Share your ideas with your teammates and think about </a:t>
            </a:r>
            <a:br>
              <a:rPr lang="en-US" dirty="0"/>
            </a:br>
            <a:r>
              <a:rPr lang="en-US" dirty="0"/>
              <a:t> the following questions (5 minutes):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5C45E3-0F75-467B-8F59-420FE67A129A}"/>
              </a:ext>
            </a:extLst>
          </p:cNvPr>
          <p:cNvSpPr txBox="1">
            <a:spLocks/>
          </p:cNvSpPr>
          <p:nvPr/>
        </p:nvSpPr>
        <p:spPr>
          <a:xfrm>
            <a:off x="1981200" y="2567163"/>
            <a:ext cx="8229600" cy="33986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In what way did the product dissection activity help you develop ideas?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r>
              <a:rPr lang="en-US" sz="2400" dirty="0"/>
              <a:t>Did the product you dissected impact the ideas you developed?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r>
              <a:rPr lang="en-US" sz="2400" dirty="0"/>
              <a:t>Do you think it is useful to dissect different products when working in a group?</a:t>
            </a:r>
          </a:p>
        </p:txBody>
      </p:sp>
    </p:spTree>
    <p:extLst>
      <p:ext uri="{BB962C8B-B14F-4D97-AF65-F5344CB8AC3E}">
        <p14:creationId xmlns:p14="http://schemas.microsoft.com/office/powerpoint/2010/main" val="3054039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846161"/>
            <a:ext cx="12192000" cy="54079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 Individual lab report</a:t>
            </a:r>
          </a:p>
          <a:p>
            <a:pPr>
              <a:lnSpc>
                <a:spcPct val="150000"/>
              </a:lnSpc>
            </a:pPr>
            <a:r>
              <a:rPr lang="en-US" dirty="0"/>
              <a:t> Title page</a:t>
            </a:r>
          </a:p>
          <a:p>
            <a:pPr>
              <a:lnSpc>
                <a:spcPct val="150000"/>
              </a:lnSpc>
            </a:pPr>
            <a:r>
              <a:rPr lang="en-US" dirty="0"/>
              <a:t> Discussion topics in the manual</a:t>
            </a:r>
          </a:p>
          <a:p>
            <a:pPr>
              <a:lnSpc>
                <a:spcPct val="150000"/>
              </a:lnSpc>
            </a:pPr>
            <a:r>
              <a:rPr lang="en-US" dirty="0"/>
              <a:t> Include pictures</a:t>
            </a:r>
          </a:p>
          <a:p>
            <a:pPr>
              <a:lnSpc>
                <a:spcPct val="150000"/>
              </a:lnSpc>
            </a:pPr>
            <a:r>
              <a:rPr lang="en-US" dirty="0"/>
              <a:t> Due at 11</a:t>
            </a:r>
            <a:r>
              <a:rPr lang="en-US" altLang="en-US" dirty="0">
                <a:cs typeface="Arial"/>
              </a:rPr>
              <a:t>:59pm the night before your next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566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1123406"/>
            <a:ext cx="12192000" cy="51307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 There </a:t>
            </a:r>
            <a:r>
              <a:rPr lang="en-US" altLang="en-US" dirty="0">
                <a:cs typeface="Arial"/>
              </a:rPr>
              <a:t>is </a:t>
            </a:r>
            <a:r>
              <a:rPr lang="en-US" altLang="en-US" b="1" dirty="0">
                <a:solidFill>
                  <a:srgbClr val="FF0000"/>
                </a:solidFill>
                <a:cs typeface="Arial"/>
              </a:rPr>
              <a:t>NO </a:t>
            </a:r>
            <a:r>
              <a:rPr lang="en-US" altLang="en-US" dirty="0">
                <a:cs typeface="Arial"/>
              </a:rPr>
              <a:t>team presentation for Lab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510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lectric Mixer.jpg">
            <a:extLst>
              <a:ext uri="{FF2B5EF4-FFF2-40B4-BE49-F238E27FC236}">
                <a16:creationId xmlns:a16="http://schemas.microsoft.com/office/drawing/2014/main" id="{3D7DF9B0-37DF-48B8-80D0-E859EB25FA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8991">
            <a:off x="8766791" y="4144616"/>
            <a:ext cx="2055520" cy="2055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0030FF-FEDC-4369-8B49-178FE6186C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725" y="4545874"/>
            <a:ext cx="2523226" cy="168215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-130629" y="809899"/>
            <a:ext cx="12322629" cy="55226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 Think about this: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 In what ways did the product dissection activity help you develop ideas?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Designers should limit interactions with physical examples </a:t>
            </a:r>
            <a:br>
              <a:rPr lang="en-US" dirty="0"/>
            </a:br>
            <a:r>
              <a:rPr lang="en-US" dirty="0"/>
              <a:t>in the early stages of design to mitigate fixation.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 Did the product you dissected impact the ideas you developed?</a:t>
            </a:r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  <p:pic>
        <p:nvPicPr>
          <p:cNvPr id="5" name="Picture 4" descr="IMG_0166.JPG">
            <a:extLst>
              <a:ext uri="{FF2B5EF4-FFF2-40B4-BE49-F238E27FC236}">
                <a16:creationId xmlns:a16="http://schemas.microsoft.com/office/drawing/2014/main" id="{5A32051E-1C31-411B-932B-60335348E7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5720" y1="44094" x2="23944" y2="45336"/>
                        <a14:foregroundMark x1="20286" y1="46548" x2="20286" y2="46548"/>
                        <a14:backgroundMark x1="23944" y1="46305" x2="40391" y2="56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30417">
            <a:off x="3864723" y="4238607"/>
            <a:ext cx="2947499" cy="2210624"/>
          </a:xfrm>
          <a:prstGeom prst="rect">
            <a:avLst/>
          </a:prstGeom>
        </p:spPr>
      </p:pic>
      <p:pic>
        <p:nvPicPr>
          <p:cNvPr id="6" name="Picture 5" descr="IMG_0165.JPG">
            <a:extLst>
              <a:ext uri="{FF2B5EF4-FFF2-40B4-BE49-F238E27FC236}">
                <a16:creationId xmlns:a16="http://schemas.microsoft.com/office/drawing/2014/main" id="{41D2B811-41A9-4983-BBDD-247494BD84D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94" b="89976" l="9995" r="97569">
                        <a14:backgroundMark x1="40027" y1="50939" x2="42935" y2="49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24915">
            <a:off x="6050289" y="4103474"/>
            <a:ext cx="2850407" cy="213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67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Virtual Product Dissection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4D58E49-F6C3-493A-8207-D7D091B9F2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914399"/>
            <a:ext cx="12192000" cy="5339751"/>
          </a:xfrm>
        </p:spPr>
        <p:txBody>
          <a:bodyPr/>
          <a:lstStyle/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endParaRPr lang="en-US" sz="4000" dirty="0"/>
          </a:p>
          <a:p>
            <a:pPr marL="457200" indent="0" algn="ctr">
              <a:buNone/>
            </a:pPr>
            <a:r>
              <a:rPr lang="en-US" sz="4000" dirty="0"/>
              <a:t>QUESTIONS?</a:t>
            </a:r>
          </a:p>
        </p:txBody>
      </p:sp>
      <p:pic>
        <p:nvPicPr>
          <p:cNvPr id="11" name="Picture 4" descr="CAI1977.jpg">
            <a:extLst>
              <a:ext uri="{FF2B5EF4-FFF2-40B4-BE49-F238E27FC236}">
                <a16:creationId xmlns:a16="http://schemas.microsoft.com/office/drawing/2014/main" id="{C9AD9AA6-CE3A-4221-84F7-F431A2A431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682" y="3584274"/>
            <a:ext cx="2423786" cy="24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AI1977.jpg">
            <a:extLst>
              <a:ext uri="{FF2B5EF4-FFF2-40B4-BE49-F238E27FC236}">
                <a16:creationId xmlns:a16="http://schemas.microsoft.com/office/drawing/2014/main" id="{BE978FC7-5BA2-4F3E-A965-515AA7BB3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767" y="3584274"/>
            <a:ext cx="2423786" cy="24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613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846161"/>
            <a:ext cx="12192000" cy="540798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 Objectives</a:t>
            </a:r>
          </a:p>
          <a:p>
            <a:pPr>
              <a:lnSpc>
                <a:spcPct val="150000"/>
              </a:lnSpc>
            </a:pPr>
            <a:r>
              <a:rPr lang="en-US" dirty="0"/>
              <a:t> Background</a:t>
            </a:r>
          </a:p>
          <a:p>
            <a:pPr>
              <a:lnSpc>
                <a:spcPct val="150000"/>
              </a:lnSpc>
            </a:pPr>
            <a:r>
              <a:rPr lang="en-US" dirty="0"/>
              <a:t> Materials</a:t>
            </a:r>
          </a:p>
          <a:p>
            <a:pPr>
              <a:lnSpc>
                <a:spcPct val="150000"/>
              </a:lnSpc>
            </a:pPr>
            <a:r>
              <a:rPr lang="en-US" dirty="0"/>
              <a:t> Procedure</a:t>
            </a:r>
          </a:p>
          <a:p>
            <a:pPr>
              <a:lnSpc>
                <a:spcPct val="150000"/>
              </a:lnSpc>
            </a:pPr>
            <a:r>
              <a:rPr lang="en-US" dirty="0"/>
              <a:t> Report &amp; Presentation</a:t>
            </a:r>
          </a:p>
          <a:p>
            <a:pPr>
              <a:lnSpc>
                <a:spcPct val="150000"/>
              </a:lnSpc>
            </a:pPr>
            <a:r>
              <a:rPr lang="en-US" dirty="0"/>
              <a:t> Closing</a:t>
            </a:r>
          </a:p>
        </p:txBody>
      </p:sp>
    </p:spTree>
    <p:extLst>
      <p:ext uri="{BB962C8B-B14F-4D97-AF65-F5344CB8AC3E}">
        <p14:creationId xmlns:p14="http://schemas.microsoft.com/office/powerpoint/2010/main" val="1254284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846161"/>
            <a:ext cx="12192000" cy="54079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 To evaluate the functional design of an existing product  to apply to the ideation of a new product</a:t>
            </a:r>
          </a:p>
          <a:p>
            <a:pPr>
              <a:lnSpc>
                <a:spcPct val="100000"/>
              </a:lnSpc>
            </a:pPr>
            <a:r>
              <a:rPr lang="en-US" dirty="0"/>
              <a:t> To develop and design an idea for a water toy to be  </a:t>
            </a:r>
            <a:br>
              <a:rPr lang="en-US" dirty="0"/>
            </a:br>
            <a:r>
              <a:rPr lang="en-US" dirty="0"/>
              <a:t> used by children ages 4 - 6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4E7115-E0A6-4737-B93D-4EF355C04C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9667" y="3471777"/>
            <a:ext cx="4352666" cy="256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846161"/>
            <a:ext cx="12192000" cy="54079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 Idea generation occurs during the conceptualization phase of the </a:t>
            </a:r>
            <a:r>
              <a:rPr lang="en-US" b="1" dirty="0"/>
              <a:t>engineering design process</a:t>
            </a:r>
          </a:p>
        </p:txBody>
      </p:sp>
      <p:pic>
        <p:nvPicPr>
          <p:cNvPr id="4" name="Picture 2" descr="Image result for engineering design process">
            <a:extLst>
              <a:ext uri="{FF2B5EF4-FFF2-40B4-BE49-F238E27FC236}">
                <a16:creationId xmlns:a16="http://schemas.microsoft.com/office/drawing/2014/main" id="{E499AC23-4BE6-42BA-8980-7081B1D25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784" y="2105728"/>
            <a:ext cx="4486432" cy="412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531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846161"/>
            <a:ext cx="12192000" cy="54079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 Idea generation methods are aimed at fostering creativity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47742C-F9DE-4D44-B117-55074F4C0C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5607" y="2602968"/>
            <a:ext cx="1919001" cy="21886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500352-F691-4896-A45E-EC1C98BD7341}"/>
              </a:ext>
            </a:extLst>
          </p:cNvPr>
          <p:cNvSpPr txBox="1"/>
          <p:nvPr/>
        </p:nvSpPr>
        <p:spPr>
          <a:xfrm>
            <a:off x="8525930" y="2482975"/>
            <a:ext cx="2278428" cy="239542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lvl="0"/>
            <a:r>
              <a:rPr lang="en-US" sz="2000" b="1" dirty="0">
                <a:solidFill>
                  <a:srgbClr val="FF0000"/>
                </a:solidFill>
                <a:latin typeface="+mj-lt"/>
              </a:rPr>
              <a:t>S</a:t>
            </a:r>
            <a:r>
              <a:rPr lang="en-US" sz="2000" dirty="0">
                <a:latin typeface="+mn-lt"/>
              </a:rPr>
              <a:t>ubstitute</a:t>
            </a:r>
          </a:p>
          <a:p>
            <a:pPr lvl="0"/>
            <a:r>
              <a:rPr lang="en-US" sz="2000" b="1" dirty="0">
                <a:solidFill>
                  <a:srgbClr val="FFC000"/>
                </a:solidFill>
                <a:latin typeface="+mj-lt"/>
              </a:rPr>
              <a:t>C</a:t>
            </a:r>
            <a:r>
              <a:rPr lang="en-US" sz="2000" dirty="0">
                <a:latin typeface="+mn-lt"/>
              </a:rPr>
              <a:t>ombine</a:t>
            </a:r>
          </a:p>
          <a:p>
            <a:pPr lvl="0"/>
            <a:r>
              <a:rPr lang="en-US" sz="2000" b="1" dirty="0">
                <a:solidFill>
                  <a:srgbClr val="F1D60F"/>
                </a:solidFill>
                <a:latin typeface="+mj-lt"/>
              </a:rPr>
              <a:t>A</a:t>
            </a:r>
            <a:r>
              <a:rPr lang="en-US" sz="2000" dirty="0">
                <a:latin typeface="+mn-lt"/>
              </a:rPr>
              <a:t>dapt</a:t>
            </a:r>
          </a:p>
          <a:p>
            <a:pPr lvl="0"/>
            <a:r>
              <a:rPr lang="en-US" sz="2000" b="1" dirty="0">
                <a:solidFill>
                  <a:srgbClr val="92D050"/>
                </a:solidFill>
                <a:latin typeface="+mj-lt"/>
              </a:rPr>
              <a:t>M</a:t>
            </a:r>
            <a:r>
              <a:rPr lang="en-US" sz="2000" dirty="0">
                <a:latin typeface="+mn-lt"/>
              </a:rPr>
              <a:t>odify</a:t>
            </a:r>
          </a:p>
          <a:p>
            <a:pPr lvl="0"/>
            <a:r>
              <a:rPr lang="en-US" sz="2000" b="1" dirty="0">
                <a:solidFill>
                  <a:srgbClr val="00B0F0"/>
                </a:solidFill>
                <a:latin typeface="+mj-lt"/>
              </a:rPr>
              <a:t>P</a:t>
            </a:r>
            <a:r>
              <a:rPr lang="en-US" sz="2000" dirty="0">
                <a:latin typeface="+mn-lt"/>
              </a:rPr>
              <a:t>ut to another use</a:t>
            </a:r>
          </a:p>
          <a:p>
            <a:pPr lvl="0"/>
            <a:r>
              <a:rPr lang="en-US" sz="2000" b="1" dirty="0">
                <a:solidFill>
                  <a:srgbClr val="002060"/>
                </a:solidFill>
                <a:latin typeface="+mj-lt"/>
              </a:rPr>
              <a:t>E</a:t>
            </a:r>
            <a:r>
              <a:rPr lang="en-US" sz="2000" dirty="0">
                <a:latin typeface="+mn-lt"/>
              </a:rPr>
              <a:t>liminate</a:t>
            </a:r>
            <a:r>
              <a:rPr lang="en-US" sz="2000" dirty="0">
                <a:latin typeface="Courier Std" panose="02070409020205020404" pitchFamily="49" charset="0"/>
              </a:rPr>
              <a:t> </a:t>
            </a:r>
          </a:p>
          <a:p>
            <a:pPr lvl="0"/>
            <a:r>
              <a:rPr lang="en-US" sz="2000" b="1" dirty="0">
                <a:solidFill>
                  <a:srgbClr val="7030A0"/>
                </a:solidFill>
                <a:latin typeface="+mj-lt"/>
              </a:rPr>
              <a:t>R</a:t>
            </a:r>
            <a:r>
              <a:rPr lang="en-US" sz="2000" dirty="0">
                <a:latin typeface="+mj-lt"/>
              </a:rPr>
              <a:t>everse</a:t>
            </a:r>
            <a:r>
              <a:rPr lang="en-US" sz="2000" dirty="0">
                <a:latin typeface="Courier Std" panose="02070409020205020404" pitchFamily="49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53B979-23A6-4B3A-9759-3F3B75DE6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884" y="2482974"/>
            <a:ext cx="1864746" cy="24552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554A71-2057-481E-918C-DBC156626E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1952" y="2569805"/>
            <a:ext cx="1758462" cy="22217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2D0A84-CF5C-4E8C-93DF-A194C5E954CC}"/>
              </a:ext>
            </a:extLst>
          </p:cNvPr>
          <p:cNvSpPr txBox="1"/>
          <p:nvPr/>
        </p:nvSpPr>
        <p:spPr>
          <a:xfrm>
            <a:off x="1925884" y="4900789"/>
            <a:ext cx="1652955" cy="112937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2400" dirty="0"/>
              <a:t>Design Heuristics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2D5BAF-160C-43B8-BA84-70F02F53A5F2}"/>
              </a:ext>
            </a:extLst>
          </p:cNvPr>
          <p:cNvSpPr txBox="1"/>
          <p:nvPr/>
        </p:nvSpPr>
        <p:spPr>
          <a:xfrm>
            <a:off x="3954021" y="4906213"/>
            <a:ext cx="2085500" cy="112937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400" dirty="0"/>
              <a:t>Brainstorming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2B3BAE-3BC5-4FD4-9380-B08B5CAC4422}"/>
              </a:ext>
            </a:extLst>
          </p:cNvPr>
          <p:cNvSpPr txBox="1"/>
          <p:nvPr/>
        </p:nvSpPr>
        <p:spPr>
          <a:xfrm>
            <a:off x="6361953" y="4906212"/>
            <a:ext cx="1758462" cy="112937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2400" dirty="0"/>
              <a:t>Product Dissection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0A8800-6371-4F02-9477-B9949CD9E986}"/>
              </a:ext>
            </a:extLst>
          </p:cNvPr>
          <p:cNvSpPr txBox="1"/>
          <p:nvPr/>
        </p:nvSpPr>
        <p:spPr>
          <a:xfrm>
            <a:off x="8828683" y="4938223"/>
            <a:ext cx="1652955" cy="10919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2400" dirty="0"/>
              <a:t>Scamper</a:t>
            </a:r>
          </a:p>
        </p:txBody>
      </p:sp>
    </p:spTree>
    <p:extLst>
      <p:ext uri="{BB962C8B-B14F-4D97-AF65-F5344CB8AC3E}">
        <p14:creationId xmlns:p14="http://schemas.microsoft.com/office/powerpoint/2010/main" val="4008800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316498-B81C-40F3-88EC-A20AF86AAA2B}"/>
              </a:ext>
            </a:extLst>
          </p:cNvPr>
          <p:cNvGrpSpPr/>
          <p:nvPr/>
        </p:nvGrpSpPr>
        <p:grpSpPr>
          <a:xfrm>
            <a:off x="2397735" y="1339544"/>
            <a:ext cx="7396530" cy="5016185"/>
            <a:chOff x="609921" y="1001862"/>
            <a:chExt cx="7396530" cy="501618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1C43193-7A71-4EAB-BD51-2A069BC920E5}"/>
                </a:ext>
              </a:extLst>
            </p:cNvPr>
            <p:cNvGrpSpPr/>
            <p:nvPr/>
          </p:nvGrpSpPr>
          <p:grpSpPr>
            <a:xfrm>
              <a:off x="3024181" y="1136841"/>
              <a:ext cx="2487694" cy="1794531"/>
              <a:chOff x="2895359" y="1123604"/>
              <a:chExt cx="2487694" cy="1794531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91CB8542-5C71-4B02-8B73-6B3DC0E270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95359" y="1172129"/>
                <a:ext cx="1303858" cy="130385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60AC705-3ABF-4E8D-965E-B41B28F1F2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82144" y="1123604"/>
                <a:ext cx="1400909" cy="1400909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3C9A14DA-6AE8-415C-AB9E-D722D64901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21896" y="1951371"/>
                <a:ext cx="966764" cy="966764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2AF1690-00E7-4EDF-B084-2A8F9B3E1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941962" y="1001862"/>
              <a:ext cx="2064489" cy="206448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C85B998-423C-4B8A-AAB7-6BD4BE946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6471" y="3717270"/>
              <a:ext cx="1279522" cy="149314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8D2202E-FE68-4C1C-B2D5-FFBA0341C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0744" y="3633568"/>
              <a:ext cx="1674568" cy="1562534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5306BE1-16CC-41B9-A35C-1335A9D32DF0}"/>
                </a:ext>
              </a:extLst>
            </p:cNvPr>
            <p:cNvGrpSpPr/>
            <p:nvPr/>
          </p:nvGrpSpPr>
          <p:grpSpPr>
            <a:xfrm>
              <a:off x="609921" y="3717270"/>
              <a:ext cx="1947424" cy="1789886"/>
              <a:chOff x="525697" y="3657110"/>
              <a:chExt cx="1947424" cy="1789886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BF00B88-BB8E-49EF-B657-9000DF39B8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606374" y="4467726"/>
                <a:ext cx="812399" cy="733514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2230DC92-C8C6-4508-AC93-AB6DA11F01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695648" y="3657110"/>
                <a:ext cx="777473" cy="701979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56FAAD02-3531-41FE-9CD3-A95D6E7F68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525697" y="4453439"/>
                <a:ext cx="1100409" cy="993557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F5AED1EB-995A-4FEA-8A94-6C1C9B141F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9537">
                <a:off x="630170" y="3770381"/>
                <a:ext cx="790777" cy="713991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691CB066-3510-4A7A-8412-F0F30EDB4D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5920" y="4046799"/>
                <a:ext cx="1036817" cy="936140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01B046-8192-4956-994E-C2DAED200592}"/>
                </a:ext>
              </a:extLst>
            </p:cNvPr>
            <p:cNvSpPr txBox="1"/>
            <p:nvPr/>
          </p:nvSpPr>
          <p:spPr>
            <a:xfrm>
              <a:off x="819203" y="2780681"/>
              <a:ext cx="1516631" cy="8158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sz="2000" dirty="0"/>
                <a:t>No (self) judgement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34BE2A-7034-46A1-ACA4-D4A6302AFF8E}"/>
                </a:ext>
              </a:extLst>
            </p:cNvPr>
            <p:cNvSpPr txBox="1"/>
            <p:nvPr/>
          </p:nvSpPr>
          <p:spPr>
            <a:xfrm>
              <a:off x="3509834" y="2774550"/>
              <a:ext cx="1516631" cy="8158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sz="2000" dirty="0"/>
                <a:t>Encourage wild ideas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EF63AC9-7EDE-4F56-A6B8-4C03FE276184}"/>
                </a:ext>
              </a:extLst>
            </p:cNvPr>
            <p:cNvSpPr txBox="1"/>
            <p:nvPr/>
          </p:nvSpPr>
          <p:spPr>
            <a:xfrm>
              <a:off x="6024845" y="2774549"/>
              <a:ext cx="1867872" cy="8158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sz="2000" dirty="0"/>
                <a:t>Stay focused on the topic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F4345D-4FDE-4A07-B604-5615E02D0CD0}"/>
                </a:ext>
              </a:extLst>
            </p:cNvPr>
            <p:cNvSpPr txBox="1"/>
            <p:nvPr/>
          </p:nvSpPr>
          <p:spPr>
            <a:xfrm>
              <a:off x="819082" y="5202234"/>
              <a:ext cx="1516631" cy="8158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sz="2000" dirty="0"/>
                <a:t>Be visual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4DCE76-2B50-4DAC-99BB-C1B431DDC5E7}"/>
                </a:ext>
              </a:extLst>
            </p:cNvPr>
            <p:cNvSpPr txBox="1"/>
            <p:nvPr/>
          </p:nvSpPr>
          <p:spPr>
            <a:xfrm>
              <a:off x="3314349" y="5196103"/>
              <a:ext cx="1907360" cy="8158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sz="2000" dirty="0"/>
                <a:t>Go for quantity (9 or more)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D28B9C5-6EF2-46BB-86FC-1D78DAF9F160}"/>
                </a:ext>
              </a:extLst>
            </p:cNvPr>
            <p:cNvSpPr txBox="1"/>
            <p:nvPr/>
          </p:nvSpPr>
          <p:spPr>
            <a:xfrm>
              <a:off x="6200344" y="5196102"/>
              <a:ext cx="1692372" cy="8158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 fontScale="92500"/>
            </a:bodyPr>
            <a:lstStyle/>
            <a:p>
              <a:pPr algn="ctr"/>
              <a:r>
                <a:rPr lang="en-US" sz="2000" dirty="0"/>
                <a:t>Combine and improve ideas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C052561-DEA1-46D3-BAFC-53332E5894E7}"/>
                </a:ext>
              </a:extLst>
            </p:cNvPr>
            <p:cNvGrpSpPr/>
            <p:nvPr/>
          </p:nvGrpSpPr>
          <p:grpSpPr>
            <a:xfrm>
              <a:off x="760556" y="1224625"/>
              <a:ext cx="1575156" cy="1618962"/>
              <a:chOff x="676332" y="1229014"/>
              <a:chExt cx="1575156" cy="1618962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B7B39E4-9926-49CB-A902-BC350ACBAC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341800" y="1905607"/>
                <a:ext cx="828642" cy="828644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6523C71-C0B7-4050-9985-4E51401F29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7354" y="1377560"/>
                <a:ext cx="828644" cy="828644"/>
              </a:xfrm>
              <a:prstGeom prst="rect">
                <a:avLst/>
              </a:prstGeom>
            </p:spPr>
          </p:pic>
          <p:sp>
            <p:nvSpPr>
              <p:cNvPr id="23" name="&quot;No&quot; Symbol 41">
                <a:extLst>
                  <a:ext uri="{FF2B5EF4-FFF2-40B4-BE49-F238E27FC236}">
                    <a16:creationId xmlns:a16="http://schemas.microsoft.com/office/drawing/2014/main" id="{674C3683-A2BF-4620-9DB9-346603BFB94B}"/>
                  </a:ext>
                </a:extLst>
              </p:cNvPr>
              <p:cNvSpPr/>
              <p:nvPr/>
            </p:nvSpPr>
            <p:spPr>
              <a:xfrm flipH="1">
                <a:off x="676332" y="1229014"/>
                <a:ext cx="1575156" cy="1618962"/>
              </a:xfrm>
              <a:prstGeom prst="noSmoking">
                <a:avLst>
                  <a:gd name="adj" fmla="val 531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1BCD48A2-E2BB-45E6-86A7-0CE4414754D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846161"/>
            <a:ext cx="12192000" cy="54079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 Rules of Brainstorming:</a:t>
            </a:r>
          </a:p>
        </p:txBody>
      </p:sp>
    </p:spTree>
    <p:extLst>
      <p:ext uri="{BB962C8B-B14F-4D97-AF65-F5344CB8AC3E}">
        <p14:creationId xmlns:p14="http://schemas.microsoft.com/office/powerpoint/2010/main" val="1484918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40526"/>
            <a:ext cx="12192000" cy="53136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 SolidWorks </a:t>
            </a:r>
            <a:r>
              <a:rPr lang="en-US" dirty="0" err="1"/>
              <a:t>eDrawings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 Product dissection files</a:t>
            </a:r>
          </a:p>
          <a:p>
            <a:pPr>
              <a:lnSpc>
                <a:spcPct val="100000"/>
              </a:lnSpc>
            </a:pPr>
            <a:r>
              <a:rPr lang="en-US" dirty="0"/>
              <a:t> Virtual product dissection handout</a:t>
            </a:r>
          </a:p>
          <a:p>
            <a:pPr>
              <a:lnSpc>
                <a:spcPct val="100000"/>
              </a:lnSpc>
            </a:pPr>
            <a:r>
              <a:rPr lang="en-US" dirty="0"/>
              <a:t> Any materials needed for hypothetical design of a  </a:t>
            </a:r>
            <a:br>
              <a:rPr lang="en-US" dirty="0"/>
            </a:br>
            <a:r>
              <a:rPr lang="en-US" dirty="0"/>
              <a:t> water toy</a:t>
            </a:r>
          </a:p>
        </p:txBody>
      </p:sp>
    </p:spTree>
    <p:extLst>
      <p:ext uri="{BB962C8B-B14F-4D97-AF65-F5344CB8AC3E}">
        <p14:creationId xmlns:p14="http://schemas.microsoft.com/office/powerpoint/2010/main" val="3019107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– 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1045029"/>
            <a:ext cx="12192000" cy="52091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 Creativity (10 minutes):</a:t>
            </a:r>
            <a:r>
              <a:rPr lang="en-US" dirty="0"/>
              <a:t> Let us exercise our “creative </a:t>
            </a:r>
            <a:br>
              <a:rPr lang="en-US" dirty="0"/>
            </a:br>
            <a:r>
              <a:rPr lang="en-US" dirty="0"/>
              <a:t> muscles” to get into the creative spirit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2CA7195-A635-462F-8C09-E05924035AD8}"/>
              </a:ext>
            </a:extLst>
          </p:cNvPr>
          <p:cNvSpPr txBox="1">
            <a:spLocks/>
          </p:cNvSpPr>
          <p:nvPr/>
        </p:nvSpPr>
        <p:spPr>
          <a:xfrm>
            <a:off x="2247017" y="3144511"/>
            <a:ext cx="5544333" cy="1659333"/>
          </a:xfrm>
          <a:prstGeom prst="rect">
            <a:avLst/>
          </a:prstGeom>
        </p:spPr>
        <p:txBody>
          <a:bodyPr vert="horz" lIns="68566" tIns="34284" rIns="68566" bIns="34284" rtlCol="0">
            <a:normAutofit/>
          </a:bodyPr>
          <a:lstStyle>
            <a:lvl1pPr marL="0" indent="0" algn="ctr" defTabSz="380925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0925" indent="0" algn="ctr" defTabSz="380925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61850" indent="0" algn="ctr" defTabSz="38092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2773" indent="0" algn="ctr" defTabSz="380925" rtl="0" eaLnBrk="1" latinLnBrk="0" hangingPunct="1">
              <a:spcBef>
                <a:spcPct val="20000"/>
              </a:spcBef>
              <a:buFont typeface="Arial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23695" indent="0" algn="ctr" defTabSz="380925" rtl="0" eaLnBrk="1" latinLnBrk="0" hangingPunct="1">
              <a:spcBef>
                <a:spcPct val="20000"/>
              </a:spcBef>
              <a:buFont typeface="Arial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4619" indent="0" algn="ctr" defTabSz="380925" rtl="0" eaLnBrk="1" latinLnBrk="0" hangingPunct="1">
              <a:spcBef>
                <a:spcPct val="20000"/>
              </a:spcBef>
              <a:buFont typeface="Arial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85544" indent="0" algn="ctr" defTabSz="380925" rtl="0" eaLnBrk="1" latinLnBrk="0" hangingPunct="1">
              <a:spcBef>
                <a:spcPct val="20000"/>
              </a:spcBef>
              <a:buFont typeface="Arial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66467" indent="0" algn="ctr" defTabSz="380925" rtl="0" eaLnBrk="1" latinLnBrk="0" hangingPunct="1">
              <a:spcBef>
                <a:spcPct val="20000"/>
              </a:spcBef>
              <a:buFont typeface="Arial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47390" indent="0" algn="ctr" defTabSz="380925" rtl="0" eaLnBrk="1" latinLnBrk="0" hangingPunct="1">
              <a:spcBef>
                <a:spcPct val="20000"/>
              </a:spcBef>
              <a:buFont typeface="Arial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900"/>
              </a:spcAf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Myriad Pro"/>
              </a:rPr>
              <a:t>Alternative Uses Test:</a:t>
            </a:r>
            <a:endParaRPr lang="en-US" sz="2400" dirty="0">
              <a:solidFill>
                <a:schemeClr val="tx1"/>
              </a:solidFill>
              <a:cs typeface="Myriad Pro"/>
            </a:endParaRPr>
          </a:p>
          <a:p>
            <a:pPr algn="l">
              <a:spcAft>
                <a:spcPts val="900"/>
              </a:spcAft>
            </a:pPr>
            <a:r>
              <a:rPr lang="en-US" sz="2400" dirty="0">
                <a:solidFill>
                  <a:schemeClr val="tx1"/>
                </a:solidFill>
                <a:cs typeface="Myriad Pro"/>
              </a:rPr>
              <a:t>Think of as many uses as possible for a paper clip. Winner gets a prize!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1B42EC3-B679-4F00-836E-B881ADFF92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7791350" y="2926905"/>
            <a:ext cx="2094548" cy="209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84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– 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-130629" y="979714"/>
            <a:ext cx="12322629" cy="52744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 </a:t>
            </a:r>
            <a:r>
              <a:rPr lang="en-US" b="1" dirty="0"/>
              <a:t>First Idea Generation Session (10 minutes): </a:t>
            </a:r>
            <a:r>
              <a:rPr lang="en-US" dirty="0"/>
              <a:t>You </a:t>
            </a:r>
            <a:br>
              <a:rPr lang="en-US" dirty="0"/>
            </a:br>
            <a:r>
              <a:rPr lang="en-US" dirty="0"/>
              <a:t> have 10 minutes to produce ideas for a new water toy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E50AB96-ABA4-4083-ADBF-384BD5C99FC7}"/>
              </a:ext>
            </a:extLst>
          </p:cNvPr>
          <p:cNvSpPr txBox="1">
            <a:spLocks/>
          </p:cNvSpPr>
          <p:nvPr/>
        </p:nvSpPr>
        <p:spPr>
          <a:xfrm>
            <a:off x="1485751" y="3106049"/>
            <a:ext cx="4032509" cy="20399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 dirty="0"/>
              <a:t>Your design task is to design an innovative water toy for use by kids ages 4-6. The toy must be safe to use and fun.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4F3373F-76BC-4A2D-B4CA-65E80E9B03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4992" y="2845597"/>
            <a:ext cx="4352666" cy="256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25743"/>
      </p:ext>
    </p:extLst>
  </p:cSld>
  <p:clrMapOvr>
    <a:masterClrMapping/>
  </p:clrMapOvr>
</p:sld>
</file>

<file path=ppt/theme/theme1.xml><?xml version="1.0" encoding="utf-8"?>
<a:theme xmlns:a="http://schemas.openxmlformats.org/drawingml/2006/main" name="EG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ppt" id="{E8BD0D52-E5DA-4702-BCDB-1B619DC0289C}" vid="{20C0CA4F-22CB-4C99-A5C0-9CF425B767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ppt</Template>
  <TotalTime>202</TotalTime>
  <Words>501</Words>
  <Application>Microsoft Office PowerPoint</Application>
  <PresentationFormat>Widescreen</PresentationFormat>
  <Paragraphs>88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Courier Std</vt:lpstr>
      <vt:lpstr>EG template</vt:lpstr>
      <vt:lpstr>Virtual Product Dissection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General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Product Dissection</dc:title>
  <dc:creator>Amanda Zhou</dc:creator>
  <cp:lastModifiedBy>Amanda Zhou</cp:lastModifiedBy>
  <cp:revision>29</cp:revision>
  <dcterms:created xsi:type="dcterms:W3CDTF">2019-08-22T15:26:50Z</dcterms:created>
  <dcterms:modified xsi:type="dcterms:W3CDTF">2019-08-23T15:35:35Z</dcterms:modified>
</cp:coreProperties>
</file>