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8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14" r:id="rId11"/>
    <p:sldId id="315" r:id="rId12"/>
    <p:sldId id="316" r:id="rId13"/>
    <p:sldId id="281" r:id="rId14"/>
    <p:sldId id="282" r:id="rId15"/>
    <p:sldId id="322" r:id="rId16"/>
    <p:sldId id="323" r:id="rId17"/>
    <p:sldId id="321" r:id="rId18"/>
    <p:sldId id="283" r:id="rId19"/>
    <p:sldId id="308" r:id="rId20"/>
    <p:sldId id="309" r:id="rId21"/>
    <p:sldId id="310" r:id="rId22"/>
    <p:sldId id="285" r:id="rId23"/>
    <p:sldId id="324" r:id="rId24"/>
    <p:sldId id="325" r:id="rId25"/>
    <p:sldId id="326" r:id="rId26"/>
    <p:sldId id="287" r:id="rId27"/>
    <p:sldId id="288" r:id="rId28"/>
    <p:sldId id="317" r:id="rId29"/>
    <p:sldId id="318" r:id="rId30"/>
    <p:sldId id="319" r:id="rId31"/>
    <p:sldId id="289" r:id="rId32"/>
    <p:sldId id="294" r:id="rId33"/>
    <p:sldId id="304" r:id="rId34"/>
    <p:sldId id="306" r:id="rId35"/>
    <p:sldId id="302" r:id="rId36"/>
    <p:sldId id="307" r:id="rId37"/>
    <p:sldId id="327" r:id="rId38"/>
    <p:sldId id="328" r:id="rId39"/>
    <p:sldId id="329" r:id="rId40"/>
    <p:sldId id="297" r:id="rId41"/>
    <p:sldId id="266" r:id="rId42"/>
    <p:sldId id="267" r:id="rId43"/>
    <p:sldId id="268" r:id="rId44"/>
    <p:sldId id="269" r:id="rId45"/>
    <p:sldId id="270" r:id="rId46"/>
    <p:sldId id="30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manual.eg.poly.edu/index.php/Supermarket_Logistics_System_(SLS)#Extra_Credi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0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61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97172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8971722" cy="112643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27" name="Shape 174"/>
          <p:cNvSpPr/>
          <p:nvPr/>
        </p:nvSpPr>
        <p:spPr>
          <a:xfrm>
            <a:off x="7727438" y="4526779"/>
            <a:ext cx="1106400" cy="11064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188"/>
          <p:cNvSpPr txBox="1"/>
          <p:nvPr/>
        </p:nvSpPr>
        <p:spPr>
          <a:xfrm>
            <a:off x="7877138" y="4835029"/>
            <a:ext cx="807000" cy="48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b="1">
                <a:solidFill>
                  <a:srgbClr val="FFFFFF"/>
                </a:solidFill>
              </a:rPr>
              <a:t>Start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07" y="1695779"/>
            <a:ext cx="6866385" cy="46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46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site if salinity sensor needs to be added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water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618" y="1813111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site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Answer Data Specification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soil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EC tiles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Travel up mountain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Travel across canyon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Obtain two soil readings and one water 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from moon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4100" name="Picture 4" descr="File:Su17SR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89" y="1810265"/>
            <a:ext cx="3537581" cy="43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5" y="1851359"/>
            <a:ext cx="5687786" cy="42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8" name="Shape 248" descr="IMG_6519.JPG"/>
          <p:cNvPicPr preferRelativeResize="0"/>
          <p:nvPr/>
        </p:nvPicPr>
        <p:blipFill rotWithShape="1">
          <a:blip r:embed="rId2">
            <a:alphaModFix/>
          </a:blip>
          <a:srcRect l="36893" t="32926" r="32707" b="40157"/>
          <a:stretch/>
        </p:blipFill>
        <p:spPr>
          <a:xfrm>
            <a:off x="1659835" y="2782954"/>
            <a:ext cx="2026256" cy="210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49" descr="IMG_6520.JPG"/>
          <p:cNvPicPr preferRelativeResize="0"/>
          <p:nvPr/>
        </p:nvPicPr>
        <p:blipFill rotWithShape="1">
          <a:blip r:embed="rId3">
            <a:alphaModFix/>
          </a:blip>
          <a:srcRect l="39331" t="29443" r="34069" b="48073"/>
          <a:stretch/>
        </p:blipFill>
        <p:spPr>
          <a:xfrm>
            <a:off x="5191539" y="2782953"/>
            <a:ext cx="1808922" cy="21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50" descr="IMG_6521.JPG"/>
          <p:cNvPicPr preferRelativeResize="0"/>
          <p:nvPr/>
        </p:nvPicPr>
        <p:blipFill rotWithShape="1">
          <a:blip r:embed="rId4">
            <a:alphaModFix/>
          </a:blip>
          <a:srcRect l="27644" t="21843" r="52934" b="62957"/>
          <a:stretch/>
        </p:blipFill>
        <p:spPr>
          <a:xfrm>
            <a:off x="8316860" y="2782953"/>
            <a:ext cx="1797861" cy="210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2"/>
          <p:cNvSpPr txBox="1"/>
          <p:nvPr/>
        </p:nvSpPr>
        <p:spPr>
          <a:xfrm>
            <a:off x="1885985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Zarya</a:t>
            </a: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(Mandatory)</a:t>
            </a:r>
          </a:p>
        </p:txBody>
      </p:sp>
      <p:sp>
        <p:nvSpPr>
          <p:cNvPr id="12" name="Shape 152"/>
          <p:cNvSpPr txBox="1"/>
          <p:nvPr/>
        </p:nvSpPr>
        <p:spPr>
          <a:xfrm>
            <a:off x="5309022" y="5168342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Unity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  <p:sp>
        <p:nvSpPr>
          <p:cNvPr id="13" name="Shape 152"/>
          <p:cNvSpPr txBox="1"/>
          <p:nvPr/>
        </p:nvSpPr>
        <p:spPr>
          <a:xfrm>
            <a:off x="8428812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Quest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3402" y="1972138"/>
            <a:ext cx="3617844" cy="154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246" y="194076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8" y="1956450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the hill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61" y="3393209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and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other modules and return them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to the space shuttle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Traverse moon dust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2125626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8065578" y="1456250"/>
            <a:ext cx="4699149" cy="35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Supermarket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Robot </a:t>
            </a:r>
            <a:r>
              <a:rPr lang="en-US" sz="3300" dirty="0"/>
              <a:t>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675" y="176401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076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3419062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Disable and retrieve triangulation device(s)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8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scanning barcodes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7534550" y="1889852"/>
            <a:ext cx="4518459" cy="3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0" b="18026"/>
          <a:stretch/>
        </p:blipFill>
        <p:spPr>
          <a:xfrm>
            <a:off x="762507" y="1710321"/>
            <a:ext cx="4884876" cy="3211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5" b="9584"/>
          <a:stretch/>
        </p:blipFill>
        <p:spPr>
          <a:xfrm>
            <a:off x="6134857" y="1710322"/>
            <a:ext cx="4950085" cy="321179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8" name="Shape 354"/>
          <p:cNvSpPr/>
          <p:nvPr/>
        </p:nvSpPr>
        <p:spPr>
          <a:xfrm>
            <a:off x="1724446" y="2494624"/>
            <a:ext cx="316656" cy="3403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hape 355"/>
          <p:cNvSpPr/>
          <p:nvPr/>
        </p:nvSpPr>
        <p:spPr>
          <a:xfrm>
            <a:off x="3137325" y="2285207"/>
            <a:ext cx="222546" cy="2890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Shape 356"/>
          <p:cNvSpPr/>
          <p:nvPr/>
        </p:nvSpPr>
        <p:spPr>
          <a:xfrm>
            <a:off x="8162146" y="1992702"/>
            <a:ext cx="268528" cy="2885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Shape 357"/>
          <p:cNvSpPr/>
          <p:nvPr/>
        </p:nvSpPr>
        <p:spPr>
          <a:xfrm>
            <a:off x="9509893" y="2185790"/>
            <a:ext cx="289716" cy="3113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Shape 358"/>
          <p:cNvSpPr/>
          <p:nvPr/>
        </p:nvSpPr>
        <p:spPr>
          <a:xfrm>
            <a:off x="10197752" y="2294274"/>
            <a:ext cx="257463" cy="370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Shape 359"/>
          <p:cNvSpPr/>
          <p:nvPr/>
        </p:nvSpPr>
        <p:spPr>
          <a:xfrm>
            <a:off x="8701918" y="2097828"/>
            <a:ext cx="241284" cy="31344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Shape 360"/>
          <p:cNvSpPr/>
          <p:nvPr/>
        </p:nvSpPr>
        <p:spPr>
          <a:xfrm>
            <a:off x="2900157" y="2787704"/>
            <a:ext cx="261894" cy="3080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Shape 361"/>
          <p:cNvSpPr/>
          <p:nvPr/>
        </p:nvSpPr>
        <p:spPr>
          <a:xfrm>
            <a:off x="3832340" y="2915214"/>
            <a:ext cx="184436" cy="3611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4956313" y="5104993"/>
            <a:ext cx="2279373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barcodes</a:t>
            </a:r>
          </a:p>
        </p:txBody>
      </p:sp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1664901"/>
            <a:ext cx="3617844" cy="265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3 </a:t>
            </a:r>
            <a:r>
              <a:rPr lang="en-US" sz="3300" dirty="0" smtClean="0">
                <a:solidFill>
                  <a:srgbClr val="FF6600"/>
                </a:solidFill>
              </a:rPr>
              <a:t>barcodes in sequence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07081" y="166744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Reach exit (black tile)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667337"/>
            <a:ext cx="3617844" cy="386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first barcode in sequence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5247851" y="3129981"/>
            <a:ext cx="4518459" cy="3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7898296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(with robotic arm)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7058919" y="1716814"/>
            <a:ext cx="4979894" cy="37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48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804556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9" name="Shape 214" descr="IMG_1328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000" y="1919425"/>
            <a:ext cx="5800304" cy="435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15" descr="IMG_13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281" y="1919425"/>
            <a:ext cx="5800304" cy="4350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216"/>
          <p:cNvCxnSpPr/>
          <p:nvPr/>
        </p:nvCxnSpPr>
        <p:spPr>
          <a:xfrm>
            <a:off x="10478006" y="2763118"/>
            <a:ext cx="345100" cy="1361833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217"/>
          <p:cNvCxnSpPr/>
          <p:nvPr/>
        </p:nvCxnSpPr>
        <p:spPr>
          <a:xfrm flipH="1">
            <a:off x="3524350" y="2793802"/>
            <a:ext cx="583824" cy="791898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218"/>
          <p:cNvCxnSpPr>
            <a:stCxn id="14" idx="2"/>
          </p:cNvCxnSpPr>
          <p:nvPr/>
        </p:nvCxnSpPr>
        <p:spPr>
          <a:xfrm flipH="1">
            <a:off x="859350" y="2763117"/>
            <a:ext cx="376076" cy="90103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" name="Shape 219"/>
          <p:cNvSpPr txBox="1"/>
          <p:nvPr/>
        </p:nvSpPr>
        <p:spPr>
          <a:xfrm>
            <a:off x="456521" y="2219834"/>
            <a:ext cx="1557809" cy="543283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3x Multiplier</a:t>
            </a:r>
          </a:p>
        </p:txBody>
      </p:sp>
      <p:sp>
        <p:nvSpPr>
          <p:cNvPr id="15" name="Shape 220"/>
          <p:cNvSpPr txBox="1"/>
          <p:nvPr/>
        </p:nvSpPr>
        <p:spPr>
          <a:xfrm>
            <a:off x="9715212" y="2189150"/>
            <a:ext cx="1525589" cy="543283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1x Multiplier</a:t>
            </a:r>
          </a:p>
        </p:txBody>
      </p:sp>
      <p:sp>
        <p:nvSpPr>
          <p:cNvPr id="16" name="Shape 221"/>
          <p:cNvSpPr txBox="1"/>
          <p:nvPr/>
        </p:nvSpPr>
        <p:spPr>
          <a:xfrm>
            <a:off x="3283454" y="2219834"/>
            <a:ext cx="1672858" cy="543283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2x Multiplier</a:t>
            </a:r>
          </a:p>
        </p:txBody>
      </p:sp>
    </p:spTree>
    <p:extLst>
      <p:ext uri="{BB962C8B-B14F-4D97-AF65-F5344CB8AC3E}">
        <p14:creationId xmlns:p14="http://schemas.microsoft.com/office/powerpoint/2010/main" val="220872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255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3099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722914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Additional points rewarded for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additional fuel cells accumulated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past the 200-hour requirement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459" y="2019435"/>
            <a:ext cx="4165622" cy="31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3633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Construct a robot that functions underwater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Perform tasks for a total </a:t>
            </a:r>
            <a:br>
              <a:rPr lang="en-US" sz="3300" dirty="0"/>
            </a:br>
            <a:r>
              <a:rPr lang="en-US" sz="3300" dirty="0"/>
              <a:t>of 100 points</a:t>
            </a:r>
          </a:p>
        </p:txBody>
      </p:sp>
      <p:sp>
        <p:nvSpPr>
          <p:cNvPr id="7" name="Shape 563"/>
          <p:cNvSpPr/>
          <p:nvPr/>
        </p:nvSpPr>
        <p:spPr>
          <a:xfrm>
            <a:off x="2791717" y="5112361"/>
            <a:ext cx="6578087" cy="121401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3300" dirty="0"/>
          </a:p>
        </p:txBody>
      </p:sp>
      <p:sp>
        <p:nvSpPr>
          <p:cNvPr id="4" name="TextBox 3"/>
          <p:cNvSpPr txBox="1"/>
          <p:nvPr/>
        </p:nvSpPr>
        <p:spPr>
          <a:xfrm>
            <a:off x="6080761" y="1465209"/>
            <a:ext cx="489204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 AUV must fit into a </a:t>
            </a:r>
            <a:br>
              <a:rPr lang="en-US" sz="3300" dirty="0"/>
            </a:br>
            <a:r>
              <a:rPr lang="en-US" sz="3300" dirty="0"/>
              <a:t>1’ x 1’ x 1’ box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Must use waterproofed sensors and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/>
              <a:t>Oil spill task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" y="911274"/>
            <a:ext cx="9395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Autonomous Underwater Vehicle (AUV)</a:t>
            </a:r>
          </a:p>
        </p:txBody>
      </p:sp>
    </p:spTree>
    <p:extLst>
      <p:ext uri="{BB962C8B-B14F-4D97-AF65-F5344CB8AC3E}">
        <p14:creationId xmlns:p14="http://schemas.microsoft.com/office/powerpoint/2010/main" val="383667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6" name="Shape 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0255" y="2175010"/>
            <a:ext cx="1213810" cy="142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348" y="2175011"/>
            <a:ext cx="1714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0840" y="2175010"/>
            <a:ext cx="2219325" cy="1449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6"/>
          <p:cNvSpPr txBox="1"/>
          <p:nvPr/>
        </p:nvSpPr>
        <p:spPr>
          <a:xfrm>
            <a:off x="473768" y="1604254"/>
            <a:ext cx="622199" cy="58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Shape 67"/>
          <p:cNvSpPr txBox="1"/>
          <p:nvPr/>
        </p:nvSpPr>
        <p:spPr>
          <a:xfrm>
            <a:off x="2320407" y="1604254"/>
            <a:ext cx="943500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2" name="Shape 69"/>
          <p:cNvPicPr preferRelativeResize="0"/>
          <p:nvPr/>
        </p:nvPicPr>
        <p:blipFill rotWithShape="1">
          <a:blip r:embed="rId5">
            <a:alphaModFix/>
          </a:blip>
          <a:srcRect t="7773" b="4744"/>
          <a:stretch/>
        </p:blipFill>
        <p:spPr>
          <a:xfrm>
            <a:off x="4811843" y="2175010"/>
            <a:ext cx="1330276" cy="17245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70"/>
          <p:cNvSpPr txBox="1"/>
          <p:nvPr/>
        </p:nvSpPr>
        <p:spPr>
          <a:xfrm>
            <a:off x="4719978" y="1574760"/>
            <a:ext cx="622199" cy="6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Shape 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98886" y="2175010"/>
            <a:ext cx="1330274" cy="17759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2"/>
          <p:cNvSpPr txBox="1"/>
          <p:nvPr/>
        </p:nvSpPr>
        <p:spPr>
          <a:xfrm>
            <a:off x="9606524" y="1538460"/>
            <a:ext cx="757499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Shape 68"/>
          <p:cNvSpPr txBox="1"/>
          <p:nvPr/>
        </p:nvSpPr>
        <p:spPr>
          <a:xfrm>
            <a:off x="6671160" y="1604253"/>
            <a:ext cx="891599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Shape 62"/>
          <p:cNvSpPr txBox="1"/>
          <p:nvPr/>
        </p:nvSpPr>
        <p:spPr>
          <a:xfrm>
            <a:off x="473768" y="3899581"/>
            <a:ext cx="4194045" cy="2393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35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1. Marine Plant Samples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5 points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15 points if brought back to start</a:t>
            </a:r>
          </a:p>
          <a:p>
            <a:pPr marL="635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2. Data Canisters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10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1160" y="3969850"/>
            <a:ext cx="4268023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3. Oceanographic Sensor</a:t>
            </a:r>
          </a:p>
          <a:p>
            <a:pPr marL="91440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20 points</a:t>
            </a:r>
          </a:p>
          <a:p>
            <a:pPr marL="63500" lvl="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4. Seismic Reader</a:t>
            </a:r>
          </a:p>
          <a:p>
            <a:pPr marL="914400" lvl="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10 points</a:t>
            </a:r>
          </a:p>
          <a:p>
            <a:pPr marL="6350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5. Oil Spill</a:t>
            </a:r>
          </a:p>
          <a:p>
            <a:pPr marL="91440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40 points</a:t>
            </a:r>
          </a:p>
        </p:txBody>
      </p:sp>
    </p:spTree>
    <p:extLst>
      <p:ext uri="{BB962C8B-B14F-4D97-AF65-F5344CB8AC3E}">
        <p14:creationId xmlns:p14="http://schemas.microsoft.com/office/powerpoint/2010/main" val="1990196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18" name="Shape 78" descr="800px-Auv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950" y="2451554"/>
            <a:ext cx="10134600" cy="26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79"/>
          <p:cNvCxnSpPr/>
          <p:nvPr/>
        </p:nvCxnSpPr>
        <p:spPr>
          <a:xfrm rot="10800000" flipH="1">
            <a:off x="3037750" y="3156750"/>
            <a:ext cx="1198800" cy="345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80"/>
          <p:cNvCxnSpPr/>
          <p:nvPr/>
        </p:nvCxnSpPr>
        <p:spPr>
          <a:xfrm>
            <a:off x="3026225" y="3502650"/>
            <a:ext cx="806700" cy="63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81"/>
          <p:cNvCxnSpPr/>
          <p:nvPr/>
        </p:nvCxnSpPr>
        <p:spPr>
          <a:xfrm>
            <a:off x="6945075" y="2845650"/>
            <a:ext cx="495600" cy="979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82"/>
          <p:cNvCxnSpPr/>
          <p:nvPr/>
        </p:nvCxnSpPr>
        <p:spPr>
          <a:xfrm>
            <a:off x="6945075" y="2857175"/>
            <a:ext cx="1533000" cy="9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83"/>
          <p:cNvCxnSpPr/>
          <p:nvPr/>
        </p:nvCxnSpPr>
        <p:spPr>
          <a:xfrm flipH="1">
            <a:off x="6472575" y="2845650"/>
            <a:ext cx="472500" cy="106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84"/>
          <p:cNvCxnSpPr/>
          <p:nvPr/>
        </p:nvCxnSpPr>
        <p:spPr>
          <a:xfrm>
            <a:off x="9688275" y="4032825"/>
            <a:ext cx="576300" cy="87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85"/>
          <p:cNvCxnSpPr/>
          <p:nvPr/>
        </p:nvCxnSpPr>
        <p:spPr>
          <a:xfrm rot="10800000" flipH="1">
            <a:off x="6334200" y="4978775"/>
            <a:ext cx="1227000" cy="483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" name="Shape 86"/>
          <p:cNvCxnSpPr/>
          <p:nvPr/>
        </p:nvCxnSpPr>
        <p:spPr>
          <a:xfrm>
            <a:off x="5043275" y="2488350"/>
            <a:ext cx="922200" cy="6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" name="Shape 87"/>
          <p:cNvSpPr txBox="1"/>
          <p:nvPr/>
        </p:nvSpPr>
        <p:spPr>
          <a:xfrm>
            <a:off x="3832925" y="2284029"/>
            <a:ext cx="1210350" cy="3076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20 points</a:t>
            </a:r>
          </a:p>
        </p:txBody>
      </p:sp>
      <p:sp>
        <p:nvSpPr>
          <p:cNvPr id="28" name="Shape 88"/>
          <p:cNvSpPr txBox="1"/>
          <p:nvPr/>
        </p:nvSpPr>
        <p:spPr>
          <a:xfrm>
            <a:off x="1831743" y="3326296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  <p:sp>
        <p:nvSpPr>
          <p:cNvPr id="29" name="Shape 89"/>
          <p:cNvSpPr txBox="1"/>
          <p:nvPr/>
        </p:nvSpPr>
        <p:spPr>
          <a:xfrm>
            <a:off x="9264275" y="3779325"/>
            <a:ext cx="1165186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40 points</a:t>
            </a:r>
          </a:p>
        </p:txBody>
      </p:sp>
      <p:sp>
        <p:nvSpPr>
          <p:cNvPr id="31" name="Shape 91"/>
          <p:cNvSpPr txBox="1"/>
          <p:nvPr/>
        </p:nvSpPr>
        <p:spPr>
          <a:xfrm>
            <a:off x="6084450" y="2511654"/>
            <a:ext cx="1756252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5 or 15 points</a:t>
            </a:r>
          </a:p>
        </p:txBody>
      </p:sp>
      <p:sp>
        <p:nvSpPr>
          <p:cNvPr id="32" name="Shape 88"/>
          <p:cNvSpPr txBox="1"/>
          <p:nvPr/>
        </p:nvSpPr>
        <p:spPr>
          <a:xfrm>
            <a:off x="5010271" y="5306628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398808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60 points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100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25 points</a:t>
            </a:r>
          </a:p>
        </p:txBody>
      </p:sp>
    </p:spTree>
    <p:extLst>
      <p:ext uri="{BB962C8B-B14F-4D97-AF65-F5344CB8AC3E}">
        <p14:creationId xmlns:p14="http://schemas.microsoft.com/office/powerpoint/2010/main" val="4044279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4136067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Rover design (stays underwater): 5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Skimmer design (skims water surface): 10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Hybrid design (floats underwater, changes elevation): 15 pts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266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163339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3D AutoCAD or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Revit model of supermarket</a:t>
            </a:r>
            <a:endParaRPr lang="en-US" sz="3300" dirty="0">
              <a:solidFill>
                <a:srgbClr val="FF0000"/>
              </a:solidFill>
            </a:endParaRP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  <a:endParaRPr lang="en-US" sz="3300" dirty="0"/>
          </a:p>
        </p:txBody>
      </p:sp>
      <p:sp>
        <p:nvSpPr>
          <p:cNvPr id="4" name="Shape 283"/>
          <p:cNvSpPr txBox="1">
            <a:spLocks/>
          </p:cNvSpPr>
          <p:nvPr/>
        </p:nvSpPr>
        <p:spPr>
          <a:xfrm>
            <a:off x="6510302" y="1651159"/>
            <a:ext cx="54141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LabVIEW VI’s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Lighting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Heating/ Cooling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Security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58" y="4531968"/>
            <a:ext cx="3202884" cy="18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07093"/>
            <a:ext cx="4088571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Plumbing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VI</a:t>
            </a:r>
          </a:p>
        </p:txBody>
      </p:sp>
      <p:sp>
        <p:nvSpPr>
          <p:cNvPr id="8" name="Rectangle 7"/>
          <p:cNvSpPr/>
          <p:nvPr/>
        </p:nvSpPr>
        <p:spPr>
          <a:xfrm>
            <a:off x="987010" y="1707094"/>
            <a:ext cx="4737929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Floor plan 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 VI</a:t>
            </a:r>
          </a:p>
          <a:p>
            <a:pPr marL="1409700" lvl="2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8 lights w breaker switch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627581"/>
            <a:ext cx="5936975" cy="524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LabVIEW VI’s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Alarm system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Model of building &amp; parking lot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3D AutoCAD or Revit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6600"/>
                </a:solidFill>
              </a:rPr>
              <a:t>No physical models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7" name="Shape 298"/>
          <p:cNvSpPr txBox="1">
            <a:spLocks/>
          </p:cNvSpPr>
          <p:nvPr/>
        </p:nvSpPr>
        <p:spPr>
          <a:xfrm>
            <a:off x="6475422" y="2282660"/>
            <a:ext cx="5906999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300" dirty="0">
                <a:solidFill>
                  <a:srgbClr val="FF6600"/>
                </a:solidFill>
              </a:rPr>
              <a:t>AutoCAD drawings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Floor plan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Plumbing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Electrical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2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cumulative, i.e. Benchmark B includes Benchmark A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06" y="2487875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Supermarket Logistics System (SLS)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6600"/>
                </a:solidFill>
              </a:rPr>
              <a:t>Incorporate </a:t>
            </a:r>
            <a:r>
              <a:rPr lang="en-US" dirty="0">
                <a:solidFill>
                  <a:srgbClr val="FF6600"/>
                </a:solidFill>
                <a:hlinkClick r:id="rId2"/>
              </a:rPr>
              <a:t>LEED certification </a:t>
            </a:r>
            <a:r>
              <a:rPr lang="en-US" dirty="0">
                <a:solidFill>
                  <a:srgbClr val="FF6600"/>
                </a:solidFill>
              </a:rPr>
              <a:t/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into the design of supermarket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619349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 (</a:t>
            </a:r>
            <a:r>
              <a:rPr lang="en-US" b="1" dirty="0"/>
              <a:t>2 </a:t>
            </a:r>
            <a:r>
              <a:rPr lang="en-US" b="1" dirty="0" err="1"/>
              <a:t>pts</a:t>
            </a:r>
            <a:r>
              <a:rPr lang="en-US" b="1" dirty="0"/>
              <a:t> EC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will need approval by a 3D printing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Can’t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Constraints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No </a:t>
            </a:r>
            <a:r>
              <a:rPr lang="en-US" dirty="0"/>
              <a:t>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</a:t>
            </a:r>
            <a:r>
              <a:rPr lang="en-US" b="1" dirty="0" smtClean="0"/>
              <a:t>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An experimental opportunity to create a prototype of a custom, </a:t>
            </a:r>
            <a:br>
              <a:rPr lang="en-US" sz="2800" dirty="0"/>
            </a:br>
            <a:r>
              <a:rPr lang="en-US" sz="2800" dirty="0"/>
              <a:t>3D-printed robot part or terrain modification (</a:t>
            </a:r>
            <a:r>
              <a:rPr lang="en-US" sz="2800" b="1" dirty="0"/>
              <a:t>4 pts EC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/>
              <a:t>Due </a:t>
            </a:r>
            <a:r>
              <a:rPr lang="en-US" sz="2800" dirty="0"/>
              <a:t>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</a:t>
            </a:r>
            <a:r>
              <a:rPr lang="en-US" sz="2800" dirty="0" smtClean="0"/>
              <a:t>may print </a:t>
            </a:r>
            <a:r>
              <a:rPr lang="en-US" sz="2800" dirty="0"/>
              <a:t>parts at the MakerSpace, or you can receive one-on-one instruction in the EG Prototyping Lab (Rogers Hall 223)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must be a </a:t>
            </a:r>
            <a:r>
              <a:rPr lang="en-US" b="1" dirty="0" smtClean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</a:t>
            </a:r>
            <a:r>
              <a:rPr lang="en-US" dirty="0" smtClean="0"/>
              <a:t>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value higher than </a:t>
            </a:r>
            <a:r>
              <a:rPr lang="en-US" sz="3300" dirty="0" smtClean="0">
                <a:solidFill>
                  <a:srgbClr val="FF0000"/>
                </a:solidFill>
              </a:rPr>
              <a:t>your</a:t>
            </a:r>
            <a:r>
              <a:rPr lang="en-US" sz="3300" dirty="0" smtClean="0"/>
              <a:t> </a:t>
            </a:r>
            <a:r>
              <a:rPr lang="en-US" sz="3300" dirty="0"/>
              <a:t>benchmarks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Submit Technical </a:t>
            </a:r>
            <a:r>
              <a:rPr lang="en-US" sz="3300" dirty="0"/>
              <a:t>and Managerial related documents </a:t>
            </a:r>
            <a:r>
              <a:rPr lang="en-US" sz="3300" dirty="0" smtClean="0"/>
              <a:t>via an online </a:t>
            </a:r>
            <a:r>
              <a:rPr lang="en-US" sz="3300" dirty="0"/>
              <a:t>form </a:t>
            </a:r>
            <a:r>
              <a:rPr lang="en-US" sz="3300" dirty="0" smtClean="0"/>
              <a:t>provided toward end of semester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Seven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Supermarket Logistics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6" y="1109719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403" y="910631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3922" y="1151018"/>
            <a:ext cx="4011631" cy="300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1548507" y="3278825"/>
            <a:ext cx="4518459" cy="3388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5665279" y="3040121"/>
            <a:ext cx="4699149" cy="35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577</TotalTime>
  <Words>1155</Words>
  <Application>Microsoft Office PowerPoint</Application>
  <PresentationFormat>Widescreen</PresentationFormat>
  <Paragraphs>314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MS PGothic</vt:lpstr>
      <vt:lpstr>Arial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EG</cp:lastModifiedBy>
  <cp:revision>292</cp:revision>
  <dcterms:created xsi:type="dcterms:W3CDTF">2016-01-21T00:46:48Z</dcterms:created>
  <dcterms:modified xsi:type="dcterms:W3CDTF">2017-07-12T16:07:54Z</dcterms:modified>
</cp:coreProperties>
</file>