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1" r:id="rId5"/>
    <p:sldId id="301" r:id="rId6"/>
    <p:sldId id="262" r:id="rId7"/>
    <p:sldId id="263" r:id="rId8"/>
    <p:sldId id="264" r:id="rId9"/>
    <p:sldId id="26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302" r:id="rId24"/>
    <p:sldId id="296" r:id="rId25"/>
    <p:sldId id="297" r:id="rId26"/>
    <p:sldId id="298" r:id="rId27"/>
    <p:sldId id="299" r:id="rId28"/>
    <p:sldId id="266" r:id="rId29"/>
    <p:sldId id="267" r:id="rId30"/>
    <p:sldId id="268" r:id="rId31"/>
    <p:sldId id="269" r:id="rId32"/>
    <p:sldId id="270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542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nual.eg.poly.edu/images/f/f7/LEEDchecklist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anual.eg.poly.edu/index.php/3D_Printing_Extra_Credi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anual.eg.poly.edu/index.php/3D_Printing_Extra_Credi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g.poly.edu/3DPrinting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Semester-Long Design Project</a:t>
            </a:r>
            <a:endParaRPr lang="en-US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5" y="3543300"/>
            <a:ext cx="286702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3543300"/>
            <a:ext cx="319468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47" y="3543300"/>
            <a:ext cx="2785110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Obtain a third water source reading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and return it to the space shuttle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down into and over the crater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up the step side of the hill</a:t>
            </a:r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1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&amp; Recovery Robot (SRR)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lost space module from moon </a:t>
            </a:r>
            <a:br>
              <a:rPr lang="en-US" dirty="0" smtClean="0"/>
            </a:br>
            <a:r>
              <a:rPr lang="en-US" dirty="0" smtClean="0"/>
              <a:t>and return safely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move autonomously over </a:t>
            </a:r>
            <a:br>
              <a:rPr lang="en-US" dirty="0" smtClean="0"/>
            </a:br>
            <a:r>
              <a:rPr lang="en-US" dirty="0" smtClean="0"/>
              <a:t>a pre-selected route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power supply module and return to space shuttle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robot must fit in a start area that is 25cm x 25cm</a:t>
            </a:r>
            <a:endParaRPr lang="en-US" dirty="0"/>
          </a:p>
        </p:txBody>
      </p:sp>
      <p:pic>
        <p:nvPicPr>
          <p:cNvPr id="5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74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and Recovery Robot (SRR)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Retrieves modules and returns them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to the space shuttle</a:t>
            </a:r>
          </a:p>
        </p:txBody>
      </p:sp>
      <p:pic>
        <p:nvPicPr>
          <p:cNvPr id="6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1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Bomb Disarming Robot (BDR)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Day and night courses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be able to autonomously </a:t>
            </a:r>
            <a:br>
              <a:rPr lang="en-US" dirty="0" smtClean="0"/>
            </a:br>
            <a:r>
              <a:rPr lang="en-US" dirty="0" smtClean="0"/>
              <a:t>navigate the obstacle course provided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Disarm the bomb while avoiding any decoy bombs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is 25cm x 25cm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Maximum height is 20cm</a:t>
            </a:r>
            <a:endParaRPr lang="en-US" dirty="0"/>
          </a:p>
        </p:txBody>
      </p:sp>
      <p:pic>
        <p:nvPicPr>
          <p:cNvPr id="6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Bomb Disarming Robot (BDR)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Disable and retrieve triangulation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device(s)</a:t>
            </a:r>
          </a:p>
        </p:txBody>
      </p:sp>
      <p:pic>
        <p:nvPicPr>
          <p:cNvPr id="5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Security Infiltration Drone (SID)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gates using barcode scanners </a:t>
            </a:r>
            <a:br>
              <a:rPr lang="en-US" dirty="0" smtClean="0"/>
            </a:br>
            <a:r>
              <a:rPr lang="en-US" dirty="0" smtClean="0"/>
              <a:t>to infiltrate enemy headquarters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Solve the barcode puzzle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</a:t>
            </a:r>
            <a:br>
              <a:rPr lang="en-US" dirty="0" smtClean="0"/>
            </a:br>
            <a:r>
              <a:rPr lang="en-US" dirty="0" smtClean="0"/>
              <a:t>is 25cm x 25cm</a:t>
            </a:r>
            <a:endParaRPr lang="en-US" dirty="0"/>
          </a:p>
        </p:txBody>
      </p:sp>
      <p:pic>
        <p:nvPicPr>
          <p:cNvPr id="5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Security Infiltration Drone (SID)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data canisters (with a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robotic arm) and bring them to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extraction point</a:t>
            </a:r>
          </a:p>
        </p:txBody>
      </p:sp>
      <p:pic>
        <p:nvPicPr>
          <p:cNvPr id="6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49087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Retrieval &amp; Delivery System (RDS)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fuel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them to three different hospitals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Hospitals consume power at different </a:t>
            </a:r>
            <a:br>
              <a:rPr lang="en-US" dirty="0" smtClean="0"/>
            </a:br>
            <a:r>
              <a:rPr lang="en-US" dirty="0" smtClean="0"/>
              <a:t>levels of efficiency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a total of at least 200 hours of battery life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4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Retrieval &amp; Delivery System (RDS)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Additional points rewarded for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additional fuel cells accumulated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past the 200-hour requirement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Disaster Relief Robot (DRR)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After tragedy strikes, clean the affect area,</a:t>
            </a:r>
            <a:br>
              <a:rPr lang="en-US" dirty="0" smtClean="0"/>
            </a:br>
            <a:r>
              <a:rPr lang="en-US" dirty="0" smtClean="0"/>
              <a:t> rescue workers, and remove hazardous waste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perform at least five of the</a:t>
            </a:r>
            <a:br>
              <a:rPr lang="en-US" dirty="0" smtClean="0"/>
            </a:br>
            <a:r>
              <a:rPr lang="en-US" dirty="0" smtClean="0"/>
              <a:t>six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Must return back to base in 5 minutes or less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Project duration: 10 weeks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Teams of 2-3 people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Projects to choose from: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Supermarket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Train Guidance System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Robot (seven types)</a:t>
            </a:r>
            <a:endParaRPr lang="en-US" dirty="0"/>
          </a:p>
        </p:txBody>
      </p:sp>
      <p:pic>
        <p:nvPicPr>
          <p:cNvPr id="4" name="Picture 4" descr="bd0688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34" y="1886651"/>
            <a:ext cx="3350571" cy="3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Disaster Relief Robot (DRR)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Complete all six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extra fuel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Activate a second power cutoff station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8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8229"/>
            <a:ext cx="6446520" cy="3633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Construct a robot that functions underwater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Perform tasks for a total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100 </a:t>
            </a:r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80760" y="1465209"/>
            <a:ext cx="6046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AUV must fit into 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3200" dirty="0"/>
              <a:t>’ x 1’ x 1’ box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Must  use waterproofed sensors and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Oil spill task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911274"/>
            <a:ext cx="93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Autonomous Underwater Vehicle (AUV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6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Marine Plant Samples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5 points per plant released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10 points per plant recovered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Data Canisters: 10 points each</a:t>
            </a:r>
            <a:endParaRPr lang="en-US" sz="30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584211" y="1867042"/>
            <a:ext cx="569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Oceanographic Sensor:</a:t>
            </a:r>
            <a:br>
              <a:rPr lang="en-US" sz="3000" dirty="0" smtClean="0"/>
            </a:br>
            <a:r>
              <a:rPr lang="en-US" sz="3000" dirty="0" smtClean="0"/>
              <a:t>20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Seismic Reading: 10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Oil spill task: 40 points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74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Rover design (stays underwater): 5 points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6600"/>
                </a:solidFill>
              </a:rPr>
              <a:t>Skimmer </a:t>
            </a:r>
            <a:r>
              <a:rPr lang="en-US" sz="3200" dirty="0" smtClean="0">
                <a:solidFill>
                  <a:srgbClr val="FF6600"/>
                </a:solidFill>
              </a:rPr>
              <a:t>design (skims water surface): </a:t>
            </a:r>
            <a:r>
              <a:rPr lang="en-US" sz="3200" dirty="0">
                <a:solidFill>
                  <a:srgbClr val="FF6600"/>
                </a:solidFill>
              </a:rPr>
              <a:t>10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Hybrid design (floats underwater, changes elevation): </a:t>
            </a:r>
            <a:r>
              <a:rPr lang="en-US" sz="3200" dirty="0">
                <a:solidFill>
                  <a:srgbClr val="FF6600"/>
                </a:solidFill>
              </a:rPr>
              <a:t>15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27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Supermarket Logistics System (SLS)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customer-friendly supermarket with AutoCAD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for a 400’ x 400’ lot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scaled 3D model (actual or CAD)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security, lighting, and temperature </a:t>
            </a:r>
            <a:br>
              <a:rPr lang="en-US" dirty="0" smtClean="0"/>
            </a:br>
            <a:r>
              <a:rPr lang="en-US" dirty="0" smtClean="0"/>
              <a:t>systems for store using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Calculate building and maintenance costs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Shape 573"/>
          <p:cNvSpPr/>
          <p:nvPr/>
        </p:nvSpPr>
        <p:spPr>
          <a:xfrm>
            <a:off x="9159011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Supermarket Logistics System (SLS)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Incorporate </a:t>
            </a:r>
            <a:r>
              <a:rPr lang="en-US" dirty="0" smtClean="0">
                <a:solidFill>
                  <a:srgbClr val="FF6600"/>
                </a:solidFill>
                <a:hlinkClick r:id="rId2"/>
              </a:rPr>
              <a:t>LEED certification </a:t>
            </a:r>
            <a:r>
              <a:rPr lang="en-US" dirty="0" smtClean="0">
                <a:solidFill>
                  <a:srgbClr val="FF6600"/>
                </a:solidFill>
              </a:rPr>
              <a:t>into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design of supermarket</a:t>
            </a:r>
          </a:p>
        </p:txBody>
      </p:sp>
      <p:sp>
        <p:nvSpPr>
          <p:cNvPr id="6" name="Shape 573"/>
          <p:cNvSpPr/>
          <p:nvPr/>
        </p:nvSpPr>
        <p:spPr>
          <a:xfrm>
            <a:off x="9180277" y="2738454"/>
            <a:ext cx="2852928" cy="16916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5" descr="Supermarket CAD d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7" y="4252896"/>
            <a:ext cx="3621833" cy="20012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gbcbolivia.org/wordpress/wp-content/uploads/LEED-level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9" y="453914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0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logic system to avoid obstacles by selecting an optimal path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Guide train from one end of the track to the 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Avoid collisions with other trains and obstructions</a:t>
            </a:r>
            <a:endParaRPr lang="en-US" dirty="0"/>
          </a:p>
        </p:txBody>
      </p:sp>
      <p:pic>
        <p:nvPicPr>
          <p:cNvPr id="5" name="Shape 5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5836" y="4837380"/>
            <a:ext cx="8122024" cy="141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5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 digital logic program using LabVIEW to control the train track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61" y="2761578"/>
            <a:ext cx="5977697" cy="340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2349"/>
          <a:stretch/>
        </p:blipFill>
        <p:spPr>
          <a:xfrm>
            <a:off x="679188" y="3400888"/>
            <a:ext cx="4210886" cy="27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Design your own SLDP team logo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Due by Milestone 2 Presentations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b="1" dirty="0" smtClean="0"/>
              <a:t>creative</a:t>
            </a:r>
            <a:r>
              <a:rPr lang="en-US" dirty="0" smtClean="0"/>
              <a:t> with your design (</a:t>
            </a:r>
            <a:r>
              <a:rPr lang="en-US" b="1" dirty="0" smtClean="0"/>
              <a:t>2 </a:t>
            </a:r>
            <a:r>
              <a:rPr lang="en-US" b="1" dirty="0" err="1" smtClean="0"/>
              <a:t>pts</a:t>
            </a:r>
            <a:r>
              <a:rPr lang="en-US" b="1" dirty="0" smtClean="0"/>
              <a:t> EC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will need approval by a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Can’t be text like Lab 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Multiple colors are available: purple, black, white, </a:t>
            </a:r>
            <a:br>
              <a:rPr lang="en-US" dirty="0" smtClean="0"/>
            </a:br>
            <a:r>
              <a:rPr lang="en-US" dirty="0" smtClean="0"/>
              <a:t>yellow, red, green, pink, light blue, blue, clear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More </a:t>
            </a:r>
            <a:r>
              <a:rPr lang="en-US" dirty="0" smtClean="0"/>
              <a:t>info on </a:t>
            </a:r>
            <a:r>
              <a:rPr lang="en-US" altLang="en-US" dirty="0">
                <a:solidFill>
                  <a:srgbClr val="000066"/>
                </a:solidFill>
                <a:hlinkClick r:id="rId2"/>
              </a:rPr>
              <a:t>3D Printing </a:t>
            </a:r>
            <a:r>
              <a:rPr lang="en-US" altLang="en-US" dirty="0" smtClean="0">
                <a:solidFill>
                  <a:srgbClr val="000066"/>
                </a:solidFill>
                <a:hlinkClick r:id="rId2"/>
              </a:rPr>
              <a:t>Extra Credit</a:t>
            </a:r>
            <a:r>
              <a:rPr lang="en-US" altLang="en-US" dirty="0"/>
              <a:t> </a:t>
            </a:r>
            <a:r>
              <a:rPr lang="en-US" altLang="en-US" dirty="0" smtClean="0"/>
              <a:t>page </a:t>
            </a:r>
            <a:r>
              <a:rPr lang="en-US" altLang="en-US" dirty="0"/>
              <a:t>on lab </a:t>
            </a:r>
            <a:r>
              <a:rPr lang="en-US" altLang="en-US" dirty="0" smtClean="0"/>
              <a:t>manual </a:t>
            </a:r>
            <a:endParaRPr lang="en-US" altLang="en-US" dirty="0"/>
          </a:p>
        </p:txBody>
      </p:sp>
      <p:pic>
        <p:nvPicPr>
          <p:cNvPr id="4" name="Picture 4" descr="http://www.flashforge-usa.com/shop/media/catalog/product/cache/1/image/9df78eab33525d08d6e5fb8d27136e95/c/r/creator-pro-i-1-nobg-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3914" r="9690" b="7467"/>
          <a:stretch/>
        </p:blipFill>
        <p:spPr bwMode="auto">
          <a:xfrm>
            <a:off x="9441711" y="2239743"/>
            <a:ext cx="2442736" cy="2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Constraints: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weight of 15 grams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two colors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copyrighted logos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Must be attached to robot or worn </a:t>
            </a:r>
            <a:br>
              <a:rPr lang="en-US" b="1" dirty="0" smtClean="0"/>
            </a:br>
            <a:r>
              <a:rPr lang="en-US" b="1" dirty="0" smtClean="0"/>
              <a:t>as pin during Final Presentation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Must be done before any advanced printing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0048" r="4003" b="8090"/>
          <a:stretch/>
        </p:blipFill>
        <p:spPr>
          <a:xfrm>
            <a:off x="8222283" y="3484868"/>
            <a:ext cx="3464558" cy="160203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8222219" y="1467109"/>
            <a:ext cx="3463922" cy="160252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714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48671532"/>
              </p:ext>
            </p:extLst>
          </p:nvPr>
        </p:nvGraphicFramePr>
        <p:xfrm>
          <a:off x="802757" y="1310186"/>
          <a:ext cx="10451806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5903"/>
                <a:gridCol w="5225903"/>
              </a:tblGrid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Item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of Grade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Benchmarks</a:t>
                      </a:r>
                      <a:r>
                        <a:rPr lang="en-US" sz="3600" baseline="0" dirty="0" smtClean="0"/>
                        <a:t> and Commissioning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Final Presentation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214" y="4359349"/>
            <a:ext cx="969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NOTE: The SLDP counts toward 30% of your course final grade!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400"/>
            <a:ext cx="12192000" cy="54045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An experimental opportunity to create a prototype of a custom, </a:t>
            </a:r>
            <a:br>
              <a:rPr lang="en-US" sz="2800" dirty="0" smtClean="0"/>
            </a:br>
            <a:r>
              <a:rPr lang="en-US" sz="2800" dirty="0" smtClean="0"/>
              <a:t>3D-printed robot part or terrain modification (</a:t>
            </a:r>
            <a:r>
              <a:rPr lang="en-US" sz="2800" b="1" dirty="0" smtClean="0"/>
              <a:t>4 pts EC</a:t>
            </a:r>
            <a:r>
              <a:rPr lang="en-US" sz="2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Constraints: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/>
              <a:t>Must complete logo first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Due </a:t>
            </a:r>
            <a:r>
              <a:rPr lang="en-US" sz="2800" dirty="0"/>
              <a:t>by Milestone 2 </a:t>
            </a:r>
            <a:r>
              <a:rPr lang="en-US" sz="2800" dirty="0" smtClean="0"/>
              <a:t>Presentations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>
                <a:solidFill>
                  <a:srgbClr val="FF6600"/>
                </a:solidFill>
              </a:rPr>
              <a:t>YOU </a:t>
            </a:r>
            <a:r>
              <a:rPr lang="en-US" sz="2800" b="1" dirty="0" smtClean="0">
                <a:solidFill>
                  <a:srgbClr val="FF6600"/>
                </a:solidFill>
              </a:rPr>
              <a:t>MUST HAVE A CONTINGENCY PLAN </a:t>
            </a:r>
            <a:r>
              <a:rPr lang="en-US" sz="2800" dirty="0" smtClean="0"/>
              <a:t>if the piece does not </a:t>
            </a:r>
            <a:br>
              <a:rPr lang="en-US" sz="2800" dirty="0" smtClean="0"/>
            </a:br>
            <a:r>
              <a:rPr lang="en-US" sz="2800" dirty="0" smtClean="0"/>
              <a:t>work or cannot be </a:t>
            </a:r>
            <a:r>
              <a:rPr lang="en-US" sz="2800" dirty="0" smtClean="0"/>
              <a:t>printed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For full list of constraints see the </a:t>
            </a:r>
            <a:r>
              <a:rPr lang="en-US" altLang="en-US" sz="2800" dirty="0" smtClean="0">
                <a:solidFill>
                  <a:srgbClr val="000066"/>
                </a:solidFill>
                <a:hlinkClick r:id="rId2"/>
              </a:rPr>
              <a:t>3D </a:t>
            </a:r>
            <a:r>
              <a:rPr lang="en-US" altLang="en-US" sz="2800" dirty="0">
                <a:solidFill>
                  <a:srgbClr val="000066"/>
                </a:solidFill>
                <a:hlinkClick r:id="rId2"/>
              </a:rPr>
              <a:t>Printing Extra Credit</a:t>
            </a:r>
            <a:r>
              <a:rPr lang="en-US" altLang="en-US" sz="2800" dirty="0"/>
              <a:t> page on lab manual 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You may also print parts at the </a:t>
            </a:r>
            <a:r>
              <a:rPr lang="en-US" sz="2800" dirty="0" err="1" smtClean="0"/>
              <a:t>MakerSpace</a:t>
            </a:r>
            <a:r>
              <a:rPr lang="en-US" sz="2800" dirty="0" smtClean="0"/>
              <a:t>, or you can receive </a:t>
            </a:r>
            <a:r>
              <a:rPr lang="en-US" sz="2800" dirty="0" smtClean="0"/>
              <a:t>one-on-one </a:t>
            </a:r>
            <a:r>
              <a:rPr lang="en-US" sz="2800" dirty="0" smtClean="0"/>
              <a:t>instruction in the EG Prototyping Lab (Rogers Hall 223)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02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your design at </a:t>
            </a:r>
            <a:r>
              <a:rPr lang="en-US" b="1" dirty="0" smtClean="0"/>
              <a:t>eg.poly.edu </a:t>
            </a:r>
            <a:r>
              <a:rPr lang="en-US" dirty="0" smtClean="0"/>
              <a:t>under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hlinkClick r:id="rId2"/>
              </a:rPr>
              <a:t>3D </a:t>
            </a:r>
            <a:r>
              <a:rPr lang="en-US" b="1" i="1" dirty="0" smtClean="0">
                <a:hlinkClick r:id="rId2"/>
              </a:rPr>
              <a:t>Printing Submission</a:t>
            </a:r>
            <a:r>
              <a:rPr lang="en-US" i="1" dirty="0" smtClean="0"/>
              <a:t> </a:t>
            </a:r>
            <a:r>
              <a:rPr lang="en-US" dirty="0" smtClean="0"/>
              <a:t>tab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first submission is due by Milestone 2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</a:t>
            </a:r>
            <a:r>
              <a:rPr lang="en-US" dirty="0" smtClean="0"/>
              <a:t>must be </a:t>
            </a:r>
            <a:r>
              <a:rPr lang="en-US" dirty="0" smtClean="0"/>
              <a:t>a </a:t>
            </a:r>
            <a:r>
              <a:rPr lang="en-US" b="1" dirty="0" smtClean="0"/>
              <a:t>.thing </a:t>
            </a:r>
            <a:r>
              <a:rPr lang="en-US" b="1" dirty="0" smtClean="0"/>
              <a:t>or .</a:t>
            </a:r>
            <a:r>
              <a:rPr lang="en-US" b="1" dirty="0" err="1" smtClean="0"/>
              <a:t>stl</a:t>
            </a:r>
            <a:r>
              <a:rPr lang="en-US" b="1" dirty="0" smtClean="0"/>
              <a:t> </a:t>
            </a:r>
            <a:r>
              <a:rPr lang="en-US" dirty="0" smtClean="0"/>
              <a:t>file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After your submission has been received you will be contacted by a TA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207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1254"/>
            <a:ext cx="12192000" cy="40533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 to </a:t>
            </a:r>
            <a:r>
              <a:rPr lang="en-US" b="1" dirty="0" smtClean="0"/>
              <a:t>manual.eg.poly.edu</a:t>
            </a:r>
            <a:r>
              <a:rPr lang="en-US" dirty="0" smtClean="0"/>
              <a:t> for details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which project interests you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Brainstorm ideas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Speak with professors and TAs regarding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Semester-Long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Benchmarks: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Completion of a specified portion </a:t>
            </a:r>
            <a:br>
              <a:rPr lang="en-US" dirty="0" smtClean="0"/>
            </a:br>
            <a:r>
              <a:rPr lang="en-US" dirty="0" smtClean="0"/>
              <a:t>of the project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Benchmarks throughout semester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schedule for due 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Penalties for not completing on time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Commissioning: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Completion of all required tasks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Last phase of project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Refer to syllabus for due 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Failure to commission will result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penalties </a:t>
            </a:r>
            <a:r>
              <a:rPr lang="en-US" dirty="0" smtClean="0"/>
              <a:t>(</a:t>
            </a:r>
            <a:r>
              <a:rPr lang="en-US" dirty="0"/>
              <a:t>Partial Commissioning</a:t>
            </a:r>
            <a:r>
              <a:rPr lang="en-US" dirty="0" smtClean="0"/>
              <a:t>)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Project Submission: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Hand in Technical and Managerial related documents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received in order to obtain SLDP grade (30%)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Any missing items will result in penalties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syllabus for deadline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Submission Guidelines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Must hand in </a:t>
            </a:r>
            <a:r>
              <a:rPr lang="en-US" dirty="0" smtClean="0"/>
              <a:t>folder </a:t>
            </a:r>
            <a:r>
              <a:rPr lang="en-US" dirty="0"/>
              <a:t>before due date for credit!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http://www.ideachampions.com/weblogs/rf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44" y="3258892"/>
            <a:ext cx="2428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160059"/>
            <a:ext cx="648586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Seven Robot Variants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Supermarket Logistics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Digital Logic Train Guidance System</a:t>
            </a:r>
            <a:endParaRPr lang="en-US" dirty="0"/>
          </a:p>
        </p:txBody>
      </p:sp>
      <p:pic>
        <p:nvPicPr>
          <p:cNvPr id="4" name="Shape 4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8029" y="1576474"/>
            <a:ext cx="5422604" cy="3806455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5346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b="1" dirty="0" smtClean="0"/>
              <a:t>Robot Variants</a:t>
            </a:r>
            <a:endParaRPr lang="en-US" b="1" dirty="0"/>
          </a:p>
        </p:txBody>
      </p:sp>
      <p:pic>
        <p:nvPicPr>
          <p:cNvPr id="4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22" y="1694091"/>
            <a:ext cx="3046840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013" y="1708305"/>
            <a:ext cx="2784553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17" y="1719563"/>
            <a:ext cx="2762279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22" y="3848987"/>
            <a:ext cx="3096584" cy="21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77"/>
          <p:cNvPicPr preferRelativeResize="0"/>
          <p:nvPr/>
        </p:nvPicPr>
        <p:blipFill rotWithShape="1">
          <a:blip r:embed="rId6">
            <a:alphaModFix/>
          </a:blip>
          <a:srcRect l="3481" t="6911" r="1" b="3071"/>
          <a:stretch/>
        </p:blipFill>
        <p:spPr>
          <a:xfrm>
            <a:off x="4539762" y="3778208"/>
            <a:ext cx="2784553" cy="20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74"/>
          <p:cNvPicPr preferRelativeResize="0"/>
          <p:nvPr/>
        </p:nvPicPr>
        <p:blipFill rotWithShape="1">
          <a:blip r:embed="rId7">
            <a:alphaModFix/>
          </a:blip>
          <a:srcRect t="2132" b="3865"/>
          <a:stretch/>
        </p:blipFill>
        <p:spPr>
          <a:xfrm>
            <a:off x="8134271" y="3778208"/>
            <a:ext cx="2762279" cy="209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and analyze water salinity readings </a:t>
            </a:r>
            <a:br>
              <a:rPr lang="en-US" dirty="0" smtClean="0"/>
            </a:br>
            <a:r>
              <a:rPr lang="en-US" dirty="0" smtClean="0"/>
              <a:t>to determine in life can exist on Mars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 two different readings of water </a:t>
            </a:r>
            <a:br>
              <a:rPr lang="en-US" dirty="0" smtClean="0"/>
            </a:br>
            <a:r>
              <a:rPr lang="en-US" dirty="0" smtClean="0"/>
              <a:t>sources with the Vernier salinity sensor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to the space shuttle at the landing </a:t>
            </a:r>
            <a:br>
              <a:rPr lang="en-US" dirty="0" smtClean="0"/>
            </a:br>
            <a:r>
              <a:rPr lang="en-US" dirty="0" smtClean="0"/>
              <a:t>site once both readings are taken</a:t>
            </a:r>
            <a:endParaRPr lang="en-US" dirty="0"/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70302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(5)</Template>
  <TotalTime>199</TotalTime>
  <Words>702</Words>
  <Application>Microsoft Office PowerPoint</Application>
  <PresentationFormat>Custom</PresentationFormat>
  <Paragraphs>184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EG template</vt:lpstr>
      <vt:lpstr>Semester-Long Design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Semester-Long Design Project</dc:title>
  <dc:creator>Eve Fishinevich</dc:creator>
  <cp:lastModifiedBy>Mary</cp:lastModifiedBy>
  <cp:revision>144</cp:revision>
  <dcterms:created xsi:type="dcterms:W3CDTF">2016-01-21T00:46:48Z</dcterms:created>
  <dcterms:modified xsi:type="dcterms:W3CDTF">2016-09-13T18:14:42Z</dcterms:modified>
</cp:coreProperties>
</file>