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2"/>
  </p:notesMasterIdLst>
  <p:sldIdLst>
    <p:sldId id="376" r:id="rId2"/>
    <p:sldId id="259" r:id="rId3"/>
    <p:sldId id="275" r:id="rId4"/>
    <p:sldId id="377" r:id="rId5"/>
    <p:sldId id="333" r:id="rId6"/>
    <p:sldId id="347" r:id="rId7"/>
    <p:sldId id="378" r:id="rId8"/>
    <p:sldId id="372" r:id="rId9"/>
    <p:sldId id="328" r:id="rId10"/>
    <p:sldId id="379" r:id="rId11"/>
    <p:sldId id="309" r:id="rId12"/>
    <p:sldId id="310" r:id="rId13"/>
    <p:sldId id="349" r:id="rId14"/>
    <p:sldId id="371" r:id="rId15"/>
    <p:sldId id="380" r:id="rId16"/>
    <p:sldId id="369" r:id="rId17"/>
    <p:sldId id="341" r:id="rId18"/>
    <p:sldId id="381" r:id="rId19"/>
    <p:sldId id="342" r:id="rId20"/>
    <p:sldId id="352" r:id="rId21"/>
    <p:sldId id="382" r:id="rId22"/>
    <p:sldId id="360" r:id="rId23"/>
    <p:sldId id="355" r:id="rId24"/>
    <p:sldId id="365" r:id="rId25"/>
    <p:sldId id="383" r:id="rId26"/>
    <p:sldId id="364" r:id="rId27"/>
    <p:sldId id="384" r:id="rId28"/>
    <p:sldId id="374" r:id="rId29"/>
    <p:sldId id="375" r:id="rId30"/>
    <p:sldId id="35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0033CC"/>
    <a:srgbClr val="990099"/>
    <a:srgbClr val="CCFF33"/>
    <a:srgbClr val="0000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6" autoAdjust="0"/>
    <p:restoredTop sz="90833" autoAdjust="0"/>
  </p:normalViewPr>
  <p:slideViewPr>
    <p:cSldViewPr>
      <p:cViewPr varScale="1">
        <p:scale>
          <a:sx n="68" d="100"/>
          <a:sy n="68" d="100"/>
        </p:scale>
        <p:origin x="10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3ABCD6-5D30-4EED-8598-B53CEB9D8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7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6DC976-FFD4-4D61-BE4A-88966726C39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77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0F751B-EDA8-4FE8-A847-F8903995C78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2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0F751B-EDA8-4FE8-A847-F8903995C78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2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1A436B-61E5-4213-9528-6B0B67DC77F7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34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8279A3-F644-4021-B9AB-1248E9065574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362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A788F2-0C15-40FB-BB36-EC7E67CEFB8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9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A788F2-0C15-40FB-BB36-EC7E67CEFB8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93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E2787D-BD1A-4278-A420-65AD2DEB75A2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74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78116A-7467-401E-9214-6C0A5E856ED9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06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78116A-7467-401E-9214-6C0A5E856ED9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06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B5023B-9060-4BAF-BCDA-36302D17ED57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1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6DC976-FFD4-4D61-BE4A-88966726C39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773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982190-A37D-4940-A6E2-02380B8EB677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307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6B6BB3-0570-4842-BD77-DE6C1D51D5B9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295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6B6BB3-0570-4842-BD77-DE6C1D51D5B9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295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D49133-EEFB-4F42-8D75-2CE9FE3AA51F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26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940DB9-4726-4BFC-B021-C9E5A6EA751F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21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940DB9-4726-4BFC-B021-C9E5A6EA751F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21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34BFAE-3FFF-4BB8-B943-C56461625CF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686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7BDE2-E65C-4A2E-8388-25CB1BAAEBC9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26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7BDE2-E65C-4A2E-8388-25CB1BAAEBC9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26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3414C2-4CDF-417D-BCD9-9152E3B2CD54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08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134AD-F42B-44E1-B730-7F6D1012CB52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706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95337-E769-4033-9694-A082EBEA354C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19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EAFABF-432D-485C-81A1-2406D055B5B5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9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EAFABF-432D-485C-81A1-2406D055B5B5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9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519572-C156-4C08-9EBB-DF8071F6F6B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40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83AC6-7911-42D9-9E5C-D84F94A87ED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63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83AC6-7911-42D9-9E5C-D84F94A87ED0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63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3EAC2E-982D-4DC2-AFAF-327B62FBAAE7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1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60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3525" cy="687705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8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ea typeface="MS PGothic" panose="020B0600070205080204" pitchFamily="34" charset="-128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64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E887EC3-5739-433D-807E-48919E06C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0E43AAA-856E-438F-97B4-B26955DE9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D2B97-DEA4-492C-885B-DFD02A3EF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41A2-5A94-4FBA-BF64-506F162789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C13AE-F4D8-44B5-B5DB-AB336E586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7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23F91-4B69-481C-86D4-164CE82770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75D8E-B404-447D-A660-20B17D37C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2738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950913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2D07BC-DB26-408E-8BEA-6FEBEE3200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2" r:id="rId3"/>
    <p:sldLayoutId id="2147483743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34473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EG1003: Introduction to Engineering and Design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6670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29718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50063"/>
            <a:ext cx="25908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21125" y="42291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Semester-Long Design Project</a:t>
            </a:r>
          </a:p>
        </p:txBody>
      </p:sp>
      <p:pic>
        <p:nvPicPr>
          <p:cNvPr id="11" name="Picture 9" descr="https://eg.poly.edu/images/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5657128"/>
            <a:ext cx="1585912" cy="8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533400" y="3505200"/>
            <a:ext cx="8458200" cy="1470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Bomb Disarming Robot </a:t>
            </a:r>
            <a:b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</a:b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(BDR)</a:t>
            </a:r>
            <a:endParaRPr lang="en-US" sz="4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7300"/>
            <a:ext cx="5791200" cy="2171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s://eg.poly.edu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5657128"/>
            <a:ext cx="1585912" cy="8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5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752600"/>
            <a:ext cx="8915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Robot must be able to autonomously navigate the obstacle course provided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Disarm the bomb avoiding any decoy bombs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Robot must fit in a start area that is 25cm x 25cm x 20cm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i="1" dirty="0" smtClean="0">
                <a:solidFill>
                  <a:srgbClr val="FF0000"/>
                </a:solidFill>
              </a:rPr>
              <a:t>Extra Credit: Disable and retrieve triangulation device(s)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431925"/>
            <a:ext cx="6837362" cy="47402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</a:rPr>
              <a:t>Course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Final Product</a:t>
            </a:r>
          </a:p>
        </p:txBody>
      </p:sp>
      <p:pic>
        <p:nvPicPr>
          <p:cNvPr id="163852" name="Modular1edit.wmv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248400" cy="4808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3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6385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0" y="4038600"/>
            <a:ext cx="9144000" cy="1470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Retrieval &amp; Delivery System (RDS)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08" y="1295400"/>
            <a:ext cx="68484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s://eg.poly.edu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5657128"/>
            <a:ext cx="1585912" cy="8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Objectives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2"/>
                </a:solidFill>
              </a:rPr>
              <a:t>Robot must be able to: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accent2"/>
                </a:solidFill>
              </a:rPr>
              <a:t>Retrieve fuel cells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accent2"/>
                </a:solidFill>
              </a:rPr>
              <a:t>Deliver them to a hospital</a:t>
            </a:r>
          </a:p>
          <a:p>
            <a:pPr lvl="2" eaLnBrk="1" hangingPunct="1"/>
            <a:r>
              <a:rPr lang="en-US" altLang="en-US" sz="2800" dirty="0" smtClean="0">
                <a:solidFill>
                  <a:schemeClr val="accent2"/>
                </a:solidFill>
              </a:rPr>
              <a:t>Hospitals consumes power at different levels of efficiency</a:t>
            </a:r>
          </a:p>
          <a:p>
            <a:pPr lvl="2" eaLnBrk="1" hangingPunct="1"/>
            <a:endParaRPr lang="en-US" altLang="en-US" sz="2800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accent2"/>
                </a:solidFill>
              </a:rPr>
              <a:t>Deliver a total of </a:t>
            </a:r>
            <a:r>
              <a:rPr lang="en-US" altLang="en-US" sz="2800" i="1" dirty="0" smtClean="0">
                <a:solidFill>
                  <a:schemeClr val="accent2"/>
                </a:solidFill>
              </a:rPr>
              <a:t>at least</a:t>
            </a:r>
            <a:r>
              <a:rPr lang="en-US" altLang="en-US" sz="2800" dirty="0" smtClean="0">
                <a:solidFill>
                  <a:schemeClr val="accent2"/>
                </a:solidFill>
              </a:rPr>
              <a:t>  175 hours of battery life</a:t>
            </a:r>
          </a:p>
        </p:txBody>
      </p:sp>
    </p:spTree>
    <p:extLst>
      <p:ext uri="{BB962C8B-B14F-4D97-AF65-F5344CB8AC3E}">
        <p14:creationId xmlns:p14="http://schemas.microsoft.com/office/powerpoint/2010/main" val="17722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Course Layout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1242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 descr="https://manual.eg.poly.edu/images/thumb/9/9d/Sp14RDS1.jpg/650px-Sp14RD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46" y="1416631"/>
            <a:ext cx="6191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nual.eg.poly.edu/images/thumb/f/f9/Sp14RDS2.jpg/650px-Sp14RD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46" y="3742099"/>
            <a:ext cx="6191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384300" y="3322638"/>
            <a:ext cx="6375400" cy="214312"/>
            <a:chOff x="0" y="4320"/>
            <a:chExt cx="4016" cy="135"/>
          </a:xfrm>
        </p:grpSpPr>
        <p:sp>
          <p:nvSpPr>
            <p:cNvPr id="26635" name="Rectangle 5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0" y="4320"/>
              <a:ext cx="40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  </a:t>
              </a:r>
              <a:r>
                <a:rPr lang="en-US" altLang="en-US">
                  <a:solidFill>
                    <a:srgbClr val="333333"/>
                  </a:solidFill>
                  <a:latin typeface="Verdana" panose="020B0604030504040204" pitchFamily="34" charset="0"/>
                </a:rPr>
                <a:t> </a:t>
              </a:r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6629" name="Picture 7" descr="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68675"/>
            <a:ext cx="132556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1384300" y="3322638"/>
            <a:ext cx="6375400" cy="214312"/>
            <a:chOff x="0" y="4320"/>
            <a:chExt cx="4016" cy="135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0" y="4320"/>
              <a:ext cx="40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  </a:t>
              </a:r>
              <a:r>
                <a:rPr lang="en-US" altLang="en-US">
                  <a:solidFill>
                    <a:srgbClr val="333333"/>
                  </a:solidFill>
                  <a:latin typeface="Verdana" panose="020B0604030504040204" pitchFamily="34" charset="0"/>
                </a:rPr>
                <a:t> </a:t>
              </a:r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6631" name="Picture 11" descr="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68675"/>
            <a:ext cx="132556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36576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Times New Roman" pitchFamily="18" charset="0"/>
              </a:rPr>
              <a:t>Autonomous Underwater Vehicle</a:t>
            </a:r>
            <a:r>
              <a:rPr lang="en-US" sz="4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 (AUV)</a:t>
            </a:r>
            <a:endParaRPr lang="en-US" sz="4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</a:endParaRPr>
          </a:p>
        </p:txBody>
      </p:sp>
      <p:pic>
        <p:nvPicPr>
          <p:cNvPr id="16" name="Picture 3" descr="IMGP2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5875"/>
            <a:ext cx="2438400" cy="21431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GP22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6350"/>
            <a:ext cx="3048000" cy="21526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IMGP24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87463"/>
            <a:ext cx="2362200" cy="21415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ttps://eg.poly.edu/images/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5657128"/>
            <a:ext cx="1585912" cy="8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Objectives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95400"/>
            <a:ext cx="8915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New – Oil Spill Task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cs typeface="Arial" panose="020B0604020202020204" pitchFamily="34" charset="0"/>
              </a:rPr>
              <a:t>Perform tasks for a total of 100 points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cs typeface="Arial" panose="020B0604020202020204" pitchFamily="34" charset="0"/>
              </a:rPr>
              <a:t>AUV must fit into a 1’ x 1’ x 1’ box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cs typeface="Arial" panose="020B0604020202020204" pitchFamily="34" charset="0"/>
              </a:rPr>
              <a:t>Must use waterproofed sensors and NXT case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384300" y="3322638"/>
            <a:ext cx="6375400" cy="214312"/>
            <a:chOff x="0" y="4320"/>
            <a:chExt cx="4016" cy="135"/>
          </a:xfrm>
        </p:grpSpPr>
        <p:sp>
          <p:nvSpPr>
            <p:cNvPr id="26635" name="Rectangle 5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0" y="4320"/>
              <a:ext cx="40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  </a:t>
              </a:r>
              <a:r>
                <a:rPr lang="en-US" altLang="en-US">
                  <a:solidFill>
                    <a:srgbClr val="333333"/>
                  </a:solidFill>
                  <a:latin typeface="Verdana" panose="020B0604030504040204" pitchFamily="34" charset="0"/>
                </a:rPr>
                <a:t> </a:t>
              </a:r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6629" name="Picture 7" descr="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68675"/>
            <a:ext cx="132556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1384300" y="3322638"/>
            <a:ext cx="6375400" cy="214312"/>
            <a:chOff x="0" y="4320"/>
            <a:chExt cx="4016" cy="135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0" y="432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0" y="4320"/>
              <a:ext cx="40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  </a:t>
              </a:r>
              <a:r>
                <a:rPr lang="en-US" altLang="en-US">
                  <a:solidFill>
                    <a:srgbClr val="333333"/>
                  </a:solidFill>
                  <a:latin typeface="Verdana" panose="020B0604030504040204" pitchFamily="34" charset="0"/>
                </a:rPr>
                <a:t> </a:t>
              </a:r>
              <a:r>
                <a:rPr lang="en-US" altLang="en-US" sz="800">
                  <a:solidFill>
                    <a:srgbClr val="333333"/>
                  </a:solidFill>
                  <a:latin typeface="Verdana" panose="020B0604030504040204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6631" name="Picture 11" descr="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368675"/>
            <a:ext cx="132556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cool au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0" cy="228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Course Layout &amp; Tasks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505200" y="4495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4191000"/>
            <a:ext cx="4343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solidFill>
                  <a:schemeClr val="accent2"/>
                </a:solidFill>
              </a:rPr>
              <a:t>Marine Plant Samples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5  points per plant released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10 points per plant recovered</a:t>
            </a:r>
            <a:r>
              <a:rPr lang="en-US" altLang="en-US" sz="20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2.  Data Canisters – 10 points each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0" y="4191000"/>
            <a:ext cx="4572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3.  Oceanographic Sensor – 20 points</a:t>
            </a:r>
          </a:p>
          <a:p>
            <a:pPr eaLnBrk="1" hangingPunct="1"/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buFontTx/>
              <a:buAutoNum type="arabicPeriod" startAt="4"/>
            </a:pPr>
            <a:r>
              <a:rPr lang="en-US" sz="2000" dirty="0">
                <a:solidFill>
                  <a:schemeClr val="accent2"/>
                </a:solidFill>
              </a:rPr>
              <a:t>Seismic Reading – 10 points</a:t>
            </a:r>
          </a:p>
          <a:p>
            <a:pPr eaLnBrk="1" hangingPunct="1">
              <a:buFontTx/>
              <a:buAutoNum type="arabicPeriod" startAt="4"/>
            </a:pP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buFontTx/>
              <a:buAutoNum type="arabicPeriod" startAt="4"/>
            </a:pPr>
            <a:r>
              <a:rPr lang="en-US" sz="2000" dirty="0">
                <a:solidFill>
                  <a:schemeClr val="accent2"/>
                </a:solidFill>
              </a:rPr>
              <a:t>Oil spill task – 40 points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601788"/>
            <a:ext cx="86677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Project Introduction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7391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Project duration: 10 weeks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Teams of 2-3 people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Projects to choose from: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Supermarket 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Train Guidance System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Robot (Five types)</a:t>
            </a:r>
          </a:p>
        </p:txBody>
      </p:sp>
      <p:pic>
        <p:nvPicPr>
          <p:cNvPr id="10244" name="Picture 4" descr="bd0688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85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Final Product</a:t>
            </a:r>
          </a:p>
        </p:txBody>
      </p:sp>
      <p:pic>
        <p:nvPicPr>
          <p:cNvPr id="7" name="AUVedi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3988"/>
            <a:ext cx="6172200" cy="4748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3581400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4200" b="1" smtClean="0">
                <a:solidFill>
                  <a:schemeClr val="accent2"/>
                </a:solidFill>
              </a:rPr>
              <a:t>Search &amp; Recovery Robot </a:t>
            </a:r>
            <a:br>
              <a:rPr lang="en-US" altLang="en-US" sz="4200" b="1" smtClean="0">
                <a:solidFill>
                  <a:schemeClr val="accent2"/>
                </a:solidFill>
              </a:rPr>
            </a:br>
            <a:r>
              <a:rPr lang="en-US" altLang="en-US" sz="4200" b="1" smtClean="0">
                <a:solidFill>
                  <a:schemeClr val="accent2"/>
                </a:solidFill>
              </a:rPr>
              <a:t>(SRR)</a:t>
            </a:r>
            <a:endParaRPr lang="en-US" altLang="en-US" sz="4200" b="1" dirty="0" smtClean="0">
              <a:solidFill>
                <a:schemeClr val="accent2"/>
              </a:solidFill>
            </a:endParaRPr>
          </a:p>
        </p:txBody>
      </p:sp>
      <p:pic>
        <p:nvPicPr>
          <p:cNvPr id="7" name="Picture 5" descr="SRR - Project REEMA by Choi &amp; Roche &amp; Rom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895600" cy="2171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s://eg.poly.edu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5657128"/>
            <a:ext cx="1585912" cy="8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Objectives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Robot must move autonomously over a pre-selected route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Retrieve power supply module and return to space shuttle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The robot must fit in a start area that is 25cm x 25cm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3000" b="1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PMingLiU" panose="02020500000000000000" pitchFamily="18" charset="-120"/>
              </a:rPr>
              <a:t>Extra Credit</a:t>
            </a:r>
            <a:r>
              <a:rPr lang="en-US" altLang="zh-TW" sz="3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PMingLiU" panose="02020500000000000000" pitchFamily="18" charset="-120"/>
              </a:rPr>
              <a:t>: Retrieve specific modules that have fallen off the ISS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Course Layout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317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2099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:\DCIM\101MSDCF\DSC015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10" y="4076699"/>
            <a:ext cx="3200400" cy="21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manual.eg.poly.edu/images/thumb/9/9b/Sp14SRR1.jpg/500px-Sp14SR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762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manual.eg.poly.edu/images/thumb/6/6c/Sp14SRR2.jpg/500px-Sp14SRR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4762500" cy="20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-12826" y="2133600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4200" b="1" dirty="0" smtClean="0">
                <a:solidFill>
                  <a:schemeClr val="accent2"/>
                </a:solidFill>
              </a:rPr>
              <a:t>Disaster Relief Robot </a:t>
            </a:r>
            <a:br>
              <a:rPr lang="en-US" altLang="en-US" sz="4200" b="1" dirty="0" smtClean="0">
                <a:solidFill>
                  <a:schemeClr val="accent2"/>
                </a:solidFill>
              </a:rPr>
            </a:br>
            <a:r>
              <a:rPr lang="en-US" altLang="en-US" sz="4200" b="1" dirty="0" smtClean="0">
                <a:solidFill>
                  <a:schemeClr val="accent2"/>
                </a:solidFill>
              </a:rPr>
              <a:t>(DRR)</a:t>
            </a:r>
          </a:p>
        </p:txBody>
      </p:sp>
      <p:pic>
        <p:nvPicPr>
          <p:cNvPr id="5" name="Picture 9" descr="https://eg.poly.edu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5657128"/>
            <a:ext cx="1585912" cy="8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Objectives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24000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Robot must perform at least five of the six tasks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Must return back to base in 5 minutes or less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The robot must fit in a start area that is 25cm x 25cm</a:t>
            </a:r>
          </a:p>
        </p:txBody>
      </p:sp>
    </p:spTree>
    <p:extLst>
      <p:ext uri="{BB962C8B-B14F-4D97-AF65-F5344CB8AC3E}">
        <p14:creationId xmlns:p14="http://schemas.microsoft.com/office/powerpoint/2010/main" val="8038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0375" y="1603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Course Layout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4819" name="AutoShape 5" descr="Figure 2: DRR Navigation FieldNote: The picture above contains one representation of this project description.Actual course may be different from the one pictured above, but similar in object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0" name="AutoShape 7" descr="Figure 2: DRR Navigation FieldNote: The picture above contains one representation of this project description.Actual course may be different from the one pictured above, but similar in object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290" name="Picture 2" descr="https://manual.eg.poly.edu/images/thumb/e/e5/Sp14DRR1.jpg/650px-Sp14DR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399"/>
            <a:ext cx="619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anual.eg.poly.edu/images/thumb/9/96/Sp14DRR2.jpg/650px-Sp14DR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61912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-3418" y="2971800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4200" b="1" dirty="0" smtClean="0">
                <a:solidFill>
                  <a:schemeClr val="accent2"/>
                </a:solidFill>
              </a:rPr>
              <a:t>Security Infiltration Drone </a:t>
            </a:r>
            <a:br>
              <a:rPr lang="en-US" sz="4200" b="1" dirty="0" smtClean="0">
                <a:solidFill>
                  <a:schemeClr val="accent2"/>
                </a:solidFill>
              </a:rPr>
            </a:br>
            <a:r>
              <a:rPr lang="en-US" sz="4200" b="1" dirty="0" smtClean="0">
                <a:solidFill>
                  <a:schemeClr val="accent2"/>
                </a:solidFill>
              </a:rPr>
              <a:t>(SID)</a:t>
            </a:r>
            <a:r>
              <a:rPr lang="en-US" sz="4000" b="1" dirty="0" smtClean="0">
                <a:solidFill>
                  <a:schemeClr val="accent2"/>
                </a:solidFill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endParaRPr lang="en-US" altLang="en-US" sz="4200" b="1" dirty="0" smtClean="0">
              <a:solidFill>
                <a:schemeClr val="accent2"/>
              </a:solidFill>
            </a:endParaRPr>
          </a:p>
        </p:txBody>
      </p:sp>
      <p:pic>
        <p:nvPicPr>
          <p:cNvPr id="5" name="Picture 9" descr="https://eg.poly.edu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5657128"/>
            <a:ext cx="1585912" cy="8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Objectives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24000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Robot must </a:t>
            </a:r>
            <a:r>
              <a:rPr lang="en-US" dirty="0" smtClean="0">
                <a:solidFill>
                  <a:schemeClr val="accent2"/>
                </a:solidFill>
              </a:rPr>
              <a:t>scan barcodes to open the gates, retrieve the data canister, deliver the data canister to the extraction point, and proceed to the exit. </a:t>
            </a: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accent2"/>
                </a:solidFill>
                <a:ea typeface="PMingLiU" panose="02020500000000000000" pitchFamily="18" charset="-120"/>
              </a:rPr>
              <a:t>The robot must fit in a start area that is 25cm x 25cm</a:t>
            </a:r>
          </a:p>
          <a:p>
            <a:pPr eaLnBrk="1" hangingPunct="1"/>
            <a:endParaRPr lang="en-US" altLang="zh-TW" dirty="0" smtClean="0">
              <a:solidFill>
                <a:schemeClr val="accent2"/>
              </a:solidFill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0375" y="1603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Course Layout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7891" name="AutoShape 5" descr="Figure 2: DRR Navigation FieldNote: The picture above contains one representation of this project description.Actual course may be different from the one pictured above, but similar in object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AutoShape 7" descr="Figure 2: DRR Navigation FieldNote: The picture above contains one representation of this project description.Actual course may be different from the one pictured above, but similar in objectiv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7894" name="Picture 4" descr="https://manual.eg.poly.edu/images/thumb/c/c8/SID03.png/350px-SID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333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https://manual.eg.poly.edu/images/thumb/a/a9/SID04.png/350px-SID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0527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s://manual.eg.poly.edu/images/thumb/b/b3/Sp14SID1.jpg/650px-Sp14SI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0494"/>
            <a:ext cx="6191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Grading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23" name="Group 27"/>
          <p:cNvGraphicFramePr>
            <a:graphicFrameLocks noGrp="1"/>
          </p:cNvGraphicFramePr>
          <p:nvPr>
            <p:ph type="tbl" idx="1"/>
          </p:nvPr>
        </p:nvGraphicFramePr>
        <p:xfrm>
          <a:off x="1522413" y="1600200"/>
          <a:ext cx="6249987" cy="2984500"/>
        </p:xfrm>
        <a:graphic>
          <a:graphicData uri="http://schemas.openxmlformats.org/drawingml/2006/table">
            <a:tbl>
              <a:tblPr/>
              <a:tblGrid>
                <a:gridCol w="3894137"/>
                <a:gridCol w="235585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% of 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Milestone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Milestone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Milestone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Final Presentation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7" name="Rectangle 4"/>
          <p:cNvSpPr>
            <a:spLocks noChangeArrowheads="1"/>
          </p:cNvSpPr>
          <p:nvPr/>
        </p:nvSpPr>
        <p:spPr bwMode="auto">
          <a:xfrm>
            <a:off x="152400" y="51816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NOTE:</a:t>
            </a: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 The SLDP counts toward 30% of your 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            course final grade!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Closing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Refer to </a:t>
            </a:r>
            <a:r>
              <a:rPr lang="en-US" altLang="en-US" b="1" i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manual.eg.poly.edu</a:t>
            </a:r>
            <a:r>
              <a:rPr lang="en-US" altLang="en-US" b="1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smtClean="0">
                <a:solidFill>
                  <a:schemeClr val="accent2"/>
                </a:solidFill>
                <a:latin typeface="Tahoma" panose="020B0604030504040204" pitchFamily="34" charset="0"/>
              </a:rPr>
              <a:t>for details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Think about which project interests you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Brainstorm ideas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Speak with professors and TAs regarding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657600"/>
            <a:ext cx="9144000" cy="14668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Supermarket Logistics System (SLS)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4125"/>
            <a:ext cx="3124200" cy="21748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Supermarket pics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55713"/>
            <a:ext cx="2895600" cy="21732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s://eg.poly.edu/imag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5657128"/>
            <a:ext cx="1585912" cy="8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1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Objectives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Design supermarket for a 400’ x 400’ lot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Create scaled 3-D model (actual or CAD)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Create security, lighting, and temperature systems for store using </a:t>
            </a:r>
            <a:r>
              <a:rPr lang="en-US" altLang="en-US" dirty="0" err="1" smtClean="0">
                <a:solidFill>
                  <a:schemeClr val="accent2"/>
                </a:solidFill>
              </a:rPr>
              <a:t>LabVIEW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</a:rPr>
              <a:t>Calculate building and maintenance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Final Product</a:t>
            </a:r>
          </a:p>
        </p:txBody>
      </p:sp>
      <p:pic>
        <p:nvPicPr>
          <p:cNvPr id="14339" name="Picture 5" descr="Supermarket CAD d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467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Railroad Train Guidance System</a:t>
            </a:r>
            <a:b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</a:br>
            <a:r>
              <a:rPr lang="en-US" sz="4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(RTGS)</a:t>
            </a:r>
            <a:endParaRPr lang="en-US" sz="4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30480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SC015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68" y="1295400"/>
            <a:ext cx="2971800" cy="213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eg.poly.edu/imag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5657128"/>
            <a:ext cx="1585912" cy="8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Objectives 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457200" y="14478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Guide train from one end of the track to the other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Avoid collisions with other trains and </a:t>
            </a:r>
            <a:r>
              <a:rPr lang="en-US" altLang="en-US" sz="3200" dirty="0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obstructions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Implement digital logic program using </a:t>
            </a:r>
            <a:r>
              <a:rPr lang="en-US" altLang="en-US" sz="3200" dirty="0" err="1">
                <a:solidFill>
                  <a:schemeClr val="accent2"/>
                </a:solidFill>
                <a:latin typeface="Arial Unicode MS" panose="020B0604020202020204" pitchFamily="34" charset="-128"/>
              </a:rPr>
              <a:t>LabVIEW</a:t>
            </a:r>
            <a:r>
              <a:rPr lang="en-US" altLang="en-US" sz="3200" dirty="0">
                <a:solidFill>
                  <a:schemeClr val="accent2"/>
                </a:solidFill>
                <a:latin typeface="Arial Unicode MS" panose="020B0604020202020204" pitchFamily="34" charset="-128"/>
              </a:rPr>
              <a:t> to control the train track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ＭＳ Ｐゴシック" charset="0"/>
              </a:rPr>
              <a:t>Course Layout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1513"/>
            <a:ext cx="4038600" cy="384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dministrator\Desktop\PICTURES\IMG_2219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6248400" y="1371600"/>
            <a:ext cx="2408238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Engineering_Master_Presentation</Template>
  <TotalTime>2659</TotalTime>
  <Words>522</Words>
  <Application>Microsoft Office PowerPoint</Application>
  <PresentationFormat>On-screen Show (4:3)</PresentationFormat>
  <Paragraphs>144</Paragraphs>
  <Slides>30</Slides>
  <Notes>30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 Unicode MS</vt:lpstr>
      <vt:lpstr>MS PGothic</vt:lpstr>
      <vt:lpstr>MS PGothic</vt:lpstr>
      <vt:lpstr>PMingLiU</vt:lpstr>
      <vt:lpstr>Arial</vt:lpstr>
      <vt:lpstr>Arial Black</vt:lpstr>
      <vt:lpstr>Courier New</vt:lpstr>
      <vt:lpstr>Tahoma</vt:lpstr>
      <vt:lpstr>Times New Roman</vt:lpstr>
      <vt:lpstr>Verdana</vt:lpstr>
      <vt:lpstr>Wingdings</vt:lpstr>
      <vt:lpstr>NYU Schools Master Template</vt:lpstr>
      <vt:lpstr>PowerPoint Presentation</vt:lpstr>
      <vt:lpstr>Project Introduction</vt:lpstr>
      <vt:lpstr>Project Grading</vt:lpstr>
      <vt:lpstr>PowerPoint Presentation</vt:lpstr>
      <vt:lpstr>Objectives </vt:lpstr>
      <vt:lpstr>Final Product</vt:lpstr>
      <vt:lpstr>PowerPoint Presentation</vt:lpstr>
      <vt:lpstr>PowerPoint Presentation</vt:lpstr>
      <vt:lpstr>Course Layout</vt:lpstr>
      <vt:lpstr>PowerPoint Presentation</vt:lpstr>
      <vt:lpstr>Objectives</vt:lpstr>
      <vt:lpstr>PowerPoint Presentation</vt:lpstr>
      <vt:lpstr>Final Product</vt:lpstr>
      <vt:lpstr>PowerPoint Presentation</vt:lpstr>
      <vt:lpstr>Objectives</vt:lpstr>
      <vt:lpstr>Course Layout</vt:lpstr>
      <vt:lpstr>PowerPoint Presentation</vt:lpstr>
      <vt:lpstr>Objectives</vt:lpstr>
      <vt:lpstr>Course Layout &amp; Tasks</vt:lpstr>
      <vt:lpstr>Final Product</vt:lpstr>
      <vt:lpstr>PowerPoint Presentation</vt:lpstr>
      <vt:lpstr>Objectives</vt:lpstr>
      <vt:lpstr>Course Layout</vt:lpstr>
      <vt:lpstr>PowerPoint Presentation</vt:lpstr>
      <vt:lpstr>Objectives</vt:lpstr>
      <vt:lpstr>Course Layout</vt:lpstr>
      <vt:lpstr>PowerPoint Presentation</vt:lpstr>
      <vt:lpstr>Objectives</vt:lpstr>
      <vt:lpstr>Course Layout</vt:lpstr>
      <vt:lpstr>Closing</vt:lpstr>
    </vt:vector>
  </TitlesOfParts>
  <Company>Boober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Project Design</dc:title>
  <dc:creator>L.Mexhitaj</dc:creator>
  <cp:lastModifiedBy>Pizza</cp:lastModifiedBy>
  <cp:revision>235</cp:revision>
  <dcterms:created xsi:type="dcterms:W3CDTF">2003-08-25T15:20:49Z</dcterms:created>
  <dcterms:modified xsi:type="dcterms:W3CDTF">2014-03-04T09:54:05Z</dcterms:modified>
</cp:coreProperties>
</file>