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88" r:id="rId3"/>
    <p:sldId id="258" r:id="rId4"/>
    <p:sldId id="259" r:id="rId5"/>
    <p:sldId id="265" r:id="rId6"/>
    <p:sldId id="264" r:id="rId7"/>
    <p:sldId id="263" r:id="rId8"/>
    <p:sldId id="262" r:id="rId9"/>
    <p:sldId id="261" r:id="rId10"/>
    <p:sldId id="266" r:id="rId11"/>
    <p:sldId id="267" r:id="rId12"/>
    <p:sldId id="268" r:id="rId13"/>
    <p:sldId id="270" r:id="rId14"/>
    <p:sldId id="269" r:id="rId15"/>
    <p:sldId id="273" r:id="rId16"/>
    <p:sldId id="275" r:id="rId17"/>
    <p:sldId id="274" r:id="rId18"/>
    <p:sldId id="289" r:id="rId19"/>
    <p:sldId id="282" r:id="rId20"/>
    <p:sldId id="283" r:id="rId21"/>
    <p:sldId id="284" r:id="rId22"/>
    <p:sldId id="285" r:id="rId23"/>
    <p:sldId id="286" r:id="rId24"/>
    <p:sldId id="276" r:id="rId25"/>
    <p:sldId id="279" r:id="rId26"/>
    <p:sldId id="278" r:id="rId27"/>
    <p:sldId id="257" r:id="rId28"/>
    <p:sldId id="287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7068C"/>
    <a:srgbClr val="00B05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113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image" Target="../media/image12.png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/>
          </p:nvPr>
        </p:nvSpPr>
        <p:spPr>
          <a:xfrm>
            <a:off x="4240924" y="3543300"/>
            <a:ext cx="3710152" cy="2743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11" name="Picture 1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Title 15"/>
          <p:cNvSpPr>
            <a:spLocks noGrp="1"/>
          </p:cNvSpPr>
          <p:nvPr>
            <p:ph type="title" hasCustomPrompt="1"/>
          </p:nvPr>
        </p:nvSpPr>
        <p:spPr>
          <a:xfrm>
            <a:off x="0" y="228600"/>
            <a:ext cx="12192000" cy="3195881"/>
          </a:xfrm>
        </p:spPr>
        <p:txBody>
          <a:bodyPr>
            <a:noAutofit/>
          </a:bodyPr>
          <a:lstStyle>
            <a:lvl1pPr algn="ctr">
              <a:defRPr sz="8800"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002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 userDrawn="1"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>
              <a:spLocks noChangeArrowheads="1"/>
            </p:cNvSpPr>
            <p:nvPr userDrawn="1"/>
          </p:nvSpPr>
          <p:spPr bwMode="auto">
            <a:xfrm>
              <a:off x="0" y="0"/>
              <a:ext cx="12192000" cy="731520"/>
            </a:xfrm>
            <a:prstGeom prst="rect">
              <a:avLst/>
            </a:prstGeom>
            <a:solidFill>
              <a:srgbClr val="57068C"/>
            </a:solidFill>
            <a:ln>
              <a:noFill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  <a:extLst/>
          </p:spPr>
          <p:txBody>
            <a:bodyPr anchor="ctr"/>
            <a:lstStyle/>
            <a:p>
              <a:pPr algn="ctr" defTabSz="914377">
                <a:defRPr/>
              </a:pPr>
              <a:endParaRPr lang="en-US" sz="2400" dirty="0">
                <a:solidFill>
                  <a:prstClr val="white"/>
                </a:solidFill>
                <a:ea typeface="MS PGothic" pitchFamily="34" charset="-128"/>
              </a:endParaRPr>
            </a:p>
          </p:txBody>
        </p:sp>
        <p:pic>
          <p:nvPicPr>
            <p:cNvPr id="11" name="Picture 10" descr="C:\Users\Rondell\Desktop\Benchmark A\EG newlogo v4 2048x789.png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42000"/>
                      </a14:imgEffect>
                      <a14:imgEffect>
                        <a14:brightnessContrast bright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6362" t="16378" r="6138" b="16362"/>
            <a:stretch/>
          </p:blipFill>
          <p:spPr bwMode="auto">
            <a:xfrm>
              <a:off x="11140006" y="6400800"/>
              <a:ext cx="772759" cy="228600"/>
            </a:xfrm>
            <a:prstGeom prst="rect">
              <a:avLst/>
            </a:prstGeom>
            <a:noFill/>
            <a:ln>
              <a:noFill/>
            </a:ln>
          </p:spPr>
        </p:pic>
      </p:grpSp>
      <p:sp>
        <p:nvSpPr>
          <p:cNvPr id="17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0"/>
            <a:ext cx="12192000" cy="731520"/>
          </a:xfrm>
        </p:spPr>
        <p:txBody>
          <a:bodyPr anchor="ctr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400" b="1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000" b="0" i="0" u="none" strike="noStrike" kern="120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TITLE</a:t>
            </a:r>
            <a:endParaRPr kumimoji="0" lang="en-US" altLang="en-US" sz="4000" b="0" i="0" u="none" strike="noStrike" kern="120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Rectangle 17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28575"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0" y="914399"/>
            <a:ext cx="12192000" cy="5339751"/>
          </a:xfrm>
        </p:spPr>
        <p:txBody>
          <a:bodyPr/>
          <a:lstStyle>
            <a:lvl1pPr marL="685800" indent="-228600">
              <a:buSzPct val="100000"/>
              <a:defRPr sz="3600"/>
            </a:lvl1pPr>
            <a:lvl2pPr marL="1143000" indent="-228600">
              <a:defRPr sz="3200"/>
            </a:lvl2pPr>
            <a:lvl3pPr marL="914400" indent="0">
              <a:buNone/>
              <a:defRPr/>
            </a:lvl3pPr>
          </a:lstStyle>
          <a:p>
            <a:pPr lvl="0"/>
            <a:r>
              <a:rPr lang="en-US" dirty="0" smtClean="0"/>
              <a:t>Text </a:t>
            </a:r>
          </a:p>
          <a:p>
            <a:pPr lvl="0"/>
            <a:r>
              <a:rPr lang="en-US" dirty="0" smtClean="0"/>
              <a:t>Text</a:t>
            </a:r>
          </a:p>
          <a:p>
            <a:pPr lvl="0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 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Text</a:t>
            </a:r>
          </a:p>
        </p:txBody>
      </p:sp>
      <p:sp>
        <p:nvSpPr>
          <p:cNvPr id="19" name="Rectangle 18"/>
          <p:cNvSpPr>
            <a:spLocks noChangeArrowheads="1"/>
          </p:cNvSpPr>
          <p:nvPr userDrawn="1"/>
        </p:nvSpPr>
        <p:spPr bwMode="auto">
          <a:xfrm>
            <a:off x="0" y="6405319"/>
            <a:ext cx="12192000" cy="457200"/>
          </a:xfrm>
          <a:prstGeom prst="rect">
            <a:avLst/>
          </a:prstGeom>
          <a:solidFill>
            <a:srgbClr val="57068C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/>
        </p:spPr>
        <p:txBody>
          <a:bodyPr anchor="ctr"/>
          <a:lstStyle/>
          <a:p>
            <a:pPr algn="ctr" defTabSz="914377">
              <a:defRPr/>
            </a:pPr>
            <a:endParaRPr lang="en-US" sz="2400" dirty="0">
              <a:solidFill>
                <a:prstClr val="white"/>
              </a:solidFill>
              <a:ea typeface="MS PGothic" pitchFamily="34" charset="-128"/>
            </a:endParaRPr>
          </a:p>
        </p:txBody>
      </p:sp>
      <p:pic>
        <p:nvPicPr>
          <p:cNvPr id="21" name="Picture 20" descr="C:\Users\Rondell\Desktop\Benchmark A\EG newlogo v4 2048x789.pn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42000"/>
                    </a14:imgEffect>
                    <a14:imgEffect>
                      <a14:brightnessContrast brigh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6362" t="16378" r="6138" b="16362"/>
          <a:stretch/>
        </p:blipFill>
        <p:spPr bwMode="auto">
          <a:xfrm>
            <a:off x="11320272" y="6517360"/>
            <a:ext cx="772759" cy="228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872" y="6517360"/>
            <a:ext cx="1464469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7665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9EC4E8-95F1-4BAF-9024-4DE4F8F5D4A5}" type="datetimeFigureOut">
              <a:rPr lang="en-US" smtClean="0"/>
              <a:t>2/13/2018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441DBA-AC74-4466-8E52-E461CACFA2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6832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s://manual.eg.poly.edu/index.php/File:Lab_logic_1.jp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anual.eg.poly.edu/index.php/File:Lab_logic_7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manual.eg.poly.edu/index.php/File:Lab_logic_4.jpg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3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12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qmY_Sx4Kik" TargetMode="Externa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9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Digital Logic Circuits</a:t>
            </a:r>
            <a:endParaRPr lang="en-US" b="1" dirty="0"/>
          </a:p>
        </p:txBody>
      </p:sp>
      <p:pic>
        <p:nvPicPr>
          <p:cNvPr id="4" name="Picture 3" descr="Image:lab_logic_1.jpg">
            <a:hlinkClick r:id="rId2" tooltip="Image:lab_logic_1.jpg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172" y="3800593"/>
            <a:ext cx="2237961" cy="12788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Image:lab_logic_4.jpg">
            <a:hlinkClick r:id="rId4" tooltip="Image:lab_logic_4.jpg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9630" y="3852130"/>
            <a:ext cx="2348796" cy="11844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5" descr="Image:lab_logic_7.jpg">
            <a:hlinkClick r:id="rId6" tooltip="Image:lab_logic_7.jpg"/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2884" y="3810000"/>
            <a:ext cx="2517342" cy="12694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62380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19" name="Content Placeholder 2"/>
          <p:cNvSpPr>
            <a:spLocks noGrp="1"/>
          </p:cNvSpPr>
          <p:nvPr>
            <p:ph sz="quarter" idx="11"/>
          </p:nvPr>
        </p:nvSpPr>
        <p:spPr>
          <a:xfrm>
            <a:off x="0" y="1027288"/>
            <a:ext cx="12192000" cy="5339751"/>
          </a:xfrm>
        </p:spPr>
        <p:txBody>
          <a:bodyPr>
            <a:normAutofit lnSpcReduction="10000"/>
          </a:bodyPr>
          <a:lstStyle/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endParaRPr lang="en-US" dirty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>
              <a:lnSpc>
                <a:spcPct val="100000"/>
              </a:lnSpc>
            </a:pPr>
            <a:r>
              <a:rPr lang="en-US" sz="2800" dirty="0" smtClean="0"/>
              <a:t>Grouped terms share variables in common</a:t>
            </a:r>
          </a:p>
          <a:p>
            <a:pPr lvl="1">
              <a:lnSpc>
                <a:spcPct val="100000"/>
              </a:lnSpc>
            </a:pPr>
            <a:r>
              <a:rPr lang="en-US" sz="2400" dirty="0" smtClean="0"/>
              <a:t>(Ex: W is common in the bigger group)</a:t>
            </a:r>
          </a:p>
          <a:p>
            <a:pPr>
              <a:lnSpc>
                <a:spcPct val="100000"/>
              </a:lnSpc>
            </a:pPr>
            <a:r>
              <a:rPr lang="en-US" sz="2800" dirty="0" smtClean="0"/>
              <a:t>The uncommon terms in a group can be eliminated to simplify the previous equation into a </a:t>
            </a:r>
            <a:r>
              <a:rPr lang="en-US" sz="2800" b="1" dirty="0" smtClean="0"/>
              <a:t>simplified Boolean equation</a:t>
            </a:r>
            <a:endParaRPr lang="en-US" sz="2800" dirty="0" smtClean="0"/>
          </a:p>
          <a:p>
            <a:pPr marL="457200" indent="0" algn="ctr">
              <a:buNone/>
            </a:pPr>
            <a:r>
              <a:rPr lang="en-US" sz="4000" dirty="0" smtClean="0"/>
              <a:t>C = W + PD</a:t>
            </a:r>
            <a:endParaRPr lang="en-US" sz="4000" dirty="0"/>
          </a:p>
        </p:txBody>
      </p:sp>
      <p:cxnSp>
        <p:nvCxnSpPr>
          <p:cNvPr id="20" name="Straight Connector 19"/>
          <p:cNvCxnSpPr/>
          <p:nvPr/>
        </p:nvCxnSpPr>
        <p:spPr>
          <a:xfrm>
            <a:off x="1774920" y="120579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792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52285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5335947" y="120642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569524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253758" y="12038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Table 2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4111808"/>
              </p:ext>
            </p:extLst>
          </p:nvPr>
        </p:nvGraphicFramePr>
        <p:xfrm>
          <a:off x="1076416" y="184385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528297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27" name="Straight Connector 26"/>
          <p:cNvCxnSpPr/>
          <p:nvPr/>
        </p:nvCxnSpPr>
        <p:spPr>
          <a:xfrm>
            <a:off x="3226034" y="190852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604150" y="19059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892510" y="188696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8464385" y="193346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1787663" y="252778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val 31"/>
          <p:cNvSpPr/>
          <p:nvPr/>
        </p:nvSpPr>
        <p:spPr>
          <a:xfrm>
            <a:off x="4617319" y="2390102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3" name="Oval 32"/>
          <p:cNvSpPr/>
          <p:nvPr/>
        </p:nvSpPr>
        <p:spPr>
          <a:xfrm>
            <a:off x="6256572" y="2455954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34" name="Straight Connector 33"/>
          <p:cNvCxnSpPr/>
          <p:nvPr/>
        </p:nvCxnSpPr>
        <p:spPr>
          <a:xfrm>
            <a:off x="7358730" y="569995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843829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Graphical implementation of Boolean logic</a:t>
            </a:r>
            <a:endParaRPr lang="en-US" dirty="0"/>
          </a:p>
        </p:txBody>
      </p:sp>
      <p:sp>
        <p:nvSpPr>
          <p:cNvPr id="7" name="Line 6"/>
          <p:cNvSpPr>
            <a:spLocks noChangeShapeType="1"/>
          </p:cNvSpPr>
          <p:nvPr/>
        </p:nvSpPr>
        <p:spPr bwMode="auto">
          <a:xfrm>
            <a:off x="2615259" y="2492961"/>
            <a:ext cx="3198519" cy="2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" name="Line 7"/>
          <p:cNvSpPr>
            <a:spLocks noChangeShapeType="1"/>
          </p:cNvSpPr>
          <p:nvPr/>
        </p:nvSpPr>
        <p:spPr bwMode="auto">
          <a:xfrm flipV="1">
            <a:off x="2624667" y="3508961"/>
            <a:ext cx="2220148" cy="1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grpSp>
        <p:nvGrpSpPr>
          <p:cNvPr id="9" name="Group 8"/>
          <p:cNvGrpSpPr>
            <a:grpSpLocks/>
          </p:cNvGrpSpPr>
          <p:nvPr/>
        </p:nvGrpSpPr>
        <p:grpSpPr bwMode="auto">
          <a:xfrm>
            <a:off x="3432370" y="4345047"/>
            <a:ext cx="544513" cy="457200"/>
            <a:chOff x="1355" y="2784"/>
            <a:chExt cx="458" cy="384"/>
          </a:xfrm>
        </p:grpSpPr>
        <p:sp>
          <p:nvSpPr>
            <p:cNvPr id="10" name="AutoShape 9"/>
            <p:cNvSpPr>
              <a:spLocks noChangeArrowheads="1"/>
            </p:cNvSpPr>
            <p:nvPr/>
          </p:nvSpPr>
          <p:spPr bwMode="auto">
            <a:xfrm rot="5400000" flipH="1">
              <a:off x="1331" y="2808"/>
              <a:ext cx="384" cy="336"/>
            </a:xfrm>
            <a:prstGeom prst="flowChartExtract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  <p:sp>
          <p:nvSpPr>
            <p:cNvPr id="11" name="AutoShape 10"/>
            <p:cNvSpPr>
              <a:spLocks noChangeArrowheads="1"/>
            </p:cNvSpPr>
            <p:nvPr/>
          </p:nvSpPr>
          <p:spPr bwMode="auto">
            <a:xfrm>
              <a:off x="1717" y="2928"/>
              <a:ext cx="96" cy="96"/>
            </a:xfrm>
            <a:prstGeom prst="flowChartConnector">
              <a:avLst/>
            </a:prstGeom>
            <a:solidFill>
              <a:schemeClr val="tx2"/>
            </a:solidFill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defTabSz="4572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 sz="1800" dirty="0"/>
            </a:p>
          </p:txBody>
        </p:sp>
      </p:grpSp>
      <p:grpSp>
        <p:nvGrpSpPr>
          <p:cNvPr id="12" name="Group 11"/>
          <p:cNvGrpSpPr>
            <a:grpSpLocks/>
          </p:cNvGrpSpPr>
          <p:nvPr/>
        </p:nvGrpSpPr>
        <p:grpSpPr bwMode="auto">
          <a:xfrm>
            <a:off x="3113853" y="4573644"/>
            <a:ext cx="1204147" cy="318207"/>
            <a:chOff x="1152" y="2976"/>
            <a:chExt cx="864" cy="0"/>
          </a:xfrm>
        </p:grpSpPr>
        <p:sp>
          <p:nvSpPr>
            <p:cNvPr id="13" name="Line 12"/>
            <p:cNvSpPr>
              <a:spLocks noChangeShapeType="1"/>
            </p:cNvSpPr>
            <p:nvPr/>
          </p:nvSpPr>
          <p:spPr bwMode="auto">
            <a:xfrm>
              <a:off x="1152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4" name="Line 13"/>
            <p:cNvSpPr>
              <a:spLocks noChangeShapeType="1"/>
            </p:cNvSpPr>
            <p:nvPr/>
          </p:nvSpPr>
          <p:spPr bwMode="auto">
            <a:xfrm>
              <a:off x="1824" y="2976"/>
              <a:ext cx="192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15" name="Group 14"/>
          <p:cNvGrpSpPr>
            <a:grpSpLocks/>
          </p:cNvGrpSpPr>
          <p:nvPr/>
        </p:nvGrpSpPr>
        <p:grpSpPr bwMode="auto">
          <a:xfrm>
            <a:off x="4848478" y="3490147"/>
            <a:ext cx="118633" cy="1100667"/>
            <a:chOff x="2016" y="2544"/>
            <a:chExt cx="0" cy="432"/>
          </a:xfrm>
        </p:grpSpPr>
        <p:sp>
          <p:nvSpPr>
            <p:cNvPr id="16" name="Line 15"/>
            <p:cNvSpPr>
              <a:spLocks noChangeShapeType="1"/>
            </p:cNvSpPr>
            <p:nvPr/>
          </p:nvSpPr>
          <p:spPr bwMode="auto">
            <a:xfrm>
              <a:off x="2016" y="2544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17" name="Line 16"/>
            <p:cNvSpPr>
              <a:spLocks noChangeShapeType="1"/>
            </p:cNvSpPr>
            <p:nvPr/>
          </p:nvSpPr>
          <p:spPr bwMode="auto">
            <a:xfrm>
              <a:off x="2016" y="2832"/>
              <a:ext cx="0" cy="14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18" name="AutoShape 17"/>
          <p:cNvSpPr>
            <a:spLocks noChangeArrowheads="1"/>
          </p:cNvSpPr>
          <p:nvPr/>
        </p:nvSpPr>
        <p:spPr bwMode="auto">
          <a:xfrm>
            <a:off x="5029336" y="3814703"/>
            <a:ext cx="457200" cy="514350"/>
          </a:xfrm>
          <a:prstGeom prst="flowChartDelay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grpSp>
        <p:nvGrpSpPr>
          <p:cNvPr id="19" name="Group 18"/>
          <p:cNvGrpSpPr>
            <a:grpSpLocks/>
          </p:cNvGrpSpPr>
          <p:nvPr/>
        </p:nvGrpSpPr>
        <p:grpSpPr bwMode="auto">
          <a:xfrm>
            <a:off x="4848479" y="3948524"/>
            <a:ext cx="914400" cy="171450"/>
            <a:chOff x="2016" y="2688"/>
            <a:chExt cx="768" cy="144"/>
          </a:xfrm>
        </p:grpSpPr>
        <p:sp>
          <p:nvSpPr>
            <p:cNvPr id="20" name="Line 19"/>
            <p:cNvSpPr>
              <a:spLocks noChangeShapeType="1"/>
            </p:cNvSpPr>
            <p:nvPr/>
          </p:nvSpPr>
          <p:spPr bwMode="auto">
            <a:xfrm>
              <a:off x="2016" y="2688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1" name="Line 20"/>
            <p:cNvSpPr>
              <a:spLocks noChangeShapeType="1"/>
            </p:cNvSpPr>
            <p:nvPr/>
          </p:nvSpPr>
          <p:spPr bwMode="auto">
            <a:xfrm>
              <a:off x="2016" y="2832"/>
              <a:ext cx="144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2" name="Line 21"/>
            <p:cNvSpPr>
              <a:spLocks noChangeShapeType="1"/>
            </p:cNvSpPr>
            <p:nvPr/>
          </p:nvSpPr>
          <p:spPr bwMode="auto">
            <a:xfrm>
              <a:off x="2544" y="276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3" name="Group 22"/>
          <p:cNvGrpSpPr>
            <a:grpSpLocks/>
          </p:cNvGrpSpPr>
          <p:nvPr/>
        </p:nvGrpSpPr>
        <p:grpSpPr bwMode="auto">
          <a:xfrm>
            <a:off x="5800506" y="2492257"/>
            <a:ext cx="135567" cy="1562336"/>
            <a:chOff x="2784" y="1536"/>
            <a:chExt cx="0" cy="1248"/>
          </a:xfrm>
        </p:grpSpPr>
        <p:sp>
          <p:nvSpPr>
            <p:cNvPr id="24" name="Line 23"/>
            <p:cNvSpPr>
              <a:spLocks noChangeShapeType="1"/>
            </p:cNvSpPr>
            <p:nvPr/>
          </p:nvSpPr>
          <p:spPr bwMode="auto">
            <a:xfrm>
              <a:off x="2784" y="1536"/>
              <a:ext cx="0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5" name="Line 24"/>
            <p:cNvSpPr>
              <a:spLocks noChangeShapeType="1"/>
            </p:cNvSpPr>
            <p:nvPr/>
          </p:nvSpPr>
          <p:spPr bwMode="auto">
            <a:xfrm>
              <a:off x="2784" y="2352"/>
              <a:ext cx="0" cy="432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grpSp>
        <p:nvGrpSpPr>
          <p:cNvPr id="26" name="Group 25"/>
          <p:cNvGrpSpPr>
            <a:grpSpLocks/>
          </p:cNvGrpSpPr>
          <p:nvPr/>
        </p:nvGrpSpPr>
        <p:grpSpPr bwMode="auto">
          <a:xfrm>
            <a:off x="5809917" y="3282245"/>
            <a:ext cx="971550" cy="228600"/>
            <a:chOff x="2784" y="2160"/>
            <a:chExt cx="816" cy="192"/>
          </a:xfrm>
        </p:grpSpPr>
        <p:sp>
          <p:nvSpPr>
            <p:cNvPr id="27" name="Line 26"/>
            <p:cNvSpPr>
              <a:spLocks noChangeShapeType="1"/>
            </p:cNvSpPr>
            <p:nvPr/>
          </p:nvSpPr>
          <p:spPr bwMode="auto">
            <a:xfrm>
              <a:off x="2784" y="2160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8" name="Line 27"/>
            <p:cNvSpPr>
              <a:spLocks noChangeShapeType="1"/>
            </p:cNvSpPr>
            <p:nvPr/>
          </p:nvSpPr>
          <p:spPr bwMode="auto">
            <a:xfrm>
              <a:off x="2784" y="2352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29" name="Line 28"/>
            <p:cNvSpPr>
              <a:spLocks noChangeShapeType="1"/>
            </p:cNvSpPr>
            <p:nvPr/>
          </p:nvSpPr>
          <p:spPr bwMode="auto">
            <a:xfrm>
              <a:off x="3360" y="2256"/>
              <a:ext cx="240" cy="0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 xmlns="">
                  <a:noFill/>
                </a14:hiddenFill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</p:grpSp>
      <p:sp>
        <p:nvSpPr>
          <p:cNvPr id="30" name="AutoShape 29"/>
          <p:cNvSpPr>
            <a:spLocks noChangeArrowheads="1"/>
          </p:cNvSpPr>
          <p:nvPr/>
        </p:nvSpPr>
        <p:spPr bwMode="auto">
          <a:xfrm flipH="1">
            <a:off x="6047218" y="3139723"/>
            <a:ext cx="514350" cy="457200"/>
          </a:xfrm>
          <a:prstGeom prst="flowChartOnlineStorage">
            <a:avLst/>
          </a:prstGeom>
          <a:solidFill>
            <a:schemeClr val="tx2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endParaRPr lang="en-US" altLang="en-US" sz="1800" dirty="0"/>
          </a:p>
        </p:txBody>
      </p:sp>
      <p:cxnSp>
        <p:nvCxnSpPr>
          <p:cNvPr id="65" name="Straight Connector 64"/>
          <p:cNvCxnSpPr>
            <a:stCxn id="13" idx="0"/>
          </p:cNvCxnSpPr>
          <p:nvPr/>
        </p:nvCxnSpPr>
        <p:spPr>
          <a:xfrm flipH="1">
            <a:off x="2652891" y="4573644"/>
            <a:ext cx="460962" cy="7764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>
            <a:stCxn id="17" idx="1"/>
          </p:cNvCxnSpPr>
          <p:nvPr/>
        </p:nvCxnSpPr>
        <p:spPr>
          <a:xfrm flipH="1" flipV="1">
            <a:off x="4291663" y="4573886"/>
            <a:ext cx="556816" cy="16928"/>
          </a:xfrm>
          <a:prstGeom prst="line">
            <a:avLst/>
          </a:prstGeom>
          <a:ln w="76200" cmpd="sng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5" name="Rectangle 84"/>
          <p:cNvSpPr/>
          <p:nvPr/>
        </p:nvSpPr>
        <p:spPr>
          <a:xfrm>
            <a:off x="1659691" y="2036001"/>
            <a:ext cx="83869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W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745081" y="3119735"/>
            <a:ext cx="63404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1721602" y="4043542"/>
            <a:ext cx="68476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664547" y="4222283"/>
            <a:ext cx="10397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7040928" y="2878905"/>
            <a:ext cx="38787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 = W + PD</a:t>
            </a:r>
            <a:endParaRPr lang="en-US" sz="54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4189665" y="4790488"/>
            <a:ext cx="629199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4800" b="1" cap="none" spc="0" dirty="0" smtClean="0">
                <a:ln w="12700">
                  <a:solidFill>
                    <a:schemeClr val="accent5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</a:t>
            </a:r>
            <a:endParaRPr lang="en-US" sz="4800" b="1" cap="none" spc="0" dirty="0">
              <a:ln w="12700">
                <a:solidFill>
                  <a:schemeClr val="accent5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94" name="Straight Connector 93"/>
          <p:cNvCxnSpPr/>
          <p:nvPr/>
        </p:nvCxnSpPr>
        <p:spPr>
          <a:xfrm>
            <a:off x="4318001" y="4854223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>
            <a:off x="10387660" y="3031067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6" name="Straight Connector 95"/>
          <p:cNvCxnSpPr/>
          <p:nvPr/>
        </p:nvCxnSpPr>
        <p:spPr>
          <a:xfrm>
            <a:off x="6175022" y="4293540"/>
            <a:ext cx="291629" cy="0"/>
          </a:xfrm>
          <a:prstGeom prst="line">
            <a:avLst/>
          </a:prstGeom>
          <a:ln w="76200" cmpd="sng">
            <a:solidFill>
              <a:schemeClr val="accent5">
                <a:lumMod val="60000"/>
                <a:lumOff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7" name="TextBox 96"/>
          <p:cNvSpPr txBox="1"/>
          <p:nvPr/>
        </p:nvSpPr>
        <p:spPr>
          <a:xfrm>
            <a:off x="3330223" y="3913482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not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6013216" y="268299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or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4961468" y="3381023"/>
            <a:ext cx="6114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and</a:t>
            </a:r>
          </a:p>
        </p:txBody>
      </p:sp>
    </p:spTree>
    <p:extLst>
      <p:ext uri="{BB962C8B-B14F-4D97-AF65-F5344CB8AC3E}">
        <p14:creationId xmlns:p14="http://schemas.microsoft.com/office/powerpoint/2010/main" val="3710004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500"/>
                            </p:stCondLst>
                            <p:childTnLst>
                              <p:par>
                                <p:cTn id="3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4000"/>
                            </p:stCondLst>
                            <p:childTnLst>
                              <p:par>
                                <p:cTn id="43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500"/>
                            </p:stCondLst>
                            <p:childTnLst>
                              <p:par>
                                <p:cTn id="4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8" grpId="0" animBg="1"/>
      <p:bldP spid="30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Used for implementation of combinational logic circuits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Use TTL family (transistor transistor logic)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4" name="Picture 4" descr="10-7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20"/>
          <a:stretch>
            <a:fillRect/>
          </a:stretch>
        </p:blipFill>
        <p:spPr bwMode="auto">
          <a:xfrm>
            <a:off x="3746411" y="3746677"/>
            <a:ext cx="4078288" cy="193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12752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Background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Integrated Circuits (ICs)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IC identification</a:t>
            </a:r>
          </a:p>
          <a:p>
            <a:pPr marL="914400" lvl="1" indent="0">
              <a:lnSpc>
                <a:spcPct val="150000"/>
              </a:lnSpc>
              <a:buNone/>
            </a:pPr>
            <a:endParaRPr lang="en-US" dirty="0" smtClean="0"/>
          </a:p>
        </p:txBody>
      </p:sp>
      <p:pic>
        <p:nvPicPr>
          <p:cNvPr id="5" name="Picture 25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065" y="3011711"/>
            <a:ext cx="10747870" cy="2746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234550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Computer equipped with LabVIEW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NI-ELVIS II+ Prototyping 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Prototyping wire and IC chips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6688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buNone/>
            </a:pPr>
            <a:r>
              <a:rPr lang="en-US" dirty="0" smtClean="0"/>
              <a:t>A farmer has 2 barns</a:t>
            </a:r>
          </a:p>
          <a:p>
            <a:r>
              <a:rPr lang="en-US" sz="3200" dirty="0" smtClean="0"/>
              <a:t>3 items: fox, hen, corn</a:t>
            </a:r>
          </a:p>
          <a:p>
            <a:pPr lvl="1"/>
            <a:r>
              <a:rPr lang="en-US" sz="2800" dirty="0" smtClean="0"/>
              <a:t>Items can be in any barn, in any combination</a:t>
            </a:r>
          </a:p>
          <a:p>
            <a:r>
              <a:rPr lang="en-US" sz="3200" dirty="0" smtClean="0"/>
              <a:t>Concerns:</a:t>
            </a:r>
          </a:p>
          <a:p>
            <a:pPr lvl="1"/>
            <a:r>
              <a:rPr lang="en-US" sz="2800" dirty="0" smtClean="0"/>
              <a:t>Protect hen from fox</a:t>
            </a:r>
          </a:p>
          <a:p>
            <a:pPr lvl="1"/>
            <a:r>
              <a:rPr lang="en-US" sz="2800" dirty="0" smtClean="0"/>
              <a:t>Protect corn from hen</a:t>
            </a:r>
          </a:p>
          <a:p>
            <a:pPr marL="457200" indent="0">
              <a:buNone/>
            </a:pPr>
            <a:r>
              <a:rPr lang="en-US" dirty="0" smtClean="0"/>
              <a:t>Design alarm system using digital electronics that sounds when:</a:t>
            </a:r>
          </a:p>
          <a:p>
            <a:r>
              <a:rPr lang="en-US" sz="3200" dirty="0" smtClean="0"/>
              <a:t>Fox and hen are in the same barn</a:t>
            </a:r>
          </a:p>
          <a:p>
            <a:r>
              <a:rPr lang="en-US" sz="3200" dirty="0" smtClean="0"/>
              <a:t>Hen and corn are in the same barn</a:t>
            </a:r>
            <a:endParaRPr lang="en-US" sz="3200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99561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Design combination logic circuit for alarm system</a:t>
            </a:r>
          </a:p>
          <a:p>
            <a:pPr lvl="1"/>
            <a:r>
              <a:rPr lang="en-US" dirty="0" smtClean="0"/>
              <a:t>Use least amount of gates and input variables </a:t>
            </a:r>
            <a:br>
              <a:rPr lang="en-US" dirty="0" smtClean="0"/>
            </a:br>
            <a:r>
              <a:rPr lang="en-US" dirty="0" smtClean="0"/>
              <a:t>(cost effectiveness)</a:t>
            </a:r>
          </a:p>
          <a:p>
            <a:r>
              <a:rPr lang="en-US" dirty="0" smtClean="0"/>
              <a:t>Logical circuit output connected to LED</a:t>
            </a:r>
          </a:p>
          <a:p>
            <a:pPr lvl="1"/>
            <a:r>
              <a:rPr lang="en-US" dirty="0" smtClean="0"/>
              <a:t>LED “on” indicates alarm activation</a:t>
            </a:r>
          </a:p>
          <a:p>
            <a:pPr lvl="1"/>
            <a:r>
              <a:rPr lang="en-US" dirty="0" smtClean="0"/>
              <a:t>LED “off” indicates no problem (alarm off)</a:t>
            </a:r>
          </a:p>
          <a:p>
            <a:r>
              <a:rPr lang="en-US" dirty="0" smtClean="0">
                <a:solidFill>
                  <a:srgbClr val="FF6600"/>
                </a:solidFill>
              </a:rPr>
              <a:t>Fox, hen, and corn must be either in barn 1 or barn 2</a:t>
            </a:r>
          </a:p>
          <a:p>
            <a:pPr lvl="1"/>
            <a:r>
              <a:rPr lang="en-US" dirty="0" smtClean="0"/>
              <a:t>Presence in barn 1 = 1</a:t>
            </a:r>
          </a:p>
          <a:p>
            <a:pPr lvl="1"/>
            <a:r>
              <a:rPr lang="en-US" dirty="0" smtClean="0"/>
              <a:t>Presence in barn 2 = 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440633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i="1" dirty="0">
                <a:solidFill>
                  <a:srgbClr val="FF0000"/>
                </a:solidFill>
              </a:rPr>
              <a:t>Prior to Beginning the </a:t>
            </a:r>
            <a:r>
              <a:rPr lang="en-US" b="1" i="1" dirty="0" smtClean="0">
                <a:solidFill>
                  <a:srgbClr val="FF0000"/>
                </a:solidFill>
              </a:rPr>
              <a:t>Procedure</a:t>
            </a:r>
          </a:p>
          <a:p>
            <a:pPr marL="457200" indent="0">
              <a:lnSpc>
                <a:spcPct val="150000"/>
              </a:lnSpc>
              <a:buNone/>
            </a:pPr>
            <a:r>
              <a:rPr lang="en-US" dirty="0" smtClean="0"/>
              <a:t>Verify the integrated circuits (ICs) are functioning 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testing device with TA assistance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Load each chip onto the breadboard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Run the Arduino program to check all gates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633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Truth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Determine input and output variable(s)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How many combinations are there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Complete truth table on lab note paper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92805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Gather all combination that produce a 1 for output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Boolean equation from these smaller equations (independent conditions)</a:t>
            </a:r>
          </a:p>
        </p:txBody>
      </p:sp>
    </p:spTree>
    <p:extLst>
      <p:ext uri="{BB962C8B-B14F-4D97-AF65-F5344CB8AC3E}">
        <p14:creationId xmlns:p14="http://schemas.microsoft.com/office/powerpoint/2010/main" val="19745721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6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Objective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Logic Functions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Sample Problem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Background Information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Materials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Problem Statement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Procedure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Assignment: Report/Presentation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Closing/Video Instruction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65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K-Map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Create a K-Map table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Only have one variable change state at a time between adjacent boxes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the Boolean equation to fill in the 1s and 0s</a:t>
            </a:r>
          </a:p>
        </p:txBody>
      </p:sp>
    </p:spTree>
    <p:extLst>
      <p:ext uri="{BB962C8B-B14F-4D97-AF65-F5344CB8AC3E}">
        <p14:creationId xmlns:p14="http://schemas.microsoft.com/office/powerpoint/2010/main" val="707396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Simplified Boolean Equation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K-Map to circle groups of 1s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1s may only be circled in powers of 2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Starting from the largest possible combination and </a:t>
            </a:r>
            <a:br>
              <a:rPr lang="en-US" dirty="0" smtClean="0"/>
            </a:br>
            <a:r>
              <a:rPr lang="en-US" dirty="0" smtClean="0"/>
              <a:t>working downward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Write new simplified equation</a:t>
            </a:r>
          </a:p>
        </p:txBody>
      </p:sp>
    </p:spTree>
    <p:extLst>
      <p:ext uri="{BB962C8B-B14F-4D97-AF65-F5344CB8AC3E}">
        <p14:creationId xmlns:p14="http://schemas.microsoft.com/office/powerpoint/2010/main" val="2244255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 marL="457200" indent="0">
              <a:lnSpc>
                <a:spcPct val="150000"/>
              </a:lnSpc>
              <a:buNone/>
            </a:pPr>
            <a:r>
              <a:rPr lang="en-US" b="1" dirty="0" smtClean="0"/>
              <a:t>Logic Circuit Diagram &amp; LabVIEW Simulation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Use new simplified Boolean equation to design a logic circuit (have TA check/initial work)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Implement circuit using 3 control switches representing input variables and 1 Boolean indicator showing output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59454" y="5479726"/>
            <a:ext cx="61406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Hint:</a:t>
            </a:r>
            <a:endParaRPr lang="en-US" sz="3600" dirty="0"/>
          </a:p>
        </p:txBody>
      </p:sp>
      <p:sp>
        <p:nvSpPr>
          <p:cNvPr id="7" name="Rectangle 6"/>
          <p:cNvSpPr/>
          <p:nvPr/>
        </p:nvSpPr>
        <p:spPr>
          <a:xfrm>
            <a:off x="2963333" y="5269656"/>
            <a:ext cx="5738715" cy="1093787"/>
          </a:xfrm>
          <a:prstGeom prst="rect">
            <a:avLst/>
          </a:prstGeom>
          <a:noFill/>
          <a:ln>
            <a:solidFill>
              <a:srgbClr val="57068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95982"/>
              </p:ext>
            </p:extLst>
          </p:nvPr>
        </p:nvGraphicFramePr>
        <p:xfrm>
          <a:off x="7525067" y="5419706"/>
          <a:ext cx="800685" cy="538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1" name="Bitmap Image" r:id="rId3" imgW="1371429" imgH="1286055" progId="PBrush">
                  <p:embed/>
                </p:oleObj>
              </mc:Choice>
              <mc:Fallback>
                <p:oleObj name="Bitmap Image" r:id="rId3" imgW="1371429" imgH="1286055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6061" t="9697" b="19193"/>
                      <a:stretch>
                        <a:fillRect/>
                      </a:stretch>
                    </p:blipFill>
                    <p:spPr bwMode="auto">
                      <a:xfrm>
                        <a:off x="7525067" y="5419706"/>
                        <a:ext cx="800685" cy="5383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3302042"/>
              </p:ext>
            </p:extLst>
          </p:nvPr>
        </p:nvGraphicFramePr>
        <p:xfrm>
          <a:off x="6148602" y="5419706"/>
          <a:ext cx="800685" cy="5304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2" name="Bitmap Image" r:id="rId5" imgW="1542857" imgH="1228571" progId="PBrush">
                  <p:embed/>
                </p:oleObj>
              </mc:Choice>
              <mc:Fallback>
                <p:oleObj name="Bitmap Image" r:id="rId5" imgW="1542857" imgH="1228571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8571" t="14349" r="5714" b="10313"/>
                      <a:stretch>
                        <a:fillRect/>
                      </a:stretch>
                    </p:blipFill>
                    <p:spPr bwMode="auto">
                      <a:xfrm>
                        <a:off x="6148602" y="5419706"/>
                        <a:ext cx="800685" cy="53044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49469764"/>
              </p:ext>
            </p:extLst>
          </p:nvPr>
        </p:nvGraphicFramePr>
        <p:xfrm>
          <a:off x="4431729" y="5269656"/>
          <a:ext cx="1000856" cy="829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53" name="Bitmap Image" r:id="rId7" imgW="685714" imgH="600159" progId="PBrush">
                  <p:embed/>
                </p:oleObj>
              </mc:Choice>
              <mc:Fallback>
                <p:oleObj name="Bitmap Image" r:id="rId7" imgW="685714" imgH="600159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1729" y="5269656"/>
                        <a:ext cx="1000856" cy="829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xmlns="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 xmlns="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 Box 10"/>
          <p:cNvSpPr txBox="1">
            <a:spLocks noChangeArrowheads="1"/>
          </p:cNvSpPr>
          <p:nvPr/>
        </p:nvSpPr>
        <p:spPr bwMode="auto">
          <a:xfrm>
            <a:off x="453181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NOT</a:t>
            </a:r>
          </a:p>
        </p:txBody>
      </p:sp>
      <p:sp>
        <p:nvSpPr>
          <p:cNvPr id="12" name="Text Box 11"/>
          <p:cNvSpPr txBox="1">
            <a:spLocks noChangeArrowheads="1"/>
          </p:cNvSpPr>
          <p:nvPr/>
        </p:nvSpPr>
        <p:spPr bwMode="auto">
          <a:xfrm>
            <a:off x="6155425" y="5939617"/>
            <a:ext cx="800685" cy="43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AND</a:t>
            </a:r>
          </a:p>
        </p:txBody>
      </p:sp>
      <p:sp>
        <p:nvSpPr>
          <p:cNvPr id="13" name="Text Box 12"/>
          <p:cNvSpPr txBox="1">
            <a:spLocks noChangeArrowheads="1"/>
          </p:cNvSpPr>
          <p:nvPr/>
        </p:nvSpPr>
        <p:spPr bwMode="auto">
          <a:xfrm>
            <a:off x="7602911" y="5931720"/>
            <a:ext cx="800685" cy="4317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200" b="1" dirty="0">
                <a:effectLst>
                  <a:outerShdw blurRad="38100" dist="38100" dir="2700000" algn="tl">
                    <a:srgbClr val="C0C0C0"/>
                  </a:outerShdw>
                </a:effectLst>
                <a:ea typeface="MS PGothic" panose="020B0600070205080204" pitchFamily="34" charset="-128"/>
              </a:rPr>
              <a:t>OR</a:t>
            </a:r>
          </a:p>
        </p:txBody>
      </p:sp>
    </p:spTree>
    <p:extLst>
      <p:ext uri="{BB962C8B-B14F-4D97-AF65-F5344CB8AC3E}">
        <p14:creationId xmlns:p14="http://schemas.microsoft.com/office/powerpoint/2010/main" val="406971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 marL="457200" indent="0">
              <a:lnSpc>
                <a:spcPct val="120000"/>
              </a:lnSpc>
              <a:buNone/>
            </a:pPr>
            <a:r>
              <a:rPr lang="en-US" b="1" dirty="0" smtClean="0"/>
              <a:t>NI-ELVIS Prototyping Board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olidFill>
                  <a:srgbClr val="FF0000"/>
                </a:solidFill>
              </a:rPr>
              <a:t>Do NOT </a:t>
            </a:r>
            <a:r>
              <a:rPr lang="en-US" dirty="0" smtClean="0">
                <a:solidFill>
                  <a:srgbClr val="FF0000"/>
                </a:solidFill>
              </a:rPr>
              <a:t>connect the NI-ELVIS board to power until </a:t>
            </a:r>
            <a:r>
              <a:rPr lang="en-US" dirty="0" smtClean="0">
                <a:solidFill>
                  <a:srgbClr val="FF0000"/>
                </a:solidFill>
              </a:rPr>
              <a:t>TA has reviewed your work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Use created logic circuit and IC chip diagram to wire actual circuit on the prototyping board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Be sure to connect each of the correct end of each IC</a:t>
            </a:r>
            <a:br>
              <a:rPr lang="en-US" b="1" dirty="0" smtClean="0"/>
            </a:br>
            <a:r>
              <a:rPr lang="en-US" b="1" dirty="0" smtClean="0"/>
              <a:t>to “Ground” and “+5V” (circuit power)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Connect final output to an LED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**VCC (Voltage at the Common Collector)</a:t>
            </a:r>
          </a:p>
        </p:txBody>
      </p:sp>
    </p:spTree>
    <p:extLst>
      <p:ext uri="{BB962C8B-B14F-4D97-AF65-F5344CB8AC3E}">
        <p14:creationId xmlns:p14="http://schemas.microsoft.com/office/powerpoint/2010/main" val="28670715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r>
              <a:rPr lang="en-US" dirty="0" smtClean="0"/>
              <a:t>Individual Report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Title page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Discussion topics in the manual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Scan in data and lab notes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Original tables and work should be legible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LabVIEW front and back panels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08006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Assignment: 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Team presentation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Professional-looking tables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screenshots of your programs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photo of functioning LED assembly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Explain steps taken to </a:t>
            </a:r>
            <a:r>
              <a:rPr lang="en-US" dirty="0" smtClean="0"/>
              <a:t>complete </a:t>
            </a:r>
            <a:r>
              <a:rPr lang="en-US" dirty="0" smtClean="0"/>
              <a:t>lab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Be prepared to provide walk-through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Include lab data</a:t>
            </a:r>
          </a:p>
        </p:txBody>
      </p:sp>
    </p:spTree>
    <p:extLst>
      <p:ext uri="{BB962C8B-B14F-4D97-AF65-F5344CB8AC3E}">
        <p14:creationId xmlns:p14="http://schemas.microsoft.com/office/powerpoint/2010/main" val="23924036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Closing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3300" dirty="0" smtClean="0"/>
              <a:t>Have all original data signed by TA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Each team member should have a turn using software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Submit all work electronically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Return all unused materials to TAs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Refer to presentation &amp; lab report guidelines on manual</a:t>
            </a:r>
          </a:p>
          <a:p>
            <a:pPr>
              <a:lnSpc>
                <a:spcPct val="150000"/>
              </a:lnSpc>
            </a:pPr>
            <a:r>
              <a:rPr lang="en-US" sz="3300" dirty="0" smtClean="0"/>
              <a:t>Use the NI ELVIS and IC chip wiring video during the lab</a:t>
            </a:r>
            <a:endParaRPr lang="en-US" sz="3300" dirty="0"/>
          </a:p>
        </p:txBody>
      </p:sp>
    </p:spTree>
    <p:extLst>
      <p:ext uri="{BB962C8B-B14F-4D97-AF65-F5344CB8AC3E}">
        <p14:creationId xmlns:p14="http://schemas.microsoft.com/office/powerpoint/2010/main" val="3494239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NI ELVIS Tutorial Video</a:t>
            </a:r>
            <a:endParaRPr lang="en-US" dirty="0"/>
          </a:p>
        </p:txBody>
      </p:sp>
      <p:pic>
        <p:nvPicPr>
          <p:cNvPr id="5" name="KqmY_Sx4Kik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8283" y="891096"/>
            <a:ext cx="9475433" cy="5329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271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Digital Logic Circuits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 algn="ctr">
              <a:buNone/>
            </a:pPr>
            <a:endParaRPr lang="en-US" dirty="0" smtClean="0"/>
          </a:p>
          <a:p>
            <a:pPr marL="457200" indent="0" algn="ctr">
              <a:buNone/>
            </a:pPr>
            <a:endParaRPr lang="en-US" sz="4000" dirty="0" smtClean="0"/>
          </a:p>
          <a:p>
            <a:pPr marL="457200" indent="0" algn="ctr">
              <a:buNone/>
            </a:pPr>
            <a:r>
              <a:rPr lang="en-US" sz="4000" dirty="0" smtClean="0"/>
              <a:t>QUESTIONS?</a:t>
            </a:r>
            <a:endParaRPr lang="en-US" sz="4000" dirty="0"/>
          </a:p>
        </p:txBody>
      </p:sp>
      <p:pic>
        <p:nvPicPr>
          <p:cNvPr id="4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1682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" descr="CAI1977.jp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27767" y="3584274"/>
            <a:ext cx="2423786" cy="242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55895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Objective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Understand logic gates and digital logic circuits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Design combinational logic circuit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Activate under specific conditions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with LabVIEW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Test using NI-ELVIS prototyping 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4284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AND – “all or nothing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only when ALL inputs are high (1)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OR – “any or all operator”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high (1) when at least ONE input is high (1)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smtClean="0"/>
              <a:t>NOT – “inverter”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Output always opposite of input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Only uses one input and one output</a:t>
            </a:r>
          </a:p>
        </p:txBody>
      </p:sp>
    </p:spTree>
    <p:extLst>
      <p:ext uri="{BB962C8B-B14F-4D97-AF65-F5344CB8AC3E}">
        <p14:creationId xmlns:p14="http://schemas.microsoft.com/office/powerpoint/2010/main" val="41567318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Logic Functions</a:t>
            </a:r>
            <a:endParaRPr lang="en-US" dirty="0"/>
          </a:p>
        </p:txBody>
      </p:sp>
      <p:graphicFrame>
        <p:nvGraphicFramePr>
          <p:cNvPr id="7" name="Content Placeholder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9568660"/>
              </p:ext>
            </p:extLst>
          </p:nvPr>
        </p:nvGraphicFramePr>
        <p:xfrm>
          <a:off x="361244" y="882038"/>
          <a:ext cx="10921449" cy="5373888"/>
        </p:xfrm>
        <a:graphic>
          <a:graphicData uri="http://schemas.openxmlformats.org/drawingml/2006/table">
            <a:tbl>
              <a:tblPr>
                <a:tableStyleId>{8799B23B-EC83-4686-B30A-512413B5E67A}</a:tableStyleId>
              </a:tblPr>
              <a:tblGrid>
                <a:gridCol w="2600739"/>
                <a:gridCol w="2861018"/>
                <a:gridCol w="2728814"/>
                <a:gridCol w="683752"/>
                <a:gridCol w="681687"/>
                <a:gridCol w="1365439"/>
              </a:tblGrid>
              <a:tr h="471563"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Function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Logic Symbol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Boolean Expression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ＭＳ Ｐゴシック" panose="020B0600070205080204" pitchFamily="34" charset="-128"/>
                          <a:cs typeface="+mn-cs"/>
                        </a:rPr>
                        <a:t>Truth Table</a:t>
                      </a: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Inputs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Output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71563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B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Y</a:t>
                      </a:r>
                      <a:endParaRPr kumimoji="0" lang="en-US" alt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AND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•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OR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4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+ B = Y</a:t>
                      </a: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30019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9636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401111"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b="1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NOT</a:t>
                      </a:r>
                      <a:endParaRPr kumimoji="0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row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800" u="none" strike="noStrike" cap="none" normalizeH="0" baseline="0" dirty="0" smtClean="0">
                          <a:ln>
                            <a:noFill/>
                          </a:ln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</a:rPr>
                        <a:t>A = Ā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anchor="ctr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8175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1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-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Font typeface="Arial" panose="020B0604020202020204" pitchFamily="34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Font typeface="Courier New" panose="02070309020205020404" pitchFamily="49" charset="0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5pPr>
                      <a:lvl6pPr marL="25146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6pPr>
                      <a:lvl7pPr marL="29718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7pPr>
                      <a:lvl8pPr marL="34290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8pPr>
                      <a:lvl9pPr marL="3886200" indent="-228600" defTabSz="4572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Wingdings" panose="05000000000000000000" pitchFamily="2" charset="2"/>
                        <a:defRPr sz="12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34" charset="-128"/>
                        </a:defRPr>
                      </a:lvl9pPr>
                    </a:lstStyle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1400" u="none" strike="noStrike" cap="none" normalizeH="0" baseline="0" dirty="0" smtClean="0">
                          <a:ln>
                            <a:noFill/>
                          </a:ln>
                          <a:effectLst/>
                        </a:rPr>
                        <a:t>0</a:t>
                      </a:r>
                      <a:endParaRPr kumimoji="0" lang="en-US" alt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panose="020B0604020202020204" pitchFamily="34" charset="0"/>
                        <a:ea typeface="ＭＳ Ｐゴシック" panose="020B0600070205080204" pitchFamily="34" charset="-128"/>
                      </a:endParaRPr>
                    </a:p>
                  </a:txBody>
                  <a:tcPr marT="45713" marB="45713" horzOverflow="overflow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7199" y="2502447"/>
            <a:ext cx="110966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4107893"/>
            <a:ext cx="1116013" cy="560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4661" y="5374552"/>
            <a:ext cx="1133475" cy="646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178429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en-US" dirty="0" smtClean="0"/>
              <a:t>ATM has three options: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statement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ATM will charge $1.00 to: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Withdraw money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Print out statement without depositing money</a:t>
            </a:r>
          </a:p>
          <a:p>
            <a:pPr>
              <a:lnSpc>
                <a:spcPct val="100000"/>
              </a:lnSpc>
            </a:pPr>
            <a:r>
              <a:rPr lang="en-US" dirty="0" smtClean="0"/>
              <a:t>No charge for:</a:t>
            </a:r>
          </a:p>
          <a:p>
            <a:pPr lvl="1">
              <a:lnSpc>
                <a:spcPct val="100000"/>
              </a:lnSpc>
            </a:pPr>
            <a:r>
              <a:rPr lang="en-US" dirty="0" smtClean="0"/>
              <a:t>Depositing money without withdrawing money</a:t>
            </a:r>
          </a:p>
        </p:txBody>
      </p:sp>
    </p:spTree>
    <p:extLst>
      <p:ext uri="{BB962C8B-B14F-4D97-AF65-F5344CB8AC3E}">
        <p14:creationId xmlns:p14="http://schemas.microsoft.com/office/powerpoint/2010/main" val="39836685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7141355"/>
              </p:ext>
            </p:extLst>
          </p:nvPr>
        </p:nvGraphicFramePr>
        <p:xfrm>
          <a:off x="6230573" y="960120"/>
          <a:ext cx="5682192" cy="4983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1096"/>
                <a:gridCol w="2841096"/>
              </a:tblGrid>
              <a:tr h="1465730">
                <a:tc gridSpan="2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truth table displays all possible input / output combinations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b="0" dirty="0" smtClean="0">
                        <a:solidFill>
                          <a:prstClr val="black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58629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INPUTS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OUTPUT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448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 = Print	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W= Withdraw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 = Deposit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C = Charge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26010">
                <a:tc>
                  <a:txBody>
                    <a:bodyPr/>
                    <a:lstStyle/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“do not”	  </a:t>
                      </a:r>
                    </a:p>
                    <a:p>
                      <a:pPr marL="466725" indent="0" algn="l" defTabSz="354013" eaLnBrk="1" fontAlgn="auto" hangingPunct="1">
                        <a:spcAft>
                          <a:spcPts val="0"/>
                        </a:spcAft>
                        <a:buSzPct val="150000"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“do”	</a:t>
                      </a:r>
                      <a:endParaRPr lang="en-US" sz="28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 = $0.00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= $1.00</a:t>
                      </a:r>
                      <a:endParaRPr lang="en-US" sz="2800" b="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ＭＳ Ｐゴシック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3621230"/>
              </p:ext>
            </p:extLst>
          </p:nvPr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00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637613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15950" y="1561941"/>
          <a:ext cx="4983376" cy="3779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23" name="Worksheet" r:id="rId3" imgW="2444626" imgH="1854258" progId="Excel.Sheet.12">
                  <p:embed/>
                </p:oleObj>
              </mc:Choice>
              <mc:Fallback>
                <p:oleObj name="Worksheet" r:id="rId3" imgW="2444626" imgH="1854258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15950" y="1561941"/>
                        <a:ext cx="4983376" cy="37798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 Placeholder 1"/>
          <p:cNvSpPr txBox="1">
            <a:spLocks/>
          </p:cNvSpPr>
          <p:nvPr/>
        </p:nvSpPr>
        <p:spPr>
          <a:xfrm>
            <a:off x="5686425" y="731520"/>
            <a:ext cx="6226340" cy="5022735"/>
          </a:xfrm>
          <a:prstGeom prst="rect">
            <a:avLst/>
          </a:prstGeom>
        </p:spPr>
        <p:txBody>
          <a:bodyPr vert="horz" lIns="0" tIns="0" rIns="0" bIns="0" anchor="t"/>
          <a:lstStyle>
            <a:lvl1pPr marL="0" indent="-3429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defRPr sz="2000" b="1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ＭＳ Ｐゴシック" charset="0"/>
              </a:defRPr>
            </a:lvl1pPr>
            <a:lvl2pPr marL="6286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2pPr>
            <a:lvl3pPr marL="1085850" indent="-1714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Courier New" panose="02070309020205020404" pitchFamily="49" charset="0"/>
              <a:buChar char="o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4pPr>
            <a:lvl5pPr marL="2114550" indent="-285750" algn="l" defTabSz="457200" rtl="0" eaLnBrk="0" fontAlgn="base" hangingPunct="0">
              <a:spcBef>
                <a:spcPts val="0"/>
              </a:spcBef>
              <a:spcAft>
                <a:spcPct val="0"/>
              </a:spcAft>
              <a:buFont typeface="Wingdings" panose="05000000000000000000" pitchFamily="2" charset="2"/>
              <a:buChar char="Ø"/>
              <a:defRPr sz="1400" kern="1200">
                <a:solidFill>
                  <a:schemeClr val="tx1"/>
                </a:solidFill>
                <a:latin typeface="+mn-lt"/>
                <a:ea typeface="MS PGothic" panose="020B0600070205080204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66725" indent="0" algn="ctr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Outputs with a value of “ONE” are 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kept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C = 	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PWD 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</a:t>
            </a: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 + </a:t>
            </a:r>
            <a:r>
              <a:rPr lang="en-US" sz="3200" b="0" dirty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r>
              <a:rPr lang="en-US" sz="3200" b="0" dirty="0" smtClean="0">
                <a:solidFill>
                  <a:prstClr val="black"/>
                </a:solidFill>
                <a:latin typeface="Arial" panose="020B0604020202020204" pitchFamily="34" charset="0"/>
                <a:ea typeface="ＭＳ Ｐゴシック" charset="0"/>
                <a:cs typeface="Arial" panose="020B0604020202020204" pitchFamily="34" charset="0"/>
              </a:rPr>
              <a:t>		 + PWD</a:t>
            </a: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  <a:p>
            <a:pPr marL="466725" indent="0" defTabSz="354013" eaLnBrk="1" fontAlgn="auto" hangingPunct="1">
              <a:lnSpc>
                <a:spcPct val="150000"/>
              </a:lnSpc>
              <a:spcAft>
                <a:spcPts val="0"/>
              </a:spcAft>
              <a:buSzPct val="150000"/>
              <a:defRPr/>
            </a:pPr>
            <a:endParaRPr lang="en-US" sz="3200" b="0" dirty="0">
              <a:solidFill>
                <a:prstClr val="black"/>
              </a:solidFill>
              <a:latin typeface="Arial" panose="020B0604020202020204" pitchFamily="34" charset="0"/>
              <a:ea typeface="ＭＳ Ｐゴシック" charset="0"/>
              <a:cs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15951" y="307869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15946" y="345185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15946" y="3825019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15945" y="4583398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15944" y="4950692"/>
            <a:ext cx="4954755" cy="35523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>
            <a:off x="7198409" y="2437809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7913281" y="243584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198408" y="317129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535165" y="390739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913281" y="390478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913281" y="4600800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</p:cNvCxnSpPr>
          <p:nvPr/>
        </p:nvCxnSpPr>
        <p:spPr>
          <a:xfrm flipV="1">
            <a:off x="5570706" y="2963333"/>
            <a:ext cx="1193220" cy="292984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581995" y="3360326"/>
            <a:ext cx="1183813" cy="30239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600809" y="4039014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>
            <a:off x="5602689" y="4755858"/>
            <a:ext cx="1163117" cy="6171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/>
          <p:nvPr/>
        </p:nvCxnSpPr>
        <p:spPr>
          <a:xfrm>
            <a:off x="5566941" y="5124628"/>
            <a:ext cx="1196985" cy="416335"/>
          </a:xfrm>
          <a:prstGeom prst="straightConnector1">
            <a:avLst/>
          </a:prstGeom>
          <a:ln>
            <a:solidFill>
              <a:srgbClr val="FF66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366891" y="5437481"/>
            <a:ext cx="547511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The resulting equation is known as the </a:t>
            </a:r>
            <a:r>
              <a:rPr lang="en-US" sz="2400" b="1" dirty="0"/>
              <a:t>u</a:t>
            </a:r>
            <a:r>
              <a:rPr lang="en-US" sz="2400" b="1" dirty="0" smtClean="0"/>
              <a:t>n-simplified Boolean equation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1920972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Sample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457200" indent="0">
              <a:buNone/>
            </a:pPr>
            <a:r>
              <a:rPr lang="en-US" b="1" dirty="0" smtClean="0"/>
              <a:t>Karnaugh Maps (K-Maps)</a:t>
            </a:r>
          </a:p>
          <a:p>
            <a:pPr lvl="1"/>
            <a:r>
              <a:rPr lang="en-US" dirty="0" smtClean="0"/>
              <a:t>Help simplify Boolean equations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lnSpc>
                <a:spcPct val="50000"/>
              </a:lnSpc>
              <a:buNone/>
            </a:pPr>
            <a:r>
              <a:rPr lang="en-US" dirty="0" smtClean="0"/>
              <a:t>	C =PWD + PWD + PWD + PWD + PWD</a:t>
            </a:r>
          </a:p>
          <a:p>
            <a:pPr marL="457200" indent="0">
              <a:lnSpc>
                <a:spcPct val="50000"/>
              </a:lnSpc>
              <a:buNone/>
            </a:pPr>
            <a:endParaRPr lang="en-US" dirty="0" smtClean="0"/>
          </a:p>
          <a:p>
            <a:pPr marL="457200" indent="0">
              <a:buNone/>
            </a:pP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1793735" y="2212384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>
            <a:off x="2508607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71100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5354762" y="2213022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71406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7272573" y="221041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477519"/>
              </p:ext>
            </p:extLst>
          </p:nvPr>
        </p:nvGraphicFramePr>
        <p:xfrm>
          <a:off x="1085824" y="2912511"/>
          <a:ext cx="8128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PW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  <a:endParaRPr lang="en-US" sz="3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7068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cxnSp>
        <p:nvCxnSpPr>
          <p:cNvPr id="18" name="Straight Connector 17"/>
          <p:cNvCxnSpPr/>
          <p:nvPr/>
        </p:nvCxnSpPr>
        <p:spPr>
          <a:xfrm>
            <a:off x="3244849" y="2915118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622965" y="2912511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911325" y="2893553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8483200" y="2940057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68848" y="3562595"/>
            <a:ext cx="197761" cy="19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Oval 22"/>
          <p:cNvSpPr/>
          <p:nvPr/>
        </p:nvSpPr>
        <p:spPr>
          <a:xfrm>
            <a:off x="4664356" y="3462547"/>
            <a:ext cx="2627790" cy="1187324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4" name="Oval 23"/>
          <p:cNvSpPr/>
          <p:nvPr/>
        </p:nvSpPr>
        <p:spPr>
          <a:xfrm>
            <a:off x="6275387" y="3462547"/>
            <a:ext cx="2627790" cy="63919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2" name="TextBox 31"/>
          <p:cNvSpPr txBox="1"/>
          <p:nvPr/>
        </p:nvSpPr>
        <p:spPr>
          <a:xfrm>
            <a:off x="517406" y="5061186"/>
            <a:ext cx="1136415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Circle neighboring ONES in the highest powers of 2 (i.e. 2, 4, 8, etc.) possible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Try to find the greatest amount of “neighbors”</a:t>
            </a:r>
          </a:p>
          <a:p>
            <a:pPr marL="285750" indent="-285750" algn="ctr">
              <a:buFont typeface="Arial"/>
              <a:buChar char="•"/>
            </a:pPr>
            <a:r>
              <a:rPr lang="en-US" sz="2400" dirty="0" smtClean="0"/>
              <a:t>Only overlap circles as a last resort!</a:t>
            </a:r>
          </a:p>
        </p:txBody>
      </p:sp>
    </p:spTree>
    <p:extLst>
      <p:ext uri="{BB962C8B-B14F-4D97-AF65-F5344CB8AC3E}">
        <p14:creationId xmlns:p14="http://schemas.microsoft.com/office/powerpoint/2010/main" val="3614305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</p:bldLst>
  </p:timing>
</p:sld>
</file>

<file path=ppt/theme/theme1.xml><?xml version="1.0" encoding="utf-8"?>
<a:theme xmlns:a="http://schemas.openxmlformats.org/drawingml/2006/main" name="EG templat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ab 5 - Digital Logic Circuits" id="{A3632ADF-3EC1-46A0-ADBC-463362AA19EC}" vid="{2A424707-2BE2-4242-B01B-B612AF49B55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483</TotalTime>
  <Words>837</Words>
  <Application>Microsoft Office PowerPoint</Application>
  <PresentationFormat>Widescreen</PresentationFormat>
  <Paragraphs>258</Paragraphs>
  <Slides>28</Slides>
  <Notes>0</Notes>
  <HiddenSlides>0</HiddenSlides>
  <MMClips>1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MS PGothic</vt:lpstr>
      <vt:lpstr>MS PGothic</vt:lpstr>
      <vt:lpstr>Arial</vt:lpstr>
      <vt:lpstr>EG template</vt:lpstr>
      <vt:lpstr>Worksheet</vt:lpstr>
      <vt:lpstr>Bitmap Image</vt:lpstr>
      <vt:lpstr>Digital Logic Circuits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General Engineering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Mousetrap Car Competition</dc:title>
  <dc:creator>Recitation</dc:creator>
  <cp:lastModifiedBy>EG</cp:lastModifiedBy>
  <cp:revision>106</cp:revision>
  <dcterms:created xsi:type="dcterms:W3CDTF">2015-09-15T21:20:55Z</dcterms:created>
  <dcterms:modified xsi:type="dcterms:W3CDTF">2018-02-14T01:25:52Z</dcterms:modified>
</cp:coreProperties>
</file>