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Gotham Medium" panose="02000604030000020004" pitchFamily="50" charset="0"/>
      <p:regular r:id="rId33"/>
    </p:embeddedFont>
    <p:embeddedFont>
      <p:font typeface="Montserrat Medium" panose="020B0604020202020204" charset="0"/>
      <p:regular r:id="rId34"/>
      <p:bold r:id="rId35"/>
      <p:italic r:id="rId36"/>
      <p:boldItalic r:id="rId37"/>
    </p:embeddedFont>
    <p:embeddedFont>
      <p:font typeface="Proxima Nova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b5TvxxZNbyFaLuz+c5Y5V+w7l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2EBA07-CE28-44BC-A0E3-E7C5058700DC}">
  <a:tblStyle styleId="{3D2EBA07-CE28-44BC-A0E3-E7C5058700D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kercad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PROTOTYPING WITH MICROCONTROLLERS, SENSORS &amp; 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481808"/>
            <a:ext cx="9144000" cy="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3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4289795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8" name="Google Shape;208;p10"/>
          <p:cNvSpPr txBox="1"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Code written in the A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rduino programming language (based on C/C++)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13" name="Google Shape;213;p10" descr="https://manual.eg.poly.edu/images/thumb/6/65/Arduinoide.jpg/300px-Arduinoid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5648" y="1857456"/>
            <a:ext cx="3498193" cy="3966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0" descr="https://manual.eg.poly.edu/images/f/f5/Sketcharea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0959" y="1862234"/>
            <a:ext cx="3235802" cy="42270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0"/>
          <p:cNvSpPr/>
          <p:nvPr/>
        </p:nvSpPr>
        <p:spPr>
          <a:xfrm>
            <a:off x="5218570" y="5823652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Arduino IDE</a:t>
            </a:r>
            <a:endParaRPr/>
          </a:p>
        </p:txBody>
      </p:sp>
      <p:pic>
        <p:nvPicPr>
          <p:cNvPr id="216" name="Google Shape;216;p10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22" name="Google Shape;222;p1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Datatypes – different kinds of data values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e.g. int, double, char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Operators – perform operations on variables and constants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e.g. +, =, ==, &lt;=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Variables and constants – hold data according to datatype</a:t>
            </a: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/>
          <p:nvPr/>
        </p:nvSpPr>
        <p:spPr>
          <a:xfrm>
            <a:off x="3518393" y="581620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Examples of Constants and Variables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28" name="Google Shape;228;p11" descr="A picture containing table,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8169" y="4087155"/>
            <a:ext cx="4610789" cy="172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35" name="Google Shape;235;p1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Conditional statements – run code enclosed by curly brackets when condition is met</a:t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2"/>
          <p:cNvSpPr/>
          <p:nvPr/>
        </p:nvSpPr>
        <p:spPr>
          <a:xfrm>
            <a:off x="3518391" y="555708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Conditional Statements</a:t>
            </a:r>
            <a:endParaRPr/>
          </a:p>
        </p:txBody>
      </p:sp>
      <p:sp>
        <p:nvSpPr>
          <p:cNvPr id="240" name="Google Shape;240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pic>
        <p:nvPicPr>
          <p:cNvPr id="241" name="Google Shape;241;p12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2576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Loops – runs section of code repeatedly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While loops – runs code until the end condition is met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For loops – runs code for a specific number of times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3"/>
          <p:cNvSpPr/>
          <p:nvPr/>
        </p:nvSpPr>
        <p:spPr>
          <a:xfrm>
            <a:off x="3449061" y="5710576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While and For Loops</a:t>
            </a:r>
            <a:endParaRPr/>
          </a:p>
        </p:txBody>
      </p:sp>
      <p:sp>
        <p:nvSpPr>
          <p:cNvPr id="253" name="Google Shape;253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254" name="Google Shape;254;p1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0217" y="3331029"/>
            <a:ext cx="5972902" cy="2379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61" name="Google Shape;261;p14"/>
          <p:cNvSpPr txBox="1">
            <a:spLocks noGrp="1"/>
          </p:cNvSpPr>
          <p:nvPr>
            <p:ph type="subTitle" idx="1"/>
          </p:nvPr>
        </p:nvSpPr>
        <p:spPr>
          <a:xfrm>
            <a:off x="501003" y="1923350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sng" dirty="0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www.tinkercad.com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  <a:p>
            <a:pPr marL="12573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Log-in with Autodesk account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Cloud-based 3D modeling software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Used to create CAD models, simulate circuitry, and code virtually</a:t>
            </a:r>
            <a:endParaRPr dirty="0"/>
          </a:p>
        </p:txBody>
      </p:sp>
      <p:sp>
        <p:nvSpPr>
          <p:cNvPr id="262" name="Google Shape;262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4"/>
          <p:cNvSpPr/>
          <p:nvPr/>
        </p:nvSpPr>
        <p:spPr>
          <a:xfrm>
            <a:off x="6096000" y="552273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Example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Template</a:t>
            </a:r>
            <a:endParaRPr dirty="0"/>
          </a:p>
        </p:txBody>
      </p:sp>
      <p:sp>
        <p:nvSpPr>
          <p:cNvPr id="266" name="Google Shape;266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dirty="0"/>
          </a:p>
        </p:txBody>
      </p:sp>
      <p:pic>
        <p:nvPicPr>
          <p:cNvPr id="267" name="Google Shape;26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77707" y="2450460"/>
            <a:ext cx="3880589" cy="312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8900" y="2239192"/>
            <a:ext cx="2238002" cy="918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75" name="Google Shape;275;p15"/>
          <p:cNvSpPr txBox="1">
            <a:spLocks noGrp="1"/>
          </p:cNvSpPr>
          <p:nvPr>
            <p:ph type="subTitle" idx="1"/>
          </p:nvPr>
        </p:nvSpPr>
        <p:spPr>
          <a:xfrm>
            <a:off x="5427981" y="2008454"/>
            <a:ext cx="60108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Heat – form of energy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Heat transfer – process of thermal energy moving from one body to another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Conduction – through solids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Convection – within a fluid medium (liquid or gas)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Radiation – emitted energy in all directions with or without a medium</a:t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5"/>
          <p:cNvSpPr/>
          <p:nvPr/>
        </p:nvSpPr>
        <p:spPr>
          <a:xfrm>
            <a:off x="0" y="5490706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Modes of Heat Transfer Courtesy of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Mr.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Oey’s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Science Classes</a:t>
            </a:r>
            <a:endParaRPr dirty="0"/>
          </a:p>
        </p:txBody>
      </p:sp>
      <p:sp>
        <p:nvSpPr>
          <p:cNvPr id="280" name="Google Shape;280;p1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dirty="0"/>
          </a:p>
        </p:txBody>
      </p:sp>
      <p:pic>
        <p:nvPicPr>
          <p:cNvPr id="281" name="Google Shape;281;p15" descr="A close up of a piece of pap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88" name="Google Shape;288;p16"/>
          <p:cNvSpPr txBox="1"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Thermodynamic system – defined area in the Universe separated by a boundary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Open – transfers mass and heat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Closed – only transfers heat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Isolated – cannot transfer mass or heat</a:t>
            </a:r>
            <a:endParaRPr/>
          </a:p>
        </p:txBody>
      </p:sp>
      <p:sp>
        <p:nvSpPr>
          <p:cNvPr id="289" name="Google Shape;289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6"/>
          <p:cNvSpPr/>
          <p:nvPr/>
        </p:nvSpPr>
        <p:spPr>
          <a:xfrm>
            <a:off x="331187" y="5021596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Open (Left), Closed (Center), and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Isolated (Right) Systems Courtesy of x-engineer.org </a:t>
            </a:r>
            <a:endParaRPr dirty="0"/>
          </a:p>
        </p:txBody>
      </p:sp>
      <p:sp>
        <p:nvSpPr>
          <p:cNvPr id="293" name="Google Shape;293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dirty="0"/>
          </a:p>
        </p:txBody>
      </p:sp>
      <p:pic>
        <p:nvPicPr>
          <p:cNvPr id="294" name="Google Shape;294;p16" descr="A picture containing bott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904" y="2528532"/>
            <a:ext cx="4165781" cy="2409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01" name="Google Shape;301;p17"/>
          <p:cNvSpPr txBox="1"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Arduino RedBoard and USB cable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Computer with Arduino IDE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Breadboard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Jumper wires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220 Ω resistor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10 kΩ resistor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LED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Push-button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Thermistor</a:t>
            </a:r>
            <a:endParaRPr/>
          </a:p>
        </p:txBody>
      </p:sp>
      <p:sp>
        <p:nvSpPr>
          <p:cNvPr id="302" name="Google Shape;302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dirty="0"/>
          </a:p>
        </p:txBody>
      </p:sp>
      <p:pic>
        <p:nvPicPr>
          <p:cNvPr id="306" name="Google Shape;306;p17" descr="A picture containing table, compu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5681" y="2246019"/>
            <a:ext cx="3835967" cy="313270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7"/>
          <p:cNvSpPr/>
          <p:nvPr/>
        </p:nvSpPr>
        <p:spPr>
          <a:xfrm>
            <a:off x="6186057" y="5482358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Prototyping with Breadboard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SparkFun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8" name="Google Shape;308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Remote students will complete Part 1 &amp; 3 on </a:t>
            </a:r>
            <a:r>
              <a:rPr lang="en-US" dirty="0" err="1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Tinkercad</a:t>
            </a:r>
            <a:endParaRPr dirty="0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Part 1: Build an LED and button circuit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Part 2: Thermal insulation device competition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Goal is to slow heat loss from a heated jar of beeswax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Add code to the Arduino program for the thermistor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Build the thermistor circuit using the Arduino board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and build a thermal insulating device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Test the thermal insulating device and analyze the data</a:t>
            </a:r>
            <a:endParaRPr dirty="0"/>
          </a:p>
        </p:txBody>
      </p:sp>
      <p:sp>
        <p:nvSpPr>
          <p:cNvPr id="315" name="Google Shape;315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dirty="0"/>
          </a:p>
        </p:txBody>
      </p:sp>
      <p:pic>
        <p:nvPicPr>
          <p:cNvPr id="319" name="Google Shape;319;p18" descr="A picture containing indoor, table, sitting, whit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8"/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Jar of Beeswax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with Thermistor</a:t>
            </a:r>
            <a:endParaRPr dirty="0"/>
          </a:p>
        </p:txBody>
      </p:sp>
      <p:pic>
        <p:nvPicPr>
          <p:cNvPr id="321" name="Google Shape;321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ctrTitle"/>
          </p:nvPr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COMPETITION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Competition will be judged by the lowest minimal design ratio (MDR):</a:t>
            </a:r>
            <a:br>
              <a:rPr lang="en-US"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br>
              <a:rPr lang="en-US">
                <a:latin typeface="Proxima Nova"/>
                <a:ea typeface="Proxima Nova"/>
                <a:cs typeface="Proxima Nova"/>
                <a:sym typeface="Proxima Nova"/>
              </a:rPr>
            </a:b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Insulating capacity (IC) is the change in temperature over time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of the beeswax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Cost is the total cost of the insulating device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>
                <a:latin typeface="Proxima Nova"/>
                <a:ea typeface="Proxima Nova"/>
                <a:cs typeface="Proxima Nova"/>
                <a:sym typeface="Proxima Nova"/>
              </a:rPr>
              <a:t>R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is the room temperature (obtain from thermistor)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</a:t>
            </a:r>
            <a:r>
              <a:rPr lang="en-US" sz="2400" baseline="-25000">
                <a:latin typeface="Proxima Nova"/>
                <a:ea typeface="Proxima Nova"/>
                <a:cs typeface="Proxima Nova"/>
                <a:sym typeface="Proxima Nova"/>
              </a:rPr>
              <a:t>F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 is the final temperature of the beeswax (obtain from data)</a:t>
            </a:r>
            <a:endParaRPr/>
          </a:p>
        </p:txBody>
      </p:sp>
      <p:sp>
        <p:nvSpPr>
          <p:cNvPr id="328" name="Google Shape;328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dirty="0"/>
          </a:p>
        </p:txBody>
      </p:sp>
      <p:pic>
        <p:nvPicPr>
          <p:cNvPr id="332" name="Google Shape;332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8507" y="2598420"/>
            <a:ext cx="3814986" cy="119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Competition Rules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984484"/>
            <a:ext cx="0" cy="203351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pic>
        <p:nvPicPr>
          <p:cNvPr id="106" name="Google Shape;106;p2" descr="Image result for prototyping with ardui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2180" y="2482568"/>
            <a:ext cx="4299468" cy="2866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Prototyping with Arduino Board</a:t>
            </a:r>
            <a:endParaRPr/>
          </a:p>
        </p:txBody>
      </p:sp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>
            <a:spLocks noGrp="1"/>
          </p:cNvSpPr>
          <p:nvPr>
            <p:ph type="ctrTitle"/>
          </p:nvPr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COMPETITION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0"/>
          <p:cNvSpPr/>
          <p:nvPr/>
        </p:nvSpPr>
        <p:spPr>
          <a:xfrm>
            <a:off x="564107" y="3122251"/>
            <a:ext cx="24354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Material Costs for Thermal Insulation Device Competition</a:t>
            </a:r>
            <a:endParaRPr/>
          </a:p>
        </p:txBody>
      </p:sp>
      <p:graphicFrame>
        <p:nvGraphicFramePr>
          <p:cNvPr id="343" name="Google Shape;343;p20"/>
          <p:cNvGraphicFramePr/>
          <p:nvPr>
            <p:extLst>
              <p:ext uri="{D42A27DB-BD31-4B8C-83A1-F6EECF244321}">
                <p14:modId xmlns:p14="http://schemas.microsoft.com/office/powerpoint/2010/main" val="3949788032"/>
              </p:ext>
            </p:extLst>
          </p:nvPr>
        </p:nvGraphicFramePr>
        <p:xfrm>
          <a:off x="3457042" y="1833076"/>
          <a:ext cx="5469000" cy="40234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2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Material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Cost Per 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Large foam cup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$0.50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Lid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$0.25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Pack of clay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bag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Wool fabric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2 pieces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Cotton balls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3 balls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Popsicle sticks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Paper cup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$0.40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Styrofoam pieces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$0.05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Tape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$0.10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Aluminum foil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r>
                        <a:rPr lang="en-US" sz="1600" u="none" strike="noStrike" cap="none" baseline="30000">
                          <a:sym typeface="Proxima Nova"/>
                        </a:rPr>
                        <a:t>2</a:t>
                      </a:r>
                      <a:endParaRPr sz="16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$0.30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Plastic wrap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sym typeface="Proxima Nova"/>
                        </a:rPr>
                        <a:t>1 ft</a:t>
                      </a:r>
                      <a:r>
                        <a:rPr lang="en-US" sz="1600" u="none" strike="noStrike" cap="none" baseline="30000">
                          <a:sym typeface="Proxima Nova"/>
                        </a:rPr>
                        <a:t>2</a:t>
                      </a:r>
                      <a:endParaRPr sz="16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 dirty="0">
                          <a:sym typeface="Proxima Nova"/>
                        </a:rPr>
                        <a:t>$0.02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44" name="Google Shape;344;p2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18</a:t>
            </a:r>
            <a:endParaRPr dirty="0"/>
          </a:p>
        </p:txBody>
      </p:sp>
      <p:pic>
        <p:nvPicPr>
          <p:cNvPr id="345" name="Google Shape;345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1"/>
          <p:cNvSpPr txBox="1">
            <a:spLocks noGrp="1"/>
          </p:cNvSpPr>
          <p:nvPr>
            <p:ph type="ctrTitle"/>
          </p:nvPr>
        </p:nvSpPr>
        <p:spPr>
          <a:xfrm>
            <a:off x="577756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COMPETITION RULES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51" name="Google Shape;351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Cannot move thermistor placement with respect to the lid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Insulating device cannot be touched while testing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External heat sources are prohibited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Jar of beeswax must be inside the container within 30 seconds of receiving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Jar of beeswax cannot be returned (no restarts)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At least one material must be used in the design of the insulating device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Try not to touch the hot jar or beeswax</a:t>
            </a:r>
            <a:endParaRPr/>
          </a:p>
        </p:txBody>
      </p:sp>
      <p:sp>
        <p:nvSpPr>
          <p:cNvPr id="352" name="Google Shape;352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19</a:t>
            </a:r>
            <a:endParaRPr dirty="0"/>
          </a:p>
        </p:txBody>
      </p:sp>
      <p:pic>
        <p:nvPicPr>
          <p:cNvPr id="356" name="Google Shape;356;p2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Individual lab report: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original graph (temperature vs. time) of insulating device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Provide minimal design ratio calculation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Provide price list and design improvements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spreadsheet with competition results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Due at 11:59 PM the night before Lab 4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Describe the design of the insulating device</a:t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20</a:t>
            </a:r>
            <a:endParaRPr dirty="0"/>
          </a:p>
        </p:txBody>
      </p:sp>
      <p:pic>
        <p:nvPicPr>
          <p:cNvPr id="367" name="Google Shape;367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73" name="Google Shape;373;p2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REMOTE STUDENTS must follow the virtual manual page procedure</a:t>
            </a:r>
          </a:p>
          <a:p>
            <a:pPr marL="342900" indent="-342900" algn="l">
              <a:lnSpc>
                <a:spcPct val="10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rPr>
              <a:t>Think Safety! Do not touch hot wax or jar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r>
              <a:rPr lang="en-US" dirty="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Take pictures of the insulating device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dirty="0"/>
          </a:p>
        </p:txBody>
      </p:sp>
      <p:sp>
        <p:nvSpPr>
          <p:cNvPr id="374" name="Google Shape;374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Google Shape;3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21</a:t>
            </a:r>
            <a:endParaRPr dirty="0"/>
          </a:p>
        </p:txBody>
      </p:sp>
      <p:pic>
        <p:nvPicPr>
          <p:cNvPr id="378" name="Google Shape;378;p23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9111" t="29674" r="28032" b="36952"/>
          <a:stretch/>
        </p:blipFill>
        <p:spPr>
          <a:xfrm>
            <a:off x="8433990" y="3261019"/>
            <a:ext cx="2939143" cy="2288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385" name="Google Shape;385;p24"/>
          <p:cNvSpPr txBox="1">
            <a:spLocks noGrp="1"/>
          </p:cNvSpPr>
          <p:nvPr>
            <p:ph type="subTitle" idx="1"/>
          </p:nvPr>
        </p:nvSpPr>
        <p:spPr>
          <a:xfrm>
            <a:off x="805218" y="1626518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 preparation for the next virtual lab, </a:t>
            </a:r>
            <a:r>
              <a:rPr lang="en-US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download these software ahead of time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eDrawings Viewer</a:t>
            </a:r>
            <a:endParaRPr/>
          </a:p>
        </p:txBody>
      </p:sp>
      <p:sp>
        <p:nvSpPr>
          <p:cNvPr id="386" name="Google Shape;386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22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90" name="Google Shape;390;p2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5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396" name="Google Shape;396;p25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7" name="Google Shape;397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utilize electrical components, an Arduino board, and the Arduino IDE to: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Control an LED with and without a button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Test a design prototype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device to slow the rate of heat loss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Enter the device into a competition to obtain the lowest minimal design ratio</a:t>
            </a:r>
            <a:endParaRPr/>
          </a:p>
          <a:p>
            <a:pPr marL="8001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07350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Prototyping – process of designing and building an early model of a product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Electricity – the movement of electrons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Current [A] – flow of electrons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Voltage [V] – difference in charge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Resistance [Ω] – opposition to current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Ohm’s Law: </a:t>
            </a:r>
            <a:r>
              <a:rPr lang="en-US" sz="2400" i="1">
                <a:latin typeface="Cambria Math"/>
                <a:ea typeface="Cambria Math"/>
                <a:cs typeface="Cambria Math"/>
                <a:sym typeface="Cambria Math"/>
              </a:rPr>
              <a:t>V = IR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Ohm’s Law Courtesy of Instructables</a:t>
            </a:r>
            <a:endParaRPr/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9136" r="18523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Common electrical components: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Breadboards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DC voltage sources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Push-buttons and switches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Diodes and transistors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Light emitting diodes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Electrical Components Courtesy of Wikipedia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4" name="Google Shape;144;p5" descr="Image result for electrical compone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1982" y="2161223"/>
            <a:ext cx="5027090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51" name="Google Shape;151;p6"/>
          <p:cNvSpPr txBox="1"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Breadboards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Small boards used for circuit prototyping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Allow temporary connection between circuit components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rails connected vertically (Sections A &amp; D)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Non-colored rows connected horizontally (Sections B &amp; C)</a:t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Breadboard Diagram</a:t>
            </a:r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2960" y="2623654"/>
            <a:ext cx="5744933" cy="260437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7" descr="A picture containing indoor, table, sitting, des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8834" y="2872769"/>
            <a:ext cx="3306355" cy="247976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DC voltage sources – power circuits with voltage difference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Resistors – reduce the current flowing through a circuit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Color-coded to indicate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resistance value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Thermistor – thermal resistor used to measure temperature</a:t>
            </a: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DC Voltage Source (Left),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Thermistor (Top Right), and Resistor (Bottom Right)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71" name="Google Shape;171;p7" descr="Image result for Battery d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780" y="2101088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 descr="A circuit boar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021" t="3664" r="5110" b="7147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79" name="Google Shape;179;p8"/>
          <p:cNvSpPr txBox="1"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Push-buttons and switches – interrupt or divert current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Diodes and transistors – allow current to pass in only one direction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Light emitting diodes (LEDs) – diodes that use low voltage and current</a:t>
            </a: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Push-Button (Top Left), Switch (Top Right), LED (Bottom Left), and Transistor (Bottom Right)</a:t>
            </a:r>
            <a:endParaRPr/>
          </a:p>
        </p:txBody>
      </p:sp>
      <p:sp>
        <p:nvSpPr>
          <p:cNvPr id="184" name="Google Shape;18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85" name="Google Shape;185;p8" descr="A picture containing sitting, table, white, remo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6147" t="8405" r="7499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8" descr="A picture containing bottle, brush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6797" y="3913608"/>
            <a:ext cx="1493844" cy="149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 descr="A picture containing red, sitting, table, orang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l="13412" t="22705" r="5550" b="23926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94" name="Google Shape;194;p9"/>
          <p:cNvSpPr txBox="1"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Microcontroller – inexpensive, programmable computer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3.3V –  typically used to power low-voltage sensors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5V – most common power pin used to power circuits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GND –  ground pin (0 V)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VIN –  voltage-in can be used to power the board using a battery</a:t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/>
          <p:nvPr/>
        </p:nvSpPr>
        <p:spPr>
          <a:xfrm>
            <a:off x="6283634" y="4950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Arduino RedBoard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200" name="Google Shape;200;p9" descr="Redboard inf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0117" y="2202953"/>
            <a:ext cx="3966493" cy="254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9" descr="Redboard pin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0319" y="2311531"/>
            <a:ext cx="1580386" cy="2439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1141</Words>
  <Application>Microsoft Office PowerPoint</Application>
  <PresentationFormat>Widescreen</PresentationFormat>
  <Paragraphs>218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Gotham Medium</vt:lpstr>
      <vt:lpstr>Proxima Nova</vt:lpstr>
      <vt:lpstr>Cambria Math</vt:lpstr>
      <vt:lpstr>Montserrat Medium</vt:lpstr>
      <vt:lpstr>Calibri</vt:lpstr>
      <vt:lpstr>Arial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 WITH MICROCONTROLLERS, SENSORS &amp; MATERIALS</dc:title>
  <dc:creator>Diya</dc:creator>
  <cp:lastModifiedBy>Maithili Manessis</cp:lastModifiedBy>
  <cp:revision>5</cp:revision>
  <dcterms:created xsi:type="dcterms:W3CDTF">2019-06-25T23:10:16Z</dcterms:created>
  <dcterms:modified xsi:type="dcterms:W3CDTF">2021-02-11T04:49:28Z</dcterms:modified>
</cp:coreProperties>
</file>