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</p:embeddedFont>
    <p:embeddedFont>
      <p:font typeface="Montserrat Medium" panose="020B0604020202020204" charset="0"/>
      <p:regular r:id="rId34"/>
      <p:bold r:id="rId35"/>
      <p:italic r:id="rId36"/>
      <p:boldItalic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b5TvxxZNbyFaLuz+c5Y5V+w7l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2EBA07-CE28-44BC-A0E3-E7C5058700DC}">
  <a:tblStyle styleId="{3D2EBA07-CE28-44BC-A0E3-E7C5058700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PROTOTYPING WITH MICROCONTROLLERS, SENSORS &amp; 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481808"/>
            <a:ext cx="91440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428979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Code written in the A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rduino programming language (based on C/C++)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3" name="Google Shape;213;p10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5648" y="1857456"/>
            <a:ext cx="3498193" cy="396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5218570" y="582365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/>
          </a:p>
        </p:txBody>
      </p:sp>
      <p:pic>
        <p:nvPicPr>
          <p:cNvPr id="216" name="Google Shape;216;p1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Datatypes – different kinds of data values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int, double, char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Operators – perform operations on variables and constants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+, =, ==, &lt;=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Variables and constants – hold data according to datatype</a:t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/>
          <p:nvPr/>
        </p:nvSpPr>
        <p:spPr>
          <a:xfrm>
            <a:off x="3518393" y="581620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Examples of Constants and Variables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28" name="Google Shape;228;p11" descr="A picture containing table,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169" y="4087155"/>
            <a:ext cx="4610789" cy="17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35" name="Google Shape;235;p1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Conditional statements – run code enclosed by curly brackets when condition is met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3518391" y="55570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Conditional Statements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41" name="Google Shape;241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576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Loops – runs section of code repeatedly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While loops – runs code until the end condition is met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 loops – runs code for a specific number of times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/>
          <p:nvPr/>
        </p:nvSpPr>
        <p:spPr>
          <a:xfrm>
            <a:off x="3449061" y="5710576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While and For Loops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54" name="Google Shape;254;p1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17" y="3331029"/>
            <a:ext cx="5972902" cy="2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61" name="Google Shape;261;p14"/>
          <p:cNvSpPr txBox="1"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TinkerCAD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www.tinkercad.com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12573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Log-in with Autodesk account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Cloud-based 3D modeling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to create CAD models, simulate circuitry, and code virtually</a:t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Example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Template</a:t>
            </a:r>
            <a:endParaRPr dirty="0"/>
          </a:p>
        </p:txBody>
      </p:sp>
      <p:sp>
        <p:nvSpPr>
          <p:cNvPr id="266" name="Google Shape;266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dirty="0"/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07" y="2450460"/>
            <a:ext cx="3880589" cy="312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8900" y="2239192"/>
            <a:ext cx="2238002" cy="9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1"/>
          </p:nvPr>
        </p:nvSpPr>
        <p:spPr>
          <a:xfrm>
            <a:off x="5427981" y="2008454"/>
            <a:ext cx="60108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– form of energy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transfer – process of thermal energy moving from one body to another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Conduction – through solids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Convection – within a fluid medium (liquid or gas)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Radiation – emitted energy in all directions with or without a medium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/>
          <p:nvPr/>
        </p:nvSpPr>
        <p:spPr>
          <a:xfrm>
            <a:off x="0" y="549070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Modes of Heat Transfer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Mr.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Oey’s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Science Classes</a:t>
            </a:r>
            <a:endParaRPr dirty="0"/>
          </a:p>
        </p:txBody>
      </p:sp>
      <p:sp>
        <p:nvSpPr>
          <p:cNvPr id="280" name="Google Shape;280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dirty="0"/>
          </a:p>
        </p:txBody>
      </p:sp>
      <p:pic>
        <p:nvPicPr>
          <p:cNvPr id="281" name="Google Shape;281;p15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Thermodynamic system – defined area in the Universe separated by a boundary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Open – transfers mass and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Closed – only transfers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Isolated – cannot transfer mass or heat</a:t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/>
          <p:nvPr/>
        </p:nvSpPr>
        <p:spPr>
          <a:xfrm>
            <a:off x="331187" y="502159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Open (Left), Closed (Center), and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Isolated (Right) Systems Courtesy of x-engineer.org </a:t>
            </a:r>
            <a:endParaRPr dirty="0"/>
          </a:p>
        </p:txBody>
      </p:sp>
      <p:sp>
        <p:nvSpPr>
          <p:cNvPr id="293" name="Google Shape;293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dirty="0"/>
          </a:p>
        </p:txBody>
      </p:sp>
      <p:pic>
        <p:nvPicPr>
          <p:cNvPr id="294" name="Google Shape;294;p16" descr="A picture containing bott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4" y="2528532"/>
            <a:ext cx="4165781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RedBoard and USB cable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Arduino IDE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Jumper wires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220 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10 kΩ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Thermistor</a:t>
            </a:r>
            <a:endParaRPr/>
          </a:p>
        </p:txBody>
      </p:sp>
      <p:sp>
        <p:nvSpPr>
          <p:cNvPr id="302" name="Google Shape;302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dirty="0"/>
          </a:p>
        </p:txBody>
      </p:sp>
      <p:pic>
        <p:nvPicPr>
          <p:cNvPr id="306" name="Google Shape;306;p17" descr="A picture containing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681" y="2246019"/>
            <a:ext cx="3835967" cy="31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/>
          <p:nvPr/>
        </p:nvSpPr>
        <p:spPr>
          <a:xfrm>
            <a:off x="6186057" y="548235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Prototyping with Breadboard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SparkFun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Remote students will complete Part 1, 2 &amp; 3 on </a:t>
            </a:r>
            <a:r>
              <a:rPr lang="en-US" dirty="0" err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1: Build an LED and button circuit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2: Thermal insulation device competition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Add code to the Arduino program for the thermistor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 the thermistor circuit using the Arduino board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and build a thermal insulating device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Test the thermal insulating device and analyze the data</a:t>
            </a:r>
            <a:endParaRPr dirty="0"/>
          </a:p>
        </p:txBody>
      </p:sp>
      <p:sp>
        <p:nvSpPr>
          <p:cNvPr id="315" name="Google Shape;315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pic>
        <p:nvPicPr>
          <p:cNvPr id="319" name="Google Shape;319;p18" descr="A picture containing indoor, table, sitting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Jar of Beeswax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Thermistor</a:t>
            </a:r>
            <a:endParaRPr dirty="0"/>
          </a:p>
        </p:txBody>
      </p:sp>
      <p:pic>
        <p:nvPicPr>
          <p:cNvPr id="321" name="Google Shape;321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will be judged by the lowest minimal design ratio (MDR):</a:t>
            </a: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Insulating capacity (IC) is the change in temperature over time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of the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Cost is the total cost of the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room temperature (obtain from thermistor)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final temperature of the beeswax (obtain from data)</a:t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dirty="0"/>
          </a:p>
        </p:txBody>
      </p:sp>
      <p:pic>
        <p:nvPicPr>
          <p:cNvPr id="332" name="Google Shape;33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8507" y="2598420"/>
            <a:ext cx="3814986" cy="119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Rules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984484"/>
            <a:ext cx="0" cy="203351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Image result for prototyping with ardu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180" y="2482568"/>
            <a:ext cx="4299468" cy="28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/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/>
          <p:nvPr/>
        </p:nvSpPr>
        <p:spPr>
          <a:xfrm>
            <a:off x="564107" y="3122251"/>
            <a:ext cx="24354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Material Costs for Thermal Insulation Device Competition</a:t>
            </a:r>
            <a:endParaRPr/>
          </a:p>
        </p:txBody>
      </p:sp>
      <p:graphicFrame>
        <p:nvGraphicFramePr>
          <p:cNvPr id="343" name="Google Shape;343;p20"/>
          <p:cNvGraphicFramePr/>
          <p:nvPr>
            <p:extLst>
              <p:ext uri="{D42A27DB-BD31-4B8C-83A1-F6EECF244321}">
                <p14:modId xmlns:p14="http://schemas.microsoft.com/office/powerpoint/2010/main" val="3949788032"/>
              </p:ext>
            </p:extLst>
          </p:nvPr>
        </p:nvGraphicFramePr>
        <p:xfrm>
          <a:off x="3457042" y="1833076"/>
          <a:ext cx="5469000" cy="4023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Large foam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Lid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Pack of clay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bag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Wool fabric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2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Cotton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3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Popsicle sticks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Paper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$0.40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Styrofoam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Tape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Aluminum foil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Plastic wrap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ym typeface="Proxima Nova"/>
                        </a:rPr>
                        <a:t>$0.02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4" name="Google Shape;344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345" name="Google Shape;345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ctrTitle"/>
          </p:nvPr>
        </p:nvSpPr>
        <p:spPr>
          <a:xfrm>
            <a:off x="577756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Cannot move thermistor placement with respect to the lid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Insulating device cannot be touched while testing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External heat sources are prohibited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must be inside the container within 30 seconds of receiving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cannot be returned (no restarts)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At least one material must be used in the design of the insulating device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Try not to touch the hot jar or beeswax</a:t>
            </a: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pic>
        <p:nvPicPr>
          <p:cNvPr id="356" name="Google Shape;356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original graph (temperature vs. time) of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minimal design ratio calculation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price list and design improvements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spreadsheet with competition results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Describe the design of the insulating device</a:t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 dirty="0"/>
          </a:p>
        </p:txBody>
      </p:sp>
      <p:pic>
        <p:nvPicPr>
          <p:cNvPr id="367" name="Google Shape;367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safety! Don’t touch hot wax or jar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pictures of the insulating device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 dirty="0"/>
          </a:p>
        </p:txBody>
      </p:sp>
      <p:pic>
        <p:nvPicPr>
          <p:cNvPr id="378" name="Google Shape;378;p2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9111" t="29674" r="28032" b="36952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805218" y="1626518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these software ahead of time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eDrawings Viewer</a:t>
            </a:r>
            <a:endParaRPr/>
          </a:p>
        </p:txBody>
      </p:sp>
      <p:sp>
        <p:nvSpPr>
          <p:cNvPr id="386" name="Google Shape;38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0" name="Google Shape;390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396" name="Google Shape;396;p2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utilize electrical components, an Arduino board, and the Arduino IDE to: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Control an LED with and without a button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Test a design prototype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device to slow the rate of heat loss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Enter the device into a competition to obtain the lowest minimal design ratio</a:t>
            </a:r>
            <a:endParaRPr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7350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Prototyping – process of designing and building an early model of a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Electricity – the movement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Current [A] – flow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Voltage [V] – difference in charge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[Ω] – opposition to current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Ohm’s Law: </a:t>
            </a:r>
            <a:r>
              <a:rPr lang="en-US" sz="2400" i="1">
                <a:latin typeface="Cambria Math"/>
                <a:ea typeface="Cambria Math"/>
                <a:cs typeface="Cambria Math"/>
                <a:sym typeface="Cambria Math"/>
              </a:rPr>
              <a:t>V = IR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Ohm’s Law Courtesy of Instructables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136" r="18523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Common electrical components: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DC voltage 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Push-buttons and switches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Diodes and transistors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Components Courtesy of Wikipedia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 descr="Image result for electrical compon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982" y="2161223"/>
            <a:ext cx="502709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Small boards used for circuit prototyping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temporary connection between circuit components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rails connected vertically (Sections A &amp; D)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Non-colored rows connected horizontally (Sections B &amp; C)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Breadboard Diagram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2960" y="2623654"/>
            <a:ext cx="5744933" cy="260437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A picture containing indoor, table, sitting,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834" y="2872769"/>
            <a:ext cx="3306355" cy="24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DC voltage sources – power circuits with voltage difference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Resistors – reduce the current flowing through a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Color-coded to indicate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value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Thermistor – thermal resistor used to measure temperature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DC Voltage Source (Left),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Thermistor (Top Right), and Resistor (Bottom Right)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1" name="Google Shape;171;p7" descr="Image result for Battery 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80" y="2101088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21" t="3664" r="5110" b="7147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Push-buttons and switches – interrupt or divert current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Diodes and transistors – allow current to pass in only one direction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 (LEDs) – diodes that use low voltage and current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Push-Button (Top Left), Switch (Top Right), LED (Bottom Left), and Transistor (Bottom Right)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5" name="Google Shape;185;p8" descr="A picture containing sitting, table, white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147" t="8405" r="7499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 descr="A picture containing bottle, brush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797" y="3913608"/>
            <a:ext cx="1493844" cy="149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 descr="A picture containing red, sitting, table, orang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3412" t="22705" r="5550" b="23926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Microcontroller – inexpensive, programmable computer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3.3V –  typically used to power low-voltage sensors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5V – most common power pin used to power circuits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GND –  ground pin (0 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VIN –  voltage-in can be used to power the board using a battery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6283634" y="4950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Arduino RedBoard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0" name="Google Shape;200;p9" descr="Redboard inf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117" y="2202953"/>
            <a:ext cx="3966493" cy="25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Redboard 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0319" y="2311531"/>
            <a:ext cx="1580386" cy="24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1133</Words>
  <Application>Microsoft Office PowerPoint</Application>
  <PresentationFormat>Widescreen</PresentationFormat>
  <Paragraphs>217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Proxima Nova</vt:lpstr>
      <vt:lpstr>Cambria Math</vt:lpstr>
      <vt:lpstr>Arial</vt:lpstr>
      <vt:lpstr>Calibri</vt:lpstr>
      <vt:lpstr>Gotham Medium</vt:lpstr>
      <vt:lpstr>Montserrat Medium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WITH MICROCONTROLLERS, SENSORS &amp; MATERIALS</dc:title>
  <dc:creator>Diya</dc:creator>
  <cp:lastModifiedBy>Maithili Manessis</cp:lastModifiedBy>
  <cp:revision>3</cp:revision>
  <dcterms:created xsi:type="dcterms:W3CDTF">2019-06-25T23:10:16Z</dcterms:created>
  <dcterms:modified xsi:type="dcterms:W3CDTF">2021-02-10T04:45:45Z</dcterms:modified>
</cp:coreProperties>
</file>