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Gotham" panose="02000504050000020004" pitchFamily="2" charset="0"/>
      <p:regular r:id="rId28"/>
      <p:bold r:id="rId29"/>
      <p:italic r:id="rId30"/>
      <p:boldItalic r:id="rId31"/>
    </p:embeddedFont>
    <p:embeddedFont>
      <p:font typeface="Montserrat Medium" panose="020B0604020202020204" charset="0"/>
      <p:regular r:id="rId32"/>
      <p:bold r:id="rId33"/>
      <p:italic r:id="rId34"/>
      <p:boldItalic r:id="rId35"/>
    </p:embeddedFont>
    <p:embeddedFont>
      <p:font typeface="Proxima Nova" panose="020B0604020202020204" charset="0"/>
      <p:regular r:id="rId36"/>
      <p:bold r:id="rId37"/>
      <p:italic r:id="rId38"/>
      <p:boldItalic r:id="rId39"/>
    </p:embeddedFont>
    <p:embeddedFont>
      <p:font typeface="Proxima Nova Lt" panose="02000506030000020004" charset="0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heMF3F4KYkEu3l9Pw87n2sJTVM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0969C5-DA8D-4B8F-9252-5A1CBE9066FF}">
  <a:tblStyle styleId="{150969C5-DA8D-4B8F-9252-5A1CBE9066F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4660"/>
  </p:normalViewPr>
  <p:slideViewPr>
    <p:cSldViewPr snapToGrid="0">
      <p:cViewPr varScale="1">
        <p:scale>
          <a:sx n="95" d="100"/>
          <a:sy n="95" d="100"/>
        </p:scale>
        <p:origin x="643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c32c8e5099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c32c8e509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their </a:t>
            </a:r>
            <a:r>
              <a:rPr lang="en-US" b="1"/>
              <a:t>first team lab report</a:t>
            </a:r>
            <a:r>
              <a:rPr lang="en-US" b="0"/>
              <a:t>, make sure to ask if they have any questions. </a:t>
            </a:r>
            <a:endParaRPr/>
          </a:p>
        </p:txBody>
      </p:sp>
      <p:sp>
        <p:nvSpPr>
          <p:cNvPr id="306" name="Google Shape;30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32c8e509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c32c8e50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PROCESSES &amp; </a:t>
            </a:r>
            <a:br>
              <a:rPr lang="en-US" sz="5400" dirty="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</a:br>
            <a:r>
              <a:rPr lang="en-US" sz="5400" dirty="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WATER FILTERS</a:t>
            </a:r>
            <a:endParaRPr dirty="0">
              <a:latin typeface="Gotham" panose="02000504050000020004" pitchFamily="2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 |  LAB 8</a:t>
            </a:r>
            <a:endParaRPr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" panose="02000504050000020004" pitchFamily="2" charset="0"/>
            </a:endParaRPr>
          </a:p>
        </p:txBody>
      </p:sp>
      <p:sp>
        <p:nvSpPr>
          <p:cNvPr id="203" name="Google Shape;203;p9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Example process: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Three streams enter a mixer: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500 kg/s pineapple juice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100 kg/s frozen strawberries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75 kg/s fresh peaches</a:t>
            </a:r>
            <a:endParaRPr/>
          </a:p>
        </p:txBody>
      </p:sp>
      <p:sp>
        <p:nvSpPr>
          <p:cNvPr id="204" name="Google Shape;204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9"/>
          <p:cNvSpPr/>
          <p:nvPr/>
        </p:nvSpPr>
        <p:spPr>
          <a:xfrm>
            <a:off x="6373108" y="557220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First Process Unit Example</a:t>
            </a:r>
            <a:endParaRPr dirty="0"/>
          </a:p>
        </p:txBody>
      </p:sp>
      <p:sp>
        <p:nvSpPr>
          <p:cNvPr id="208" name="Google Shape;208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/>
          </a:p>
        </p:txBody>
      </p:sp>
      <p:pic>
        <p:nvPicPr>
          <p:cNvPr id="209" name="Google Shape;20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0071" y="2781587"/>
            <a:ext cx="4428965" cy="2767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9" descr="A glass of orange juic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2720" y="3666291"/>
            <a:ext cx="1206795" cy="1087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9" descr="A group of fruit on display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76023" y="4714696"/>
            <a:ext cx="1040187" cy="104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9" descr="A sliced apple on a tabl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56732" y="1867754"/>
            <a:ext cx="1187967" cy="97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9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" panose="02000504050000020004" pitchFamily="2" charset="0"/>
            </a:endParaRPr>
          </a:p>
        </p:txBody>
      </p:sp>
      <p:sp>
        <p:nvSpPr>
          <p:cNvPr id="219" name="Google Shape;219;p10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66967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Next, product stream enters a strainer: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20% exits as solid and goes into the trash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80% exits as liquid extract</a:t>
            </a:r>
            <a:endParaRPr/>
          </a:p>
        </p:txBody>
      </p:sp>
      <p:sp>
        <p:nvSpPr>
          <p:cNvPr id="220" name="Google Shape;220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0"/>
          <p:cNvSpPr/>
          <p:nvPr/>
        </p:nvSpPr>
        <p:spPr>
          <a:xfrm>
            <a:off x="6291913" y="544301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Second Process Unit Example</a:t>
            </a:r>
            <a:endParaRPr dirty="0"/>
          </a:p>
        </p:txBody>
      </p:sp>
      <p:sp>
        <p:nvSpPr>
          <p:cNvPr id="224" name="Google Shape;224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  <p:pic>
        <p:nvPicPr>
          <p:cNvPr id="225" name="Google Shape;22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4608" y="1996661"/>
            <a:ext cx="4689824" cy="3515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" panose="02000504050000020004" pitchFamily="2" charset="0"/>
            </a:endParaRPr>
          </a:p>
        </p:txBody>
      </p:sp>
      <p:sp>
        <p:nvSpPr>
          <p:cNvPr id="232" name="Google Shape;232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/>
          <p:nvPr/>
        </p:nvSpPr>
        <p:spPr>
          <a:xfrm>
            <a:off x="6125473" y="498755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Third Process Unit Example</a:t>
            </a:r>
            <a:endParaRPr dirty="0"/>
          </a:p>
        </p:txBody>
      </p:sp>
      <p:sp>
        <p:nvSpPr>
          <p:cNvPr id="236" name="Google Shape;236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/>
          </a:p>
        </p:txBody>
      </p:sp>
      <p:pic>
        <p:nvPicPr>
          <p:cNvPr id="237" name="Google Shape;23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8084" y="2444063"/>
            <a:ext cx="6085190" cy="251994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1"/>
          <p:cNvSpPr txBox="1">
            <a:spLocks noGrp="1"/>
          </p:cNvSpPr>
          <p:nvPr>
            <p:ph type="subTitle" idx="1"/>
          </p:nvPr>
        </p:nvSpPr>
        <p:spPr>
          <a:xfrm>
            <a:off x="501159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Lastly, liquid extract enters another mixer with another stream: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700 kg/s club soda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Product stream then enters storage unit</a:t>
            </a:r>
            <a:endParaRPr/>
          </a:p>
        </p:txBody>
      </p:sp>
      <p:pic>
        <p:nvPicPr>
          <p:cNvPr id="239" name="Google Shape;239;p1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4024" y="1609423"/>
            <a:ext cx="6046866" cy="430257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" panose="02000504050000020004" pitchFamily="2" charset="0"/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2"/>
          <p:cNvSpPr/>
          <p:nvPr/>
        </p:nvSpPr>
        <p:spPr>
          <a:xfrm>
            <a:off x="5079119" y="5835049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Complete Process Flow Diagram Example</a:t>
            </a:r>
            <a:endParaRPr dirty="0"/>
          </a:p>
        </p:txBody>
      </p:sp>
      <p:sp>
        <p:nvSpPr>
          <p:cNvPr id="250" name="Google Shape;250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/>
          </a:p>
        </p:txBody>
      </p:sp>
      <p:sp>
        <p:nvSpPr>
          <p:cNvPr id="251" name="Google Shape;251;p12"/>
          <p:cNvSpPr txBox="1">
            <a:spLocks noGrp="1"/>
          </p:cNvSpPr>
          <p:nvPr>
            <p:ph type="subTitle" idx="1"/>
          </p:nvPr>
        </p:nvSpPr>
        <p:spPr>
          <a:xfrm>
            <a:off x="578727" y="1923350"/>
            <a:ext cx="419746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Combine all the parts to make the complete PFD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52" name="Google Shape;252;p1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MATERIALS</a:t>
            </a:r>
            <a:endParaRPr>
              <a:latin typeface="Gotham" panose="02000504050000020004" pitchFamily="2" charset="0"/>
            </a:endParaRPr>
          </a:p>
        </p:txBody>
      </p:sp>
      <p:sp>
        <p:nvSpPr>
          <p:cNvPr id="258" name="Google Shape;258;p13"/>
          <p:cNvSpPr txBox="1">
            <a:spLocks noGrp="1"/>
          </p:cNvSpPr>
          <p:nvPr>
            <p:ph type="subTitle" idx="1"/>
          </p:nvPr>
        </p:nvSpPr>
        <p:spPr>
          <a:xfrm>
            <a:off x="1240970" y="1839022"/>
            <a:ext cx="9710060" cy="410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Lab PC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pH strips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Contaminated water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Beaker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Funnel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Erlenmeyer flask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Scale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Alum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Sodium bicarbonate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Glass stirring rod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Gravel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Sand 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Activated carbon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Font typeface="Proxima Nova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Turbidity Sensor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/>
          </a:p>
        </p:txBody>
      </p:sp>
      <p:pic>
        <p:nvPicPr>
          <p:cNvPr id="263" name="Google Shape;263;p13" descr="A picture containing cup, table, indoor, glas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6165" y="2770645"/>
            <a:ext cx="2707225" cy="270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3" descr="A picture containing food, rock, snow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2263" y="3752988"/>
            <a:ext cx="2193321" cy="21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3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PROCEDURE</a:t>
            </a:r>
            <a:endParaRPr dirty="0">
              <a:latin typeface="Gotham" panose="02000504050000020004" pitchFamily="2" charset="0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/>
          </a:p>
        </p:txBody>
      </p:sp>
      <p:sp>
        <p:nvSpPr>
          <p:cNvPr id="275" name="Google Shape;275;p14"/>
          <p:cNvSpPr txBox="1"/>
          <p:nvPr/>
        </p:nvSpPr>
        <p:spPr>
          <a:xfrm>
            <a:off x="778329" y="1900590"/>
            <a:ext cx="1063534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Part 1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Balance the pH of the contaminated solution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Part 2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Design and test assembled water filter 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Record data on Excel datasheet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Part 3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Design a process flow diagram based on the water filter design</a:t>
            </a:r>
            <a:endParaRPr dirty="0"/>
          </a:p>
        </p:txBody>
      </p:sp>
      <p:pic>
        <p:nvPicPr>
          <p:cNvPr id="276" name="Google Shape;276;p1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c32c8e5099_0_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DESIGN CONSIDERATIONS</a:t>
            </a:r>
            <a:endParaRPr>
              <a:latin typeface="Gotham" panose="02000504050000020004" pitchFamily="2" charset="0"/>
            </a:endParaRPr>
          </a:p>
        </p:txBody>
      </p:sp>
      <p:sp>
        <p:nvSpPr>
          <p:cNvPr id="282" name="Google Shape;282;gc32c8e5099_0_23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c32c8e5099_0_23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gc32c8e5099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c32c8e5099_0_23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/>
          </a:p>
        </p:txBody>
      </p:sp>
      <p:pic>
        <p:nvPicPr>
          <p:cNvPr id="286" name="Google Shape;286;gc32c8e5099_0_2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c32c8e5099_0_23"/>
          <p:cNvSpPr txBox="1"/>
          <p:nvPr/>
        </p:nvSpPr>
        <p:spPr>
          <a:xfrm>
            <a:off x="749200" y="2153150"/>
            <a:ext cx="1069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c32c8e5099_0_23"/>
          <p:cNvSpPr txBox="1"/>
          <p:nvPr/>
        </p:nvSpPr>
        <p:spPr>
          <a:xfrm>
            <a:off x="618100" y="2070625"/>
            <a:ext cx="10824600" cy="467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Water filter design is judged by a Competition Ratio (CR): 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657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Proxima Nova"/>
                <a:ea typeface="Proxima Nova"/>
                <a:cs typeface="Proxima Nova"/>
                <a:sym typeface="Proxima Nova"/>
              </a:rPr>
              <a:t>        </a:t>
            </a:r>
            <a:endParaRPr sz="1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191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Design must include 3 scoops of any material 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191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Design must include at most three of each material (Max. of 9 scoops)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191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Only 1 Trial is allowed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0" name="Google Shape;290;gc32c8e5099_0_23"/>
          <p:cNvPicPr preferRelativeResize="0"/>
          <p:nvPr/>
        </p:nvPicPr>
        <p:blipFill rotWithShape="1">
          <a:blip r:embed="rId5">
            <a:alphaModFix/>
          </a:blip>
          <a:srcRect t="11007" b="24886"/>
          <a:stretch/>
        </p:blipFill>
        <p:spPr>
          <a:xfrm>
            <a:off x="4535900" y="3432040"/>
            <a:ext cx="2989000" cy="4790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F073D0-F1F7-4EC9-BCFF-7FA06EAF7E2D}"/>
                  </a:ext>
                </a:extLst>
              </p:cNvPr>
              <p:cNvSpPr txBox="1"/>
              <p:nvPr/>
            </p:nvSpPr>
            <p:spPr>
              <a:xfrm>
                <a:off x="279838" y="2792286"/>
                <a:ext cx="11632223" cy="491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𝑪𝒐𝒎𝒑𝒆𝒕𝒊𝒕𝒊𝒐𝒏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𝑹𝒂𝒕𝒊𝒐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𝑭𝒓𝒂𝒄𝒕𝒊𝒐𝒏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𝑴𝒂𝒔𝒔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𝑳𝒐𝒔𝒕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𝑻𝒐𝒕𝒂𝒍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𝑪𝒐𝒔𝒕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𝑭𝒊𝒍𝒕𝒆𝒓𝒆𝒅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𝑾𝒂𝒕𝒆𝒓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𝑻𝒖𝒓𝒃𝒊𝒅𝒊𝒕𝒚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𝑪𝒐𝒏𝒕𝒂𝒎𝒊𝒏𝒂𝒕𝒆𝒅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𝑾𝒂𝒕𝒆𝒓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𝑻𝒖𝒓𝒃𝒊𝒅𝒊𝒕𝒚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𝑪𝒍𝒆𝒂𝒏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𝑾𝒂𝒕𝒆𝒓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𝑻𝒖𝒓𝒃𝒊𝒅𝒊𝒕𝒚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𝑪𝒐𝒏𝒕𝒂𝒎𝒊𝒏𝒂𝒕𝒆𝒅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𝑾𝒂𝒕𝒆𝒓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𝑻𝒖𝒓𝒃𝒊𝒅𝒊𝒕𝒚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×[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𝑭𝒍𝒐𝒘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𝑹𝒂𝒕𝒆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den>
                          </m:f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F073D0-F1F7-4EC9-BCFF-7FA06EAF7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38" y="2792286"/>
                <a:ext cx="11632223" cy="491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DESIGN CONSIDERATIONS</a:t>
            </a:r>
            <a:endParaRPr dirty="0">
              <a:latin typeface="Gotham" panose="02000504050000020004" pitchFamily="2" charset="0"/>
            </a:endParaRPr>
          </a:p>
        </p:txBody>
      </p:sp>
      <p:sp>
        <p:nvSpPr>
          <p:cNvPr id="296" name="Google Shape;296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/>
          </a:p>
        </p:txBody>
      </p:sp>
      <p:graphicFrame>
        <p:nvGraphicFramePr>
          <p:cNvPr id="300" name="Google Shape;300;p16"/>
          <p:cNvGraphicFramePr/>
          <p:nvPr>
            <p:extLst>
              <p:ext uri="{D42A27DB-BD31-4B8C-83A1-F6EECF244321}">
                <p14:modId xmlns:p14="http://schemas.microsoft.com/office/powerpoint/2010/main" val="3310980784"/>
              </p:ext>
            </p:extLst>
          </p:nvPr>
        </p:nvGraphicFramePr>
        <p:xfrm>
          <a:off x="2151017" y="3073386"/>
          <a:ext cx="7889975" cy="15850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25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sym typeface="Proxima Nova"/>
                        </a:rPr>
                        <a:t>Material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  <a:sym typeface="Proxima Nova"/>
                        </a:rPr>
                        <a:t>Unit</a:t>
                      </a:r>
                      <a:endParaRPr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  <a:sym typeface="Proxima Nova"/>
                        </a:rPr>
                        <a:t>Cost Per Unit</a:t>
                      </a:r>
                      <a:endParaRPr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ym typeface="Proxima Nova"/>
                        </a:rPr>
                        <a:t>Gravel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ym typeface="Proxima Nova"/>
                        </a:rPr>
                        <a:t>1 scoop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ym typeface="Proxima Nova"/>
                        </a:rPr>
                        <a:t>$0.25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ym typeface="Proxima Nova"/>
                        </a:rPr>
                        <a:t>Sand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ym typeface="Proxima Nova"/>
                        </a:rPr>
                        <a:t>1 scoop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ym typeface="Proxima Nova"/>
                        </a:rPr>
                        <a:t>$1.00</a:t>
                      </a:r>
                      <a:endParaRPr sz="2000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ym typeface="Proxima Nova"/>
                        </a:rPr>
                        <a:t>Activated Carbon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ym typeface="Proxima Nova"/>
                        </a:rPr>
                        <a:t>1 scoop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ym typeface="Proxima Nova"/>
                        </a:rPr>
                        <a:t>$0.50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1" name="Google Shape;301;p16"/>
          <p:cNvSpPr/>
          <p:nvPr/>
        </p:nvSpPr>
        <p:spPr>
          <a:xfrm>
            <a:off x="2151016" y="2721184"/>
            <a:ext cx="78899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Cost List for Water Filter Design</a:t>
            </a:r>
            <a:endParaRPr/>
          </a:p>
        </p:txBody>
      </p:sp>
      <p:pic>
        <p:nvPicPr>
          <p:cNvPr id="302" name="Google Shape;302;p1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ASSIGNMENT</a:t>
            </a:r>
            <a:endParaRPr>
              <a:latin typeface="Gotham" panose="02000504050000020004" pitchFamily="2" charset="0"/>
            </a:endParaRPr>
          </a:p>
        </p:txBody>
      </p:sp>
      <p:sp>
        <p:nvSpPr>
          <p:cNvPr id="309" name="Google Shape;309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/>
          </a:p>
        </p:txBody>
      </p:sp>
      <p:sp>
        <p:nvSpPr>
          <p:cNvPr id="313" name="Google Shape;313;p17"/>
          <p:cNvSpPr txBox="1"/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Team lab report:</a:t>
            </a:r>
            <a:endParaRPr dirty="0">
              <a:latin typeface="Proxima Nova Lt" panose="02000506030000020004" pitchFamily="2" charset="0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Answer discussion questions in manual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pictures of water filter design &amp; assembled water filter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Excel datasheet with results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picture of complete process flow diagram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Due at 11:59 PM the night before Lab 9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Team presentation:</a:t>
            </a:r>
            <a:endParaRPr dirty="0">
              <a:latin typeface="Proxima Nova Lt" panose="02000506030000020004" pitchFamily="2" charset="0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Address discussion points in manual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cost of water filter designs</a:t>
            </a:r>
            <a:endParaRPr dirty="0"/>
          </a:p>
        </p:txBody>
      </p:sp>
      <p:pic>
        <p:nvPicPr>
          <p:cNvPr id="314" name="Google Shape;314;p1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CLOSING</a:t>
            </a:r>
            <a:endParaRPr dirty="0">
              <a:latin typeface="Gotham" panose="02000504050000020004" pitchFamily="2" charset="0"/>
            </a:endParaRPr>
          </a:p>
        </p:txBody>
      </p:sp>
      <p:sp>
        <p:nvSpPr>
          <p:cNvPr id="320" name="Google Shape;320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17</a:t>
            </a:r>
            <a:endParaRPr/>
          </a:p>
        </p:txBody>
      </p:sp>
      <p:sp>
        <p:nvSpPr>
          <p:cNvPr id="324" name="Google Shape;324;p18"/>
          <p:cNvSpPr txBox="1"/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Record all data in Excel datasheet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Take pictures of the filter design, assembled water filter, contaminated water, filtered water, and process flow diagram</a:t>
            </a:r>
            <a:endParaRPr sz="2400" b="1" dirty="0">
              <a:solidFill>
                <a:srgbClr val="FF0000"/>
              </a:solidFill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Submit all work electronically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Clean up workstations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Return all unused materials to the TA</a:t>
            </a:r>
            <a:endParaRPr dirty="0"/>
          </a:p>
        </p:txBody>
      </p:sp>
      <p:pic>
        <p:nvPicPr>
          <p:cNvPr id="325" name="Google Shape;325;p1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51379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OVERVIEW</a:t>
            </a:r>
            <a:endParaRPr dirty="0">
              <a:latin typeface="Gotham" panose="02000504050000020004" pitchFamily="2" charset="0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Assignment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831814"/>
            <a:ext cx="0" cy="2280604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6612151" y="5138610"/>
            <a:ext cx="43027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Hudson River Courtesy of Hudson River Foundations</a:t>
            </a:r>
            <a:endParaRPr/>
          </a:p>
        </p:txBody>
      </p:sp>
      <p:pic>
        <p:nvPicPr>
          <p:cNvPr id="107" name="Google Shape;107;p2" descr="Hudson River Found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9054" y="2569015"/>
            <a:ext cx="4988903" cy="256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9"/>
          <p:cNvSpPr txBox="1">
            <a:spLocks noGrp="1"/>
          </p:cNvSpPr>
          <p:nvPr>
            <p:ph type="ctrTitle"/>
          </p:nvPr>
        </p:nvSpPr>
        <p:spPr>
          <a:xfrm>
            <a:off x="892629" y="2868646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 dirty="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QUESTIONS?</a:t>
            </a:r>
            <a:endParaRPr dirty="0">
              <a:latin typeface="Gotham" panose="02000504050000020004" pitchFamily="2" charset="0"/>
            </a:endParaRPr>
          </a:p>
        </p:txBody>
      </p:sp>
      <p:cxnSp>
        <p:nvCxnSpPr>
          <p:cNvPr id="331" name="Google Shape;331;p19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2" name="Google Shape;332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OBJECTIVE</a:t>
            </a:r>
            <a:endParaRPr dirty="0">
              <a:latin typeface="Gotham" panose="02000504050000020004" pitchFamily="2" charset="0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understand the processes behind a water treatment system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and assemble an efficient water filter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 process flow diagram of an industrial-scale water filter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" panose="02000504050000020004" pitchFamily="2" charset="0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pic>
        <p:nvPicPr>
          <p:cNvPr id="129" name="Google Shape;129;p4" descr="Figure illustrating the water treatment cycle, showing coagulation, sedimentation, filtration, and disinfec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3589" y="2013950"/>
            <a:ext cx="2538059" cy="323025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7261264" y="5249208"/>
            <a:ext cx="43027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Water Treatment System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the CDC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818867" y="1923350"/>
            <a:ext cx="6256847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Water treatment system: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i="0" u="none" strike="noStrike" cap="none" dirty="0">
                <a:solidFill>
                  <a:schemeClr val="accent6"/>
                </a:solidFill>
                <a:latin typeface="Proxima Nova Lt" panose="02000506030000020004" charset="0"/>
                <a:ea typeface="Proxima Nova"/>
                <a:cs typeface="Proxima Nova"/>
                <a:sym typeface="Proxima Nova"/>
              </a:rPr>
              <a:t>Coagulation &amp; flocculation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addition of chemicals to create flocs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Sedimentation – flocs settle to bottom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 dirty="0">
                <a:solidFill>
                  <a:schemeClr val="accent6"/>
                </a:solidFill>
                <a:latin typeface="Proxima Nova Lt" panose="02000506030000020004" charset="0"/>
                <a:ea typeface="Proxima Nova"/>
                <a:cs typeface="Proxima Nova"/>
                <a:sym typeface="Proxima Nova"/>
              </a:rPr>
              <a:t>Filtration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physical removal of flocs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Disinfection – kills bacteria, viruses, and parasites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Storage – store in water tank</a:t>
            </a:r>
            <a:endParaRPr sz="2400" b="1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p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" panose="02000504050000020004" pitchFamily="2" charset="0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462643" y="1984636"/>
            <a:ext cx="587802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pH – measure of acidity and alkalinity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Logarithmic scale of concentration of hydrogen ions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Below 7 is acidic, 7 is neutral,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over 7 is basic (alkaline)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Ideal pH for drinking water is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6.5 – 8.5</a:t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6407234" y="515682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Examples of pH Courtesy of Vecteezy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 l="835" r="2170"/>
          <a:stretch/>
        </p:blipFill>
        <p:spPr>
          <a:xfrm>
            <a:off x="6340667" y="2251449"/>
            <a:ext cx="5334260" cy="299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" panose="02000504050000020004" pitchFamily="2" charset="0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2315894" y="5233289"/>
            <a:ext cx="77266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pH Scale (Left) and pH Strips (Right) Courtesy of Bradford Derustit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pic>
        <p:nvPicPr>
          <p:cNvPr id="156" name="Google Shape;156;p6" descr="pH test strips | easy, accurate, immediate response | Bradford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257" y="2785264"/>
            <a:ext cx="7228130" cy="248985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pH strip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strip of filter paper that changes color based on pH</a:t>
            </a:r>
            <a:endParaRPr/>
          </a:p>
        </p:txBody>
      </p:sp>
      <p:pic>
        <p:nvPicPr>
          <p:cNvPr id="158" name="Google Shape;158;p6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13950" y="2680400"/>
            <a:ext cx="2403793" cy="240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32c8e5099_0_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" panose="02000504050000020004" pitchFamily="2" charset="0"/>
            </a:endParaRPr>
          </a:p>
        </p:txBody>
      </p:sp>
      <p:sp>
        <p:nvSpPr>
          <p:cNvPr id="165" name="Google Shape;165;gc32c8e5099_0_0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c32c8e5099_0_0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c32c8e509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c32c8e5099_0_0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sp>
        <p:nvSpPr>
          <p:cNvPr id="169" name="Google Shape;169;gc32c8e5099_0_0"/>
          <p:cNvSpPr txBox="1"/>
          <p:nvPr/>
        </p:nvSpPr>
        <p:spPr>
          <a:xfrm>
            <a:off x="564100" y="1923250"/>
            <a:ext cx="66003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endParaRPr lang="en-US" sz="2000" b="1" dirty="0"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1016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US" sz="2000" b="1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Turbidity</a:t>
            </a:r>
          </a:p>
          <a:p>
            <a:pPr marL="387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Proxima Nova"/>
                <a:ea typeface="Proxima Nova"/>
                <a:cs typeface="Proxima Nova"/>
                <a:sym typeface="Proxima Nova"/>
              </a:rPr>
              <a:t>Optical characteristic of water; measure of a liquid’s clarity</a:t>
            </a:r>
          </a:p>
          <a:p>
            <a:pPr marL="387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Proxima Nova"/>
                <a:ea typeface="Proxima Nova"/>
                <a:cs typeface="Proxima Nova"/>
                <a:sym typeface="Proxima Nova"/>
              </a:rPr>
              <a:t>Found by measuring the amount of scattered light caused by various materials in water</a:t>
            </a:r>
          </a:p>
          <a:p>
            <a:pPr marL="387350" lvl="1" indent="-285750">
              <a:lnSpc>
                <a:spcPct val="115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Proxima Nova"/>
                <a:ea typeface="Proxima Nova"/>
                <a:cs typeface="Proxima Nova"/>
                <a:sym typeface="Proxima Nova"/>
              </a:rPr>
              <a:t>Higher the turbidity, higher the intensity of scattered light</a:t>
            </a:r>
          </a:p>
          <a:p>
            <a:pPr marL="4445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endParaRPr lang="en-US" sz="2000" b="1" dirty="0"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1016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US" sz="2000" b="1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Importance to Drinking Water:</a:t>
            </a:r>
            <a:r>
              <a:rPr lang="en-US" sz="2000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lang="en-US" sz="1800" dirty="0">
                <a:latin typeface="Proxima Nova"/>
                <a:ea typeface="Proxima Nova"/>
                <a:cs typeface="Proxima Nova"/>
                <a:sym typeface="Proxima Nova"/>
              </a:rPr>
              <a:t>Microorganisms attached to particles are more likely to survive the disinfection process of water treatment systems</a:t>
            </a:r>
          </a:p>
        </p:txBody>
      </p:sp>
      <p:pic>
        <p:nvPicPr>
          <p:cNvPr id="170" name="Google Shape;170;gc32c8e5099_0_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c32c8e5099_0_0"/>
          <p:cNvPicPr preferRelativeResize="0"/>
          <p:nvPr/>
        </p:nvPicPr>
        <p:blipFill rotWithShape="1">
          <a:blip r:embed="rId5">
            <a:alphaModFix/>
          </a:blip>
          <a:srcRect b="16072"/>
          <a:stretch/>
        </p:blipFill>
        <p:spPr>
          <a:xfrm>
            <a:off x="7164400" y="2413463"/>
            <a:ext cx="4153125" cy="27885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81;p7">
            <a:extLst>
              <a:ext uri="{FF2B5EF4-FFF2-40B4-BE49-F238E27FC236}">
                <a16:creationId xmlns:a16="http://schemas.microsoft.com/office/drawing/2014/main" id="{3C85E6AC-0891-41A2-8BC1-E320B3CEC14A}"/>
              </a:ext>
            </a:extLst>
          </p:cNvPr>
          <p:cNvSpPr/>
          <p:nvPr/>
        </p:nvSpPr>
        <p:spPr>
          <a:xfrm>
            <a:off x="6736877" y="529809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Simple PFD Courtesy of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InformIT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" panose="02000504050000020004" pitchFamily="2" charset="0"/>
            </a:endParaRPr>
          </a:p>
        </p:txBody>
      </p:sp>
      <p:sp>
        <p:nvSpPr>
          <p:cNvPr id="177" name="Google Shape;177;p7"/>
          <p:cNvSpPr txBox="1">
            <a:spLocks noGrp="1"/>
          </p:cNvSpPr>
          <p:nvPr>
            <p:ph type="subTitle" idx="1"/>
          </p:nvPr>
        </p:nvSpPr>
        <p:spPr>
          <a:xfrm>
            <a:off x="6096000" y="2005292"/>
            <a:ext cx="568241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Process flow diagram (PFD) – relays information about a process design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Process vessel &amp; equipment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Process and utility lines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Full energy and material balance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Composition of every stream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Bypass and recycle streams</a:t>
            </a:r>
            <a:endParaRPr/>
          </a:p>
        </p:txBody>
      </p:sp>
      <p:sp>
        <p:nvSpPr>
          <p:cNvPr id="178" name="Google Shape;178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7"/>
          <p:cNvSpPr/>
          <p:nvPr/>
        </p:nvSpPr>
        <p:spPr>
          <a:xfrm>
            <a:off x="564107" y="550268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Simple PFD Courtesy of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InformIT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pic>
        <p:nvPicPr>
          <p:cNvPr id="183" name="Google Shape;183;p7" descr="Diagrams for Understanding Chemical Processes | 1.1 Block Flow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886" y="2035042"/>
            <a:ext cx="4890949" cy="344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" panose="02000504050000020004" pitchFamily="2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" panose="02000504050000020004" pitchFamily="2" charset="0"/>
            </a:endParaRPr>
          </a:p>
        </p:txBody>
      </p:sp>
      <p:sp>
        <p:nvSpPr>
          <p:cNvPr id="190" name="Google Shape;190;p8"/>
          <p:cNvSpPr txBox="1">
            <a:spLocks noGrp="1"/>
          </p:cNvSpPr>
          <p:nvPr>
            <p:ph type="subTitle" idx="1"/>
          </p:nvPr>
        </p:nvSpPr>
        <p:spPr>
          <a:xfrm>
            <a:off x="5945481" y="2035042"/>
            <a:ext cx="584919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Mass balance – the conservation of mass applied to a process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Whatever comes in must come out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Input + Generation =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Output + Consumption</a:t>
            </a: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0" y="63047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8"/>
          <p:cNvSpPr/>
          <p:nvPr/>
        </p:nvSpPr>
        <p:spPr>
          <a:xfrm>
            <a:off x="564107" y="474871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Simple Mass Balance Courtesy of NYU</a:t>
            </a:r>
            <a:endParaRPr dirty="0"/>
          </a:p>
        </p:txBody>
      </p:sp>
      <p:sp>
        <p:nvSpPr>
          <p:cNvPr id="195" name="Google Shape;195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p:pic>
        <p:nvPicPr>
          <p:cNvPr id="196" name="Google Shape;19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78" y="2973116"/>
            <a:ext cx="5033672" cy="16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747</Words>
  <Application>Microsoft Office PowerPoint</Application>
  <PresentationFormat>Widescreen</PresentationFormat>
  <Paragraphs>156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Montserrat Medium</vt:lpstr>
      <vt:lpstr>Cambria Math</vt:lpstr>
      <vt:lpstr>Arial</vt:lpstr>
      <vt:lpstr>Gotham</vt:lpstr>
      <vt:lpstr>Proxima Nova</vt:lpstr>
      <vt:lpstr>Calibri</vt:lpstr>
      <vt:lpstr>Proxima Nova Lt</vt:lpstr>
      <vt:lpstr>Office Theme</vt:lpstr>
      <vt:lpstr>PROCESSES &amp;  WATER FILTERS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DESIGN CONSIDERATIONS</vt:lpstr>
      <vt:lpstr>DESIGN CONSIDERATIONS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PROCESSES &amp;  WATER FILTERS</dc:title>
  <dc:creator>Diya</dc:creator>
  <cp:lastModifiedBy>Diya Mulay</cp:lastModifiedBy>
  <cp:revision>5</cp:revision>
  <dcterms:created xsi:type="dcterms:W3CDTF">2019-06-25T23:10:16Z</dcterms:created>
  <dcterms:modified xsi:type="dcterms:W3CDTF">2021-03-23T01:54:41Z</dcterms:modified>
</cp:coreProperties>
</file>