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88" r:id="rId9"/>
    <p:sldId id="261" r:id="rId10"/>
    <p:sldId id="289" r:id="rId11"/>
    <p:sldId id="290" r:id="rId12"/>
    <p:sldId id="291" r:id="rId13"/>
    <p:sldId id="269" r:id="rId14"/>
    <p:sldId id="279" r:id="rId15"/>
    <p:sldId id="280" r:id="rId16"/>
    <p:sldId id="278" r:id="rId17"/>
    <p:sldId id="281" r:id="rId18"/>
    <p:sldId id="283" r:id="rId19"/>
    <p:sldId id="284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Gotham Medium" panose="02000604030000020004" pitchFamily="50" charset="0"/>
      <p:regular r:id="rId26"/>
    </p:embeddedFont>
    <p:embeddedFont>
      <p:font typeface="Proxima Nova Rg" panose="0200050603000002000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Proxima Nova Lt" panose="02000506030000020004" pitchFamily="50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406548091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scratch.mit.edu/projects/39970424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PROCESSES &amp; WATER FILTERS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5C0D964-8333-447A-A692-11FADF8CF8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66967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Next, product stream enters a strainer: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20% exits as solid and goes into the trash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80% exits as liquid extract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6291913" y="544301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Second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56849E-AB26-4BD5-9B14-7DF643720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08" y="1996661"/>
            <a:ext cx="4689824" cy="351510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B49ADFE-C7E7-4C33-8685-B6FD0A889D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6125473" y="4987554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Third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17E7335-B146-4F66-9BED-0503F7AEF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084" y="2444063"/>
            <a:ext cx="6085190" cy="251994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159" y="1923350"/>
            <a:ext cx="539905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Lastly, liquid extract enters another mixer with another stream: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700 kg/s club soda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Product stream then enters storage unit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4165EB4-060B-45DC-B0A1-EE2F8D2A7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4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1F22EC7-9215-4151-98BB-4A894F95D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24" y="1609423"/>
            <a:ext cx="6046866" cy="43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5079119" y="58350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Complete Process Flow Diagram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6D6D5FC1-4ED0-48C6-B2BF-33E094BCD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7" y="1923350"/>
            <a:ext cx="4197460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Combine all the parts to make the complete PFD</a:t>
            </a:r>
            <a:endParaRPr lang="en-US" sz="2400" dirty="0">
              <a:latin typeface="Proxima Nova Rg" panose="02000506030000020004" pitchFamily="50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86ADED6-5D75-4A4C-98B3-20BA0D82E9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8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430" y="1839022"/>
            <a:ext cx="10709139" cy="4107287"/>
          </a:xfrm>
        </p:spPr>
        <p:txBody>
          <a:bodyPr numCol="2"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Computer with internet access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Materials </a:t>
            </a:r>
            <a:r>
              <a:rPr lang="en-US" altLang="en-US" dirty="0" smtClean="0">
                <a:latin typeface="Proxima Nova Rg" panose="02000506030000020004" pitchFamily="2" charset="0"/>
              </a:rPr>
              <a:t>for in-person lab:</a:t>
            </a:r>
            <a:endParaRPr lang="en-US" alt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pH strips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Contaminated water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Beaker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Scale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Alum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Sodium bicarbonate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Glass stirring rod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defRPr/>
            </a:pPr>
            <a:endParaRPr lang="en-US" alt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5" name="Picture 4" descr="A picture containing cup, table, indoor, glass&#10;&#10;Description automatically generated">
            <a:extLst>
              <a:ext uri="{FF2B5EF4-FFF2-40B4-BE49-F238E27FC236}">
                <a16:creationId xmlns:a16="http://schemas.microsoft.com/office/drawing/2014/main" xmlns="" id="{D39ED956-AFA4-410F-BF5B-50C46443C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15" y="1937124"/>
            <a:ext cx="3175000" cy="3175000"/>
          </a:xfrm>
          <a:prstGeom prst="rect">
            <a:avLst/>
          </a:prstGeom>
        </p:spPr>
      </p:pic>
      <p:pic>
        <p:nvPicPr>
          <p:cNvPr id="10" name="Picture 9" descr="A picture containing food, rock, snow&#10;&#10;Description automatically generated">
            <a:extLst>
              <a:ext uri="{FF2B5EF4-FFF2-40B4-BE49-F238E27FC236}">
                <a16:creationId xmlns:a16="http://schemas.microsoft.com/office/drawing/2014/main" xmlns="" id="{5E4AB529-3A78-40EA-8A9C-CDF80E504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569" y="3414434"/>
            <a:ext cx="2193321" cy="219332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FC7D1B6-4EE2-4FA6-8E95-DDAAB3DA99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778329" y="1900590"/>
            <a:ext cx="10635342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Balance the pH of the contaminated solution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Watch the virtual simulation </a:t>
            </a:r>
            <a:r>
              <a:rPr lang="en-US" altLang="en-US" sz="2400" dirty="0">
                <a:latin typeface="Proxima Nova Rg" panose="02000506030000020004" pitchFamily="2" charset="0"/>
                <a:hlinkClick r:id="rId3"/>
              </a:rPr>
              <a:t>here</a:t>
            </a:r>
            <a:endParaRPr lang="en-US" alt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2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Design and test three water filters 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Watch the virtual simulation </a:t>
            </a:r>
            <a:r>
              <a:rPr lang="en-US" altLang="en-US" sz="2400" dirty="0">
                <a:latin typeface="Proxima Nova Rg" panose="02000506030000020004" pitchFamily="2" charset="0"/>
                <a:hlinkClick r:id="rId4"/>
              </a:rPr>
              <a:t>here</a:t>
            </a:r>
            <a:endParaRPr lang="en-US" alt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Record data on Excel datasheet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3</a:t>
            </a:r>
            <a:r>
              <a:rPr lang="en-US" altLang="en-US" dirty="0">
                <a:latin typeface="Proxima Nova Lt" panose="02000506030000020004" pitchFamily="50" charset="0"/>
              </a:rPr>
              <a:t>:</a:t>
            </a:r>
            <a:r>
              <a:rPr lang="en-US" altLang="en-US" dirty="0">
                <a:latin typeface="Proxima Nova Rg" panose="02000506030000020004" pitchFamily="2" charset="0"/>
              </a:rPr>
              <a:t> Design a process flow diagram based on the best water filter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3A7E8C7-8FBA-459D-9612-2E9A4AB810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DESIGN CONSIDERATIONS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="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</p:spPr>
            <p:txBody>
              <a:bodyPr anchor="ctr">
                <a:normAutofit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Proxima Nova Rg" panose="02000506030000020004" pitchFamily="2" charset="0"/>
                  </a:rPr>
                  <a:t>Water filter design is judged by an </a:t>
                </a:r>
                <a:r>
                  <a:rPr lang="en-US" dirty="0" smtClean="0">
                    <a:latin typeface="Proxima Nova Lt" panose="02000506030000020004" pitchFamily="50" charset="0"/>
                  </a:rPr>
                  <a:t>competition</a:t>
                </a:r>
                <a:r>
                  <a:rPr lang="en-US" dirty="0" smtClean="0">
                    <a:latin typeface="Proxima Nova Lt" panose="02000506030000020004" pitchFamily="50" charset="0"/>
                  </a:rPr>
                  <a:t> </a:t>
                </a:r>
                <a:r>
                  <a:rPr lang="en-US" dirty="0">
                    <a:latin typeface="Proxima Nova Lt" panose="02000506030000020004" pitchFamily="50" charset="0"/>
                  </a:rPr>
                  <a:t>ratio </a:t>
                </a:r>
                <a:r>
                  <a:rPr lang="en-US" dirty="0" smtClean="0">
                    <a:latin typeface="Proxima Nova Lt" panose="02000506030000020004" pitchFamily="50" charset="0"/>
                  </a:rPr>
                  <a:t>(CR</a:t>
                </a:r>
                <a:r>
                  <a:rPr lang="en-US" dirty="0">
                    <a:latin typeface="Proxima Nova Lt" panose="02000506030000020004" pitchFamily="50" charset="0"/>
                  </a:rPr>
                  <a:t>)</a:t>
                </a:r>
                <a:r>
                  <a:rPr lang="en-US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𝑜𝑡𝑎𝑙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Design must include at least three materials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Design may include at most three of each material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Each design will only be allowed one trial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  <a:blipFill rotWithShape="0">
                <a:blip r:embed="rId2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E510B69-91D9-4B70-9072-2D72697151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DESIGN CONSIDERATIONS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xmlns="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903702"/>
              </p:ext>
            </p:extLst>
          </p:nvPr>
        </p:nvGraphicFramePr>
        <p:xfrm>
          <a:off x="2151017" y="3073386"/>
          <a:ext cx="788996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xmlns="" val="1276653309"/>
                    </a:ext>
                  </a:extLst>
                </a:gridCol>
                <a:gridCol w="1535003">
                  <a:extLst>
                    <a:ext uri="{9D8B030D-6E8A-4147-A177-3AD203B41FA5}">
                      <a16:colId xmlns:a16="http://schemas.microsoft.com/office/drawing/2014/main" xmlns="" val="1982894277"/>
                    </a:ext>
                  </a:extLst>
                </a:gridCol>
                <a:gridCol w="2096472">
                  <a:extLst>
                    <a:ext uri="{9D8B030D-6E8A-4147-A177-3AD203B41FA5}">
                      <a16:colId xmlns:a16="http://schemas.microsoft.com/office/drawing/2014/main" xmlns="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Gravel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$1.00</a:t>
                      </a:r>
                      <a:endParaRPr lang="en-US" sz="20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Activated Carbon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31BE959-2394-45C5-8E82-40822113FB78}"/>
              </a:ext>
            </a:extLst>
          </p:cNvPr>
          <p:cNvSpPr/>
          <p:nvPr/>
        </p:nvSpPr>
        <p:spPr>
          <a:xfrm>
            <a:off x="2151016" y="2721184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Table 1: Cost List for Water Filter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A34D3E8-99FF-4AEF-9B62-471836FBE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lab report</a:t>
            </a:r>
            <a:r>
              <a:rPr lang="en-US" dirty="0">
                <a:latin typeface="Proxima Nova Lt" panose="02000506030000020004" pitchFamily="50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water filter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Excel datasheet with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of complete process flow diagram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presentation</a:t>
            </a:r>
            <a:r>
              <a:rPr lang="en-US" dirty="0">
                <a:latin typeface="Proxima Nova Lt" panose="02000506030000020004" pitchFamily="50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cost of water filter designs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2BB775E-290E-44A9-BF1E-5E7A54CBC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Record all data in Excel datasheet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Take </a:t>
            </a:r>
            <a:r>
              <a:rPr lang="en-US" altLang="en-US" dirty="0" smtClean="0">
                <a:latin typeface="Proxima Nova Rg" panose="02000506030000020004" pitchFamily="2" charset="0"/>
              </a:rPr>
              <a:t>pictures/screenshots </a:t>
            </a:r>
            <a:r>
              <a:rPr lang="en-US" altLang="en-US" dirty="0">
                <a:latin typeface="Proxima Nova Rg" panose="02000506030000020004" pitchFamily="2" charset="0"/>
              </a:rPr>
              <a:t>of the filter designs, contaminated water, filtered water, and process flow diagram</a:t>
            </a:r>
            <a:endParaRPr lang="en-US" dirty="0">
              <a:latin typeface="Proxima Nova Rg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8EC242E-D068-42F4-8E8C-4ACAB2554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F4FC7F8-AD27-42FF-A40E-C98FD618A0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31814"/>
            <a:ext cx="0" cy="228060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3185F0B-E503-4F99-930A-E8B523AE9D60}"/>
              </a:ext>
            </a:extLst>
          </p:cNvPr>
          <p:cNvSpPr/>
          <p:nvPr/>
        </p:nvSpPr>
        <p:spPr>
          <a:xfrm>
            <a:off x="6612151" y="5138610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Hudson River Courtesy of Hudson River Foundations</a:t>
            </a:r>
          </a:p>
        </p:txBody>
      </p:sp>
      <p:pic>
        <p:nvPicPr>
          <p:cNvPr id="3076" name="Picture 4" descr="Hudson River Foundation">
            <a:extLst>
              <a:ext uri="{FF2B5EF4-FFF2-40B4-BE49-F238E27FC236}">
                <a16:creationId xmlns:a16="http://schemas.microsoft.com/office/drawing/2014/main" xmlns="" id="{7F5F4310-FC54-48CF-BDCC-632E19D5E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54" y="2569015"/>
            <a:ext cx="4988903" cy="256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564C8FC-EF7F-4BCC-9388-CE454E4CBC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understand the processes behind a water treatment system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design an efficient water filter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design a process flow diagram of an industrial-scale water filter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9D01285-79C5-40F9-BB06-00A880111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4100" name="Picture 4" descr="Figure illustrating the water treatment cycle, showing coagulation, sedimentation, filtration, and disinfection">
            <a:extLst>
              <a:ext uri="{FF2B5EF4-FFF2-40B4-BE49-F238E27FC236}">
                <a16:creationId xmlns:a16="http://schemas.microsoft.com/office/drawing/2014/main" xmlns="" id="{EBD4F8FD-AC35-414E-BAF8-6FD519E07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589" y="2013950"/>
            <a:ext cx="2538059" cy="32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A94C51-DAAD-4C93-AD74-686EEE68C551}"/>
              </a:ext>
            </a:extLst>
          </p:cNvPr>
          <p:cNvSpPr/>
          <p:nvPr/>
        </p:nvSpPr>
        <p:spPr>
          <a:xfrm>
            <a:off x="7261264" y="5249208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Water Treatment System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the CDC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213C0662-87DE-4944-8EF3-156B331E9027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625684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Water treatment system: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latin typeface="Proxima Nova Lt" panose="02000506030000020004" pitchFamily="50" charset="0"/>
              </a:rPr>
              <a:t>Coagulation &amp; flocculation </a:t>
            </a:r>
            <a:r>
              <a:rPr lang="en-US" dirty="0">
                <a:latin typeface="Proxima Nova Rg" panose="02000506030000020004" pitchFamily="2" charset="0"/>
              </a:rPr>
              <a:t>–</a:t>
            </a:r>
            <a:r>
              <a:rPr lang="en-US" dirty="0">
                <a:latin typeface="Proxima Nova Lt" panose="02000506030000020004" pitchFamily="50" charset="0"/>
              </a:rPr>
              <a:t> </a:t>
            </a:r>
            <a:r>
              <a:rPr lang="en-US" dirty="0">
                <a:latin typeface="Proxima Nova Rg" panose="02000506030000020004" pitchFamily="2" charset="0"/>
              </a:rPr>
              <a:t>addition of chemicals to create flocs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</a:rPr>
              <a:t>Sedimentation </a:t>
            </a:r>
            <a:r>
              <a:rPr lang="en-US" dirty="0">
                <a:latin typeface="Proxima Nova Rg" panose="02000506030000020004" pitchFamily="2" charset="0"/>
              </a:rPr>
              <a:t>– flocs settle to bottom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latin typeface="Proxima Nova Lt" panose="02000506030000020004" pitchFamily="50" charset="0"/>
              </a:rPr>
              <a:t>Filtration </a:t>
            </a:r>
            <a:r>
              <a:rPr lang="en-US" dirty="0">
                <a:latin typeface="Proxima Nova Rg" panose="02000506030000020004" pitchFamily="2" charset="0"/>
              </a:rPr>
              <a:t>– physical removal of flocs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</a:rPr>
              <a:t>Disinfection</a:t>
            </a:r>
            <a:r>
              <a:rPr lang="en-US" dirty="0">
                <a:latin typeface="Proxima Nova Rg" panose="02000506030000020004" pitchFamily="2" charset="0"/>
              </a:rPr>
              <a:t> – kills bacteria, viruses, and parasites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</a:rPr>
              <a:t>Storage </a:t>
            </a:r>
            <a:r>
              <a:rPr lang="en-US" dirty="0">
                <a:latin typeface="Proxima Nova Rg" panose="02000506030000020004" pitchFamily="2" charset="0"/>
              </a:rPr>
              <a:t>– store in water tank</a:t>
            </a:r>
            <a:endParaRPr lang="en-US" b="1" dirty="0">
              <a:latin typeface="Proxima Nova Rg" panose="02000506030000020004" pitchFamily="2" charset="0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8ECD35C-E92D-48E8-BF44-9166738ACB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643" y="1984636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pH </a:t>
            </a:r>
            <a:r>
              <a:rPr lang="en-US" dirty="0">
                <a:latin typeface="Proxima Nova Rg" panose="02000506030000020004" pitchFamily="2" charset="0"/>
              </a:rPr>
              <a:t>– measure of acidity and alkalinity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Logarithmic scale of concentration of hydrogen ions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Below 7 is acidic, 7 is neutral,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over 7 is basic (alkaline)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Ideal pH for drinking water is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6.5 – 8.5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6407234" y="515682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Examples of pH Courtesy of </a:t>
            </a:r>
            <a:r>
              <a:rPr lang="en-US" sz="1600" dirty="0" err="1">
                <a:latin typeface="Proxima Nova Rg" panose="02000506030000020004" pitchFamily="2" charset="0"/>
              </a:rPr>
              <a:t>Vecteezy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4ADA7086-9907-4E71-90A6-9390C9362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r="2170"/>
          <a:stretch/>
        </p:blipFill>
        <p:spPr bwMode="auto">
          <a:xfrm>
            <a:off x="6340667" y="2251449"/>
            <a:ext cx="5334260" cy="29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98E7FAF-3411-479C-AA8D-102FC02323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149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2315894" y="5233289"/>
            <a:ext cx="7726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pH Scale (Left) and pH Strips (Right) Courtesy of Bradford </a:t>
            </a:r>
            <a:r>
              <a:rPr lang="en-US" sz="1600" dirty="0" err="1">
                <a:latin typeface="Proxima Nova Rg" panose="02000506030000020004" pitchFamily="2" charset="0"/>
              </a:rPr>
              <a:t>Derustit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6148" name="Picture 4" descr="pH test strips | easy, accurate, immediate response | Bradford ...">
            <a:extLst>
              <a:ext uri="{FF2B5EF4-FFF2-40B4-BE49-F238E27FC236}">
                <a16:creationId xmlns:a16="http://schemas.microsoft.com/office/drawing/2014/main" xmlns="" id="{143A7736-828D-41E5-9803-178D7C500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7" y="2785264"/>
            <a:ext cx="7228130" cy="24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26173897-02FE-4713-8322-25215841DB5C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10581564" cy="3917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pH strip </a:t>
            </a:r>
            <a:r>
              <a:rPr lang="en-US" dirty="0">
                <a:latin typeface="Proxima Nova Lt" panose="02000506030000020004" pitchFamily="50" charset="0"/>
              </a:rPr>
              <a:t>– </a:t>
            </a:r>
            <a:r>
              <a:rPr lang="en-US" dirty="0">
                <a:latin typeface="Proxima Nova Rg" panose="02000506030000020004" charset="0"/>
              </a:rPr>
              <a:t>strip of filter paper that changes color based on pH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8E45915-FB30-40EA-9190-50A77FD3D9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950" y="2680400"/>
            <a:ext cx="2403793" cy="2403793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94653E4-BC72-4F21-9A29-919143BF3E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005292"/>
            <a:ext cx="5682412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Process flow diagram (PFD) </a:t>
            </a:r>
            <a:r>
              <a:rPr lang="en-US" dirty="0">
                <a:latin typeface="Proxima Nova Rg" panose="02000506030000020004" pitchFamily="2" charset="0"/>
              </a:rPr>
              <a:t>– relays information about a process design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Process vessel &amp; equipment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Process and utility lines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Full energy and material balance</a:t>
            </a:r>
            <a:endParaRPr lang="en-US" sz="2200" dirty="0">
              <a:latin typeface="Proxima Nova Rg" panose="02000506030000020004" pitchFamily="2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Composition of every stream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Bypass and recycle streams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564107" y="552169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Simple PFD Courtesy of </a:t>
            </a:r>
            <a:r>
              <a:rPr lang="en-US" sz="1600" dirty="0" err="1">
                <a:latin typeface="Proxima Nova Rg" panose="02000506030000020004" pitchFamily="2" charset="0"/>
              </a:rPr>
              <a:t>InformIT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2075" name="Picture 27" descr="Diagrams for Understanding Chemical Processes | 1.1 Block Flow ...">
            <a:extLst>
              <a:ext uri="{FF2B5EF4-FFF2-40B4-BE49-F238E27FC236}">
                <a16:creationId xmlns:a16="http://schemas.microsoft.com/office/drawing/2014/main" xmlns="" id="{AA6BAC64-3BFE-4466-B660-3BC38F49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6" y="2035042"/>
            <a:ext cx="4890949" cy="34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D8813F7-ACE3-4990-A016-0AEAE1314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5481" y="2035042"/>
            <a:ext cx="5849190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Mass balance </a:t>
            </a:r>
            <a:r>
              <a:rPr lang="en-US" dirty="0">
                <a:latin typeface="Proxima Nova Rg" panose="02000506030000020004" pitchFamily="2" charset="0"/>
              </a:rPr>
              <a:t>– the conservation of mass applied to a process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Whatever comes in must come out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Input + Generation =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Output + Consumption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564107" y="4748714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Simple Mass Balance Courtesy of NYU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C46D2D08-C862-4320-98DD-8139C25B0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8" y="2973116"/>
            <a:ext cx="5033672" cy="16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66CBF61-46C6-41DF-968C-BEA4C25D6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8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Rg" panose="02000506030000020004" pitchFamily="50" charset="0"/>
              </a:rPr>
              <a:t>Example process: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Three streams enter a mixer: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500 kg/s pineapple juice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100 kg/s frozen strawberries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75 kg/s fresh peaches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6373108" y="557220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First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9146EE-220C-4037-BAB9-4007E9D01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071" y="2781587"/>
            <a:ext cx="4428965" cy="2767064"/>
          </a:xfrm>
          <a:prstGeom prst="rect">
            <a:avLst/>
          </a:prstGeom>
        </p:spPr>
      </p:pic>
      <p:pic>
        <p:nvPicPr>
          <p:cNvPr id="6" name="Picture 5" descr="A glass of orange juice&#10;&#10;Description automatically generated">
            <a:extLst>
              <a:ext uri="{FF2B5EF4-FFF2-40B4-BE49-F238E27FC236}">
                <a16:creationId xmlns:a16="http://schemas.microsoft.com/office/drawing/2014/main" xmlns="" id="{D795E71B-6B9F-485D-B50C-213A45FE98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20" y="3666291"/>
            <a:ext cx="1206795" cy="1087766"/>
          </a:xfrm>
          <a:prstGeom prst="rect">
            <a:avLst/>
          </a:prstGeom>
        </p:spPr>
      </p:pic>
      <p:pic>
        <p:nvPicPr>
          <p:cNvPr id="14" name="Picture 13" descr="A group of fruit on display&#10;&#10;Description automatically generated">
            <a:extLst>
              <a:ext uri="{FF2B5EF4-FFF2-40B4-BE49-F238E27FC236}">
                <a16:creationId xmlns:a16="http://schemas.microsoft.com/office/drawing/2014/main" xmlns="" id="{953CB09D-D6A6-40A5-B42E-934C790472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23" y="4714696"/>
            <a:ext cx="1040187" cy="1040187"/>
          </a:xfrm>
          <a:prstGeom prst="rect">
            <a:avLst/>
          </a:prstGeom>
        </p:spPr>
      </p:pic>
      <p:pic>
        <p:nvPicPr>
          <p:cNvPr id="16" name="Picture 15" descr="A sliced apple on a table&#10;&#10;Description automatically generated">
            <a:extLst>
              <a:ext uri="{FF2B5EF4-FFF2-40B4-BE49-F238E27FC236}">
                <a16:creationId xmlns:a16="http://schemas.microsoft.com/office/drawing/2014/main" xmlns="" id="{17E2882C-A5BB-4AF7-9095-91376624DC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732" y="1867754"/>
            <a:ext cx="1187967" cy="971163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654DC50-4D8F-42DD-BC0C-2D35035E9F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582</Words>
  <Application>Microsoft Office PowerPoint</Application>
  <PresentationFormat>Widescreen</PresentationFormat>
  <Paragraphs>134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Cambria Math</vt:lpstr>
      <vt:lpstr>Gotham Medium</vt:lpstr>
      <vt:lpstr>Proxima Nova Rg</vt:lpstr>
      <vt:lpstr>Calibri Light</vt:lpstr>
      <vt:lpstr>Arial</vt:lpstr>
      <vt:lpstr>Proxima Nova Lt</vt:lpstr>
      <vt:lpstr>Office Theme</vt:lpstr>
      <vt:lpstr>PROCESSES &amp; WATER FILTERS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DESIGN CONSIDERATIONS</vt:lpstr>
      <vt:lpstr>DESIGN CONSIDERATIONS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80</cp:revision>
  <dcterms:created xsi:type="dcterms:W3CDTF">2019-06-25T23:10:16Z</dcterms:created>
  <dcterms:modified xsi:type="dcterms:W3CDTF">2020-10-27T10:41:20Z</dcterms:modified>
</cp:coreProperties>
</file>