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  <p:sldMasterId id="2147483722" r:id="rId2"/>
  </p:sldMasterIdLst>
  <p:notesMasterIdLst>
    <p:notesMasterId r:id="rId26"/>
  </p:notesMasterIdLst>
  <p:sldIdLst>
    <p:sldId id="257" r:id="rId3"/>
    <p:sldId id="301" r:id="rId4"/>
    <p:sldId id="302" r:id="rId5"/>
    <p:sldId id="303" r:id="rId6"/>
    <p:sldId id="304" r:id="rId7"/>
    <p:sldId id="305" r:id="rId8"/>
    <p:sldId id="306" r:id="rId9"/>
    <p:sldId id="322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20" r:id="rId24"/>
    <p:sldId id="321" r:id="rId25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FFFFFF"/>
    <a:srgbClr val="000066"/>
    <a:srgbClr val="0000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8" autoAdjust="0"/>
    <p:restoredTop sz="95388" autoAdjust="0"/>
  </p:normalViewPr>
  <p:slideViewPr>
    <p:cSldViewPr>
      <p:cViewPr>
        <p:scale>
          <a:sx n="40" d="100"/>
          <a:sy n="40" d="100"/>
        </p:scale>
        <p:origin x="-56" y="-1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0.xml"/><Relationship Id="rId2" Type="http://schemas.openxmlformats.org/officeDocument/2006/relationships/slide" Target="slides/slide9.xml"/><Relationship Id="rId1" Type="http://schemas.openxmlformats.org/officeDocument/2006/relationships/slide" Target="slides/slide7.xml"/><Relationship Id="rId5" Type="http://schemas.openxmlformats.org/officeDocument/2006/relationships/slide" Target="slides/slide12.xml"/><Relationship Id="rId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3938B-2298-4C00-A6F8-20DCFF020E36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38E97-8AB3-419F-A3E1-BD8EA91441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135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38E97-8AB3-419F-A3E1-BD8EA91441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Fix:</a:t>
            </a:r>
            <a:r>
              <a:rPr lang="en-US" baseline="0" dirty="0" smtClean="0"/>
              <a:t> gear ratio = output/input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38E97-8AB3-419F-A3E1-BD8EA914413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429000"/>
            <a:ext cx="6705600" cy="866775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en-AU"/>
              <a:t>Click to edit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267200"/>
            <a:ext cx="6705600" cy="6858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AU"/>
              <a:t>Click to edit subtitle style</a:t>
            </a:r>
          </a:p>
        </p:txBody>
      </p:sp>
      <p:pic>
        <p:nvPicPr>
          <p:cNvPr id="4" name="Picture 3" descr="NYU-Poly_RGB.jpg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52400"/>
            <a:ext cx="2743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1371600" y="563880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/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EG1003: Introduction to Engineering and Design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04800"/>
            <a:ext cx="18859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304800"/>
            <a:ext cx="55054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874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19700" y="15240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19700" y="40767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429000"/>
            <a:ext cx="6705600" cy="866775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en-AU"/>
              <a:t>Click to edit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267200"/>
            <a:ext cx="6705600" cy="6858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AU"/>
              <a:t>Click to edit subtitle style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04800"/>
            <a:ext cx="18859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304800"/>
            <a:ext cx="55054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874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371600" y="1524000"/>
            <a:ext cx="7543800" cy="49530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874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24000"/>
            <a:ext cx="3695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4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0"/>
            <a:ext cx="75438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 style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5240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		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5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0"/>
            <a:ext cx="75438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 style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5240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		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6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581400"/>
            <a:ext cx="7772400" cy="12192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Product Evaluation &amp;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Quality Improvement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466248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Reverse Engineering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282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2630" name="Rectangle 6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Understanding how a product functions.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Disassembly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 of said product.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lang="en-US" b="0" kern="0" baseline="0" dirty="0" smtClean="0">
                <a:solidFill>
                  <a:schemeClr val="bg1"/>
                </a:solidFill>
                <a:latin typeface="Tahoma" charset="0"/>
              </a:rPr>
              <a:t>Noting</a:t>
            </a: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 the key components. 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Reverse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 Engineering is carried out in both software and hardware fields. 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charset="0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189662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Gears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282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2630" name="Rectangle 6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Used to manipulate torque and speed.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Torque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 &amp; speed are inversely proportional.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endParaRPr kumimoji="0" lang="en-US" b="0" i="0" u="none" strike="noStrike" kern="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  <a:p>
            <a:pPr marL="342900" lvl="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Velocity ratio equals inverse of gear ratio.</a:t>
            </a:r>
          </a:p>
          <a:p>
            <a:pPr marL="342900" lvl="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Values for Output and Input are the diameters (or the number of teeth) of the respective gears.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tabLst/>
              <a:defRPr/>
            </a:pP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 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charset="0"/>
              <a:ea typeface="+mn-ea"/>
              <a:cs typeface="+mn-cs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2895600"/>
            <a:ext cx="2847975" cy="800100"/>
          </a:xfrm>
          <a:prstGeom prst="rect">
            <a:avLst/>
          </a:prstGeom>
          <a:noFill/>
        </p:spPr>
      </p:pic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2895600"/>
            <a:ext cx="3324225" cy="800100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189662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Gears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282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2630" name="Rectangle 6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There are many different types of gears. 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Crown, worm, spur, rack, idler gears. 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Full description of each type of gear can be found on EG Manual. </a:t>
            </a: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endParaRPr lang="en-US" kern="0" dirty="0">
              <a:solidFill>
                <a:schemeClr val="bg1"/>
              </a:solidFill>
              <a:latin typeface="Tahoma" charset="0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Please take note of gear and velocity ratios </a:t>
            </a:r>
            <a:r>
              <a:rPr lang="en-US" kern="0" dirty="0" smtClean="0">
                <a:solidFill>
                  <a:schemeClr val="bg1"/>
                </a:solidFill>
                <a:latin typeface="Tahoma" charset="0"/>
              </a:rPr>
              <a:t>since they are extremely useful with SLDP robots. </a:t>
            </a: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189662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Materials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sz="3200" b="0" kern="0" dirty="0" err="1" smtClean="0">
                <a:solidFill>
                  <a:schemeClr val="bg1"/>
                </a:solidFill>
                <a:latin typeface="Tahoma" charset="0"/>
              </a:rPr>
              <a:t>Mindstorms</a:t>
            </a:r>
            <a:r>
              <a:rPr lang="en-US" sz="3200" b="0" kern="0" dirty="0" smtClean="0">
                <a:solidFill>
                  <a:schemeClr val="bg1"/>
                </a:solidFill>
                <a:latin typeface="Tahoma" charset="0"/>
              </a:rPr>
              <a:t> Kit</a:t>
            </a:r>
          </a:p>
          <a:p>
            <a:pPr marL="342900" lvl="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sz="3200" b="0" kern="0" dirty="0" smtClean="0">
                <a:solidFill>
                  <a:schemeClr val="bg1"/>
                </a:solidFill>
                <a:latin typeface="Tahoma" charset="0"/>
              </a:rPr>
              <a:t>Computer with </a:t>
            </a:r>
            <a:r>
              <a:rPr lang="en-US" sz="3200" b="0" kern="0" dirty="0" err="1" smtClean="0">
                <a:solidFill>
                  <a:schemeClr val="bg1"/>
                </a:solidFill>
                <a:latin typeface="Tahoma" charset="0"/>
              </a:rPr>
              <a:t>Mindstorms</a:t>
            </a:r>
            <a:r>
              <a:rPr lang="en-US" sz="3200" b="0" kern="0" dirty="0" smtClean="0">
                <a:solidFill>
                  <a:schemeClr val="bg1"/>
                </a:solidFill>
                <a:latin typeface="Tahoma" charset="0"/>
              </a:rPr>
              <a:t> Software</a:t>
            </a:r>
          </a:p>
          <a:p>
            <a:pPr marL="342900" lvl="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sz="3200" b="0" kern="0" dirty="0" smtClean="0">
                <a:solidFill>
                  <a:schemeClr val="bg1"/>
                </a:solidFill>
                <a:latin typeface="Tahoma" charset="0"/>
              </a:rPr>
              <a:t>Protractor and Ruler</a:t>
            </a:r>
          </a:p>
          <a:p>
            <a:pPr marL="342900" lvl="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sz="3200" b="0" kern="0" dirty="0" smtClean="0">
                <a:solidFill>
                  <a:schemeClr val="bg1"/>
                </a:solidFill>
                <a:latin typeface="Tahoma" charset="0"/>
              </a:rPr>
              <a:t>Graph Paper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189662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Procedure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Build a robot according to the </a:t>
            </a: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robot provided </a:t>
            </a: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by your TA.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Program robot to perform two tests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Distance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Angle of Deviation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Determine whether or not robot meets the 80% EG Standard.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Reverse engineer the robot and make quality improvements to the design.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189662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Procedure – Distance/Angle Test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i="1" u="sng" kern="0" dirty="0" smtClean="0">
                <a:solidFill>
                  <a:schemeClr val="bg1"/>
                </a:solidFill>
                <a:latin typeface="Tahoma" charset="0"/>
              </a:rPr>
              <a:t>Distance &amp; Angle tests are performed at the same time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Create distance/angle test program.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Download distance program to NXT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Run program for 5 seconds on testing paper to determine testing standard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Change program to run for 4 seconds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Record five trials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189662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Procedure – Distance/Angle Test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pic>
        <p:nvPicPr>
          <p:cNvPr id="26" name="Picture 25" descr="Pictur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2832" y="1371599"/>
            <a:ext cx="6498336" cy="5029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6189662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Procedure – Quality Improvement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90600" y="1600200"/>
            <a:ext cx="7543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Assess Robot design from data collected and from observations.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Make necessary adjustments.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Retest robot and collect data.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Take pictures of both original design and finalized design.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189662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Procedure – Reverse Engineering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90600" y="1600200"/>
            <a:ext cx="7543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 b="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43000" y="1752600"/>
            <a:ext cx="7543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Visually assess the robot's design. Consider how it works.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Sketch the front, top, and most detailed side of the robot. Be sure to include dimensions in your sketch. Also sketch the most detailed view of the gear train.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Before disassembling the robot, ask the TA to take a picture of it. 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189662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Procedure – Reverse Engineering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90600" y="1600200"/>
            <a:ext cx="7543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 b="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43000" y="1752600"/>
            <a:ext cx="7543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Disassemble the robot. Analyze its inner workings and sketch the gear train(s). 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i="1" u="sng" kern="0" dirty="0" smtClean="0">
                <a:solidFill>
                  <a:schemeClr val="bg1"/>
                </a:solidFill>
                <a:latin typeface="Tahoma" charset="0"/>
              </a:rPr>
              <a:t>All sketches in EG1003 must be done in pencil.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Have all sketches and original data signed by your TA.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189662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Overview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Objectives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lang="en-US" sz="3200" b="0" kern="0" dirty="0" smtClean="0">
                <a:solidFill>
                  <a:schemeClr val="bg1"/>
                </a:solidFill>
                <a:latin typeface="Tahoma" charset="0"/>
              </a:rPr>
              <a:t>Background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lang="en-US" sz="3200" b="0" kern="0" dirty="0" smtClean="0">
                <a:solidFill>
                  <a:schemeClr val="bg1"/>
                </a:solidFill>
                <a:latin typeface="Tahoma" charset="0"/>
              </a:rPr>
              <a:t>Materials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Procedure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lang="en-US" sz="3200" b="0" kern="0" dirty="0" smtClean="0">
                <a:solidFill>
                  <a:schemeClr val="bg1"/>
                </a:solidFill>
                <a:latin typeface="Tahoma" charset="0"/>
              </a:rPr>
              <a:t>Report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Closing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1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charset="0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189662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1600" y="1524000"/>
            <a:ext cx="6781800" cy="4953000"/>
          </a:xfrm>
        </p:spPr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  <a:latin typeface="Tahoma" charset="0"/>
                <a:cs typeface="Times New Roman" pitchFamily="18" charset="0"/>
              </a:rPr>
              <a:t>Tabulate </a:t>
            </a:r>
            <a:r>
              <a:rPr lang="en-US" sz="2800" dirty="0">
                <a:solidFill>
                  <a:schemeClr val="bg1"/>
                </a:solidFill>
                <a:latin typeface="Tahoma" charset="0"/>
                <a:cs typeface="Times New Roman" pitchFamily="18" charset="0"/>
              </a:rPr>
              <a:t>Results in a chart</a:t>
            </a:r>
            <a:r>
              <a:rPr lang="en-US" sz="2000" dirty="0">
                <a:solidFill>
                  <a:schemeClr val="bg1"/>
                </a:solidFill>
                <a:latin typeface="Tahoma" charset="0"/>
                <a:cs typeface="Times New Roman" pitchFamily="18" charset="0"/>
              </a:rPr>
              <a:t>:</a:t>
            </a:r>
          </a:p>
          <a:p>
            <a:endParaRPr lang="en-US" sz="2000" dirty="0">
              <a:solidFill>
                <a:schemeClr val="bg1"/>
              </a:solidFill>
              <a:latin typeface="Tahoma" charset="0"/>
              <a:cs typeface="Times New Roman" pitchFamily="18" charset="0"/>
            </a:endParaRPr>
          </a:p>
          <a:p>
            <a:endParaRPr lang="en-US" sz="2000" dirty="0">
              <a:solidFill>
                <a:schemeClr val="bg1"/>
              </a:solidFill>
              <a:latin typeface="Tahoma" charset="0"/>
              <a:cs typeface="Times New Roman" pitchFamily="18" charset="0"/>
            </a:endParaRPr>
          </a:p>
          <a:p>
            <a:endParaRPr lang="en-US" sz="2000" dirty="0">
              <a:solidFill>
                <a:schemeClr val="bg1"/>
              </a:solidFill>
              <a:latin typeface="Tahoma" charset="0"/>
              <a:cs typeface="Times New Roman" pitchFamily="18" charset="0"/>
            </a:endParaRPr>
          </a:p>
          <a:p>
            <a:endParaRPr lang="en-US" sz="2000" dirty="0">
              <a:solidFill>
                <a:schemeClr val="bg1"/>
              </a:solidFill>
              <a:latin typeface="Tahoma" charset="0"/>
              <a:cs typeface="Times New Roman" pitchFamily="18" charset="0"/>
            </a:endParaRPr>
          </a:p>
          <a:p>
            <a:endParaRPr lang="en-US" sz="2000" dirty="0">
              <a:solidFill>
                <a:schemeClr val="bg1"/>
              </a:solidFill>
              <a:latin typeface="Tahoma" charset="0"/>
              <a:cs typeface="Times New Roman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Tahoma" charset="0"/>
              <a:cs typeface="Times New Roman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Tahoma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Tahoma" charset="0"/>
                <a:cs typeface="Times New Roman" pitchFamily="18" charset="0"/>
              </a:rPr>
              <a:t>It must pass all the tests at a rate of at least 80%. </a:t>
            </a:r>
            <a:endParaRPr lang="en-US" sz="2400" dirty="0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Tabulation of Results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85800" y="2514600"/>
          <a:ext cx="7924486" cy="1828800"/>
        </p:xfrm>
        <a:graphic>
          <a:graphicData uri="http://schemas.openxmlformats.org/drawingml/2006/table">
            <a:tbl>
              <a:tblPr/>
              <a:tblGrid>
                <a:gridCol w="2272348"/>
                <a:gridCol w="992823"/>
                <a:gridCol w="764223"/>
                <a:gridCol w="1018223"/>
                <a:gridCol w="1008698"/>
                <a:gridCol w="849948"/>
                <a:gridCol w="1018223"/>
              </a:tblGrid>
              <a:tr h="609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Accuracy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 Acc</a:t>
                      </a: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Pass/Fail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Precision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 Prec</a:t>
                      </a: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Pass/Fail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Distance Test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Angle of Deviation Test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189662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543800" cy="874713"/>
          </a:xfrm>
        </p:spPr>
        <p:txBody>
          <a:bodyPr/>
          <a:lstStyle/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Report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Individual Lab Report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Title page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Discussion topics in the manual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Include original data with TA’s signature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ahoma" charset="0"/>
              </a:rPr>
              <a:t>MUST </a:t>
            </a:r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include spreadsheet with test results, standard, average, accuracy, and precision of each test</a:t>
            </a:r>
            <a:endParaRPr lang="en-US" dirty="0">
              <a:solidFill>
                <a:schemeClr val="bg1"/>
              </a:solidFill>
              <a:latin typeface="Tahoma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189662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543800" cy="874713"/>
          </a:xfrm>
        </p:spPr>
        <p:txBody>
          <a:bodyPr/>
          <a:lstStyle/>
          <a:p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Presentation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543800" cy="495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Tahoma" charset="0"/>
              </a:rPr>
              <a:t>Team presentation</a:t>
            </a:r>
          </a:p>
          <a:p>
            <a:endParaRPr lang="en-US" dirty="0" smtClean="0">
              <a:solidFill>
                <a:schemeClr val="bg1"/>
              </a:solidFill>
              <a:latin typeface="Tahoma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Follow “Your Assignment” guidelines on EG Manual</a:t>
            </a:r>
          </a:p>
          <a:p>
            <a:endParaRPr lang="en-US" dirty="0">
              <a:solidFill>
                <a:schemeClr val="bg1"/>
              </a:solidFill>
              <a:latin typeface="Tahoma" charset="0"/>
            </a:endParaRPr>
          </a:p>
          <a:p>
            <a:r>
              <a:rPr lang="en-US" dirty="0">
                <a:solidFill>
                  <a:schemeClr val="bg1"/>
                </a:solidFill>
                <a:latin typeface="Tahoma" charset="0"/>
              </a:rPr>
              <a:t> Include photos of robot 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Tahoma" charset="0"/>
              </a:rPr>
              <a:t>TA will assist with digital camera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ahoma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189662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543800" cy="874713"/>
          </a:xfrm>
        </p:spPr>
        <p:txBody>
          <a:bodyPr/>
          <a:lstStyle/>
          <a:p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Closing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839200" cy="54102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Share tasks – </a:t>
            </a:r>
            <a:r>
              <a:rPr lang="en-US" dirty="0">
                <a:solidFill>
                  <a:schemeClr val="bg1"/>
                </a:solidFill>
                <a:latin typeface="Tahoma" charset="0"/>
              </a:rPr>
              <a:t>one </a:t>
            </a:r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team member to program; </a:t>
            </a:r>
            <a:r>
              <a:rPr lang="en-US" dirty="0">
                <a:solidFill>
                  <a:schemeClr val="bg1"/>
                </a:solidFill>
                <a:latin typeface="Tahoma" charset="0"/>
              </a:rPr>
              <a:t>another to </a:t>
            </a:r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build.</a:t>
            </a:r>
            <a:endParaRPr lang="en-US" dirty="0">
              <a:solidFill>
                <a:schemeClr val="bg1"/>
              </a:solidFill>
              <a:latin typeface="Tahoma" charset="0"/>
            </a:endParaRPr>
          </a:p>
          <a:p>
            <a:r>
              <a:rPr lang="en-US" dirty="0">
                <a:solidFill>
                  <a:schemeClr val="bg1"/>
                </a:solidFill>
                <a:latin typeface="Tahoma" charset="0"/>
              </a:rPr>
              <a:t>Have </a:t>
            </a:r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all original data signed </a:t>
            </a:r>
            <a:r>
              <a:rPr lang="en-US" dirty="0">
                <a:solidFill>
                  <a:schemeClr val="bg1"/>
                </a:solidFill>
                <a:latin typeface="Tahoma" charset="0"/>
              </a:rPr>
              <a:t>by TA</a:t>
            </a:r>
          </a:p>
          <a:p>
            <a:r>
              <a:rPr lang="en-US" dirty="0">
                <a:solidFill>
                  <a:schemeClr val="bg1"/>
                </a:solidFill>
                <a:latin typeface="Tahoma" charset="0"/>
              </a:rPr>
              <a:t>Remember to submit all work electronically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Tahoma" charset="0"/>
              </a:rPr>
              <a:t>Submit testing paper to TA at beginning of next </a:t>
            </a:r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lab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Disassemble robot and sort parts into the kits. </a:t>
            </a:r>
            <a:endParaRPr lang="en-US" dirty="0">
              <a:solidFill>
                <a:schemeClr val="bg1"/>
              </a:solidFill>
              <a:latin typeface="Tahoma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Return </a:t>
            </a:r>
            <a:r>
              <a:rPr lang="en-US" dirty="0">
                <a:solidFill>
                  <a:schemeClr val="bg1"/>
                </a:solidFill>
                <a:latin typeface="Tahoma" charset="0"/>
              </a:rPr>
              <a:t>all unused materials to TAs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189662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Objectives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543800" cy="4953000"/>
          </a:xfrm>
        </p:spPr>
        <p:txBody>
          <a:bodyPr/>
          <a:lstStyle/>
          <a:p>
            <a:r>
              <a:rPr kumimoji="0" lang="en-US" dirty="0">
                <a:solidFill>
                  <a:schemeClr val="bg1"/>
                </a:solidFill>
                <a:latin typeface="Tahoma" charset="0"/>
              </a:rPr>
              <a:t>Build a robot and test it against the EG </a:t>
            </a:r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standards for accuracy and precision.</a:t>
            </a:r>
            <a:endParaRPr kumimoji="0" lang="en-US" dirty="0">
              <a:solidFill>
                <a:schemeClr val="bg1"/>
              </a:solidFill>
              <a:latin typeface="Tahoma" charset="0"/>
            </a:endParaRPr>
          </a:p>
          <a:p>
            <a:endParaRPr kumimoji="0" lang="en-US" dirty="0">
              <a:solidFill>
                <a:schemeClr val="bg1"/>
              </a:solidFill>
              <a:latin typeface="Tahoma" charset="0"/>
            </a:endParaRPr>
          </a:p>
          <a:p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Demonstrate </a:t>
            </a:r>
            <a:r>
              <a:rPr kumimoji="0" lang="en-US" dirty="0">
                <a:solidFill>
                  <a:schemeClr val="bg1"/>
                </a:solidFill>
                <a:latin typeface="Tahoma" charset="0"/>
              </a:rPr>
              <a:t>the importance of product </a:t>
            </a:r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evaluation.</a:t>
            </a:r>
          </a:p>
          <a:p>
            <a:endParaRPr kumimoji="0" lang="en-US" dirty="0" smtClean="0">
              <a:solidFill>
                <a:schemeClr val="bg1"/>
              </a:solidFill>
              <a:latin typeface="Tahoma" charset="0"/>
            </a:endParaRPr>
          </a:p>
          <a:p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Disassemble the robot and make quality improvements to the design. </a:t>
            </a:r>
            <a:endParaRPr kumimoji="0" lang="en-US" dirty="0">
              <a:solidFill>
                <a:schemeClr val="bg1"/>
              </a:solidFill>
              <a:latin typeface="Tahoma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endParaRPr lang="en-US" dirty="0">
              <a:solidFill>
                <a:schemeClr val="bg1"/>
              </a:solidFill>
              <a:latin typeface="Tahoma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189662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Design Analysis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5438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Engineers perform prototype testing </a:t>
            </a:r>
          </a:p>
          <a:p>
            <a:pPr lvl="1">
              <a:lnSpc>
                <a:spcPct val="90000"/>
              </a:lnSpc>
            </a:pPr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Look for improvement suggestions</a:t>
            </a:r>
          </a:p>
          <a:p>
            <a:pPr lvl="1">
              <a:lnSpc>
                <a:spcPct val="90000"/>
              </a:lnSpc>
            </a:pPr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Continuously improves product quality</a:t>
            </a:r>
          </a:p>
          <a:p>
            <a:pPr lvl="1">
              <a:lnSpc>
                <a:spcPct val="90000"/>
              </a:lnSpc>
            </a:pPr>
            <a:endParaRPr kumimoji="0" lang="en-US" dirty="0" smtClean="0">
              <a:solidFill>
                <a:schemeClr val="bg1"/>
              </a:solidFill>
              <a:latin typeface="Tahoma" charset="0"/>
            </a:endParaRPr>
          </a:p>
          <a:p>
            <a:pPr>
              <a:lnSpc>
                <a:spcPct val="90000"/>
              </a:lnSpc>
            </a:pPr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Tests are performed to a company standard </a:t>
            </a:r>
          </a:p>
          <a:p>
            <a:pPr lvl="1">
              <a:lnSpc>
                <a:spcPct val="90000"/>
              </a:lnSpc>
            </a:pPr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If the standard is met, the product is acceptable</a:t>
            </a:r>
          </a:p>
          <a:p>
            <a:pPr lvl="1">
              <a:lnSpc>
                <a:spcPct val="90000"/>
              </a:lnSpc>
            </a:pPr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If standard not met, product may be redesigned or withdrawn</a:t>
            </a:r>
            <a:endParaRPr kumimoji="0" lang="en-US" dirty="0">
              <a:solidFill>
                <a:schemeClr val="bg1"/>
              </a:solidFill>
              <a:latin typeface="Tahoma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Accuracy &amp; Precision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543800" cy="4953000"/>
          </a:xfrm>
        </p:spPr>
        <p:txBody>
          <a:bodyPr/>
          <a:lstStyle/>
          <a:p>
            <a:r>
              <a:rPr kumimoji="0" lang="en-US" b="1" dirty="0" smtClean="0">
                <a:solidFill>
                  <a:schemeClr val="bg1"/>
                </a:solidFill>
                <a:latin typeface="Tahoma" charset="0"/>
              </a:rPr>
              <a:t>Accuracy</a:t>
            </a:r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: </a:t>
            </a:r>
          </a:p>
          <a:p>
            <a:pPr lvl="1"/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Comparison of the average of the results to the </a:t>
            </a:r>
            <a:r>
              <a:rPr kumimoji="0" lang="en-US" i="1" dirty="0" smtClean="0">
                <a:solidFill>
                  <a:schemeClr val="bg1"/>
                </a:solidFill>
                <a:latin typeface="Tahoma" charset="0"/>
              </a:rPr>
              <a:t>standard</a:t>
            </a:r>
          </a:p>
          <a:p>
            <a:pPr lvl="1">
              <a:buNone/>
            </a:pPr>
            <a:endParaRPr kumimoji="0" lang="en-US" i="1" dirty="0" smtClean="0">
              <a:solidFill>
                <a:schemeClr val="bg1"/>
              </a:solidFill>
              <a:latin typeface="Tahoma" charset="0"/>
            </a:endParaRPr>
          </a:p>
          <a:p>
            <a:r>
              <a:rPr kumimoji="0" lang="en-US" b="1" dirty="0" smtClean="0">
                <a:solidFill>
                  <a:schemeClr val="bg1"/>
                </a:solidFill>
                <a:latin typeface="Tahoma" charset="0"/>
              </a:rPr>
              <a:t>Precision</a:t>
            </a:r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:</a:t>
            </a:r>
          </a:p>
          <a:p>
            <a:pPr lvl="1"/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Repeatability of the results</a:t>
            </a:r>
          </a:p>
          <a:p>
            <a:pPr lvl="1"/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How close are the results to each other?</a:t>
            </a:r>
            <a:endParaRPr kumimoji="0" lang="en-US" dirty="0">
              <a:solidFill>
                <a:schemeClr val="bg1"/>
              </a:solidFill>
              <a:latin typeface="Tahoma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189662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Accuracy &amp; Precision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4648200" y="1447800"/>
            <a:ext cx="3962400" cy="1828800"/>
            <a:chOff x="2928" y="912"/>
            <a:chExt cx="2496" cy="1152"/>
          </a:xfrm>
        </p:grpSpPr>
        <p:grpSp>
          <p:nvGrpSpPr>
            <p:cNvPr id="3" name="Group 42"/>
            <p:cNvGrpSpPr>
              <a:grpSpLocks/>
            </p:cNvGrpSpPr>
            <p:nvPr/>
          </p:nvGrpSpPr>
          <p:grpSpPr bwMode="auto">
            <a:xfrm>
              <a:off x="2928" y="912"/>
              <a:ext cx="1536" cy="1152"/>
              <a:chOff x="2928" y="912"/>
              <a:chExt cx="1536" cy="1152"/>
            </a:xfrm>
          </p:grpSpPr>
          <p:pic>
            <p:nvPicPr>
              <p:cNvPr id="8" name="Picture 12" descr="dart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7001" t="2000" r="86000" b="88667"/>
              <a:stretch>
                <a:fillRect/>
              </a:stretch>
            </p:blipFill>
            <p:spPr bwMode="auto">
              <a:xfrm>
                <a:off x="3888" y="912"/>
                <a:ext cx="576" cy="576"/>
              </a:xfrm>
              <a:prstGeom prst="rect">
                <a:avLst/>
              </a:prstGeom>
              <a:noFill/>
            </p:spPr>
          </p:pic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2928" y="960"/>
                <a:ext cx="1104" cy="1104"/>
                <a:chOff x="2208" y="2832"/>
                <a:chExt cx="1104" cy="1104"/>
              </a:xfrm>
            </p:grpSpPr>
            <p:sp>
              <p:nvSpPr>
                <p:cNvPr id="12" name="Oval 8"/>
                <p:cNvSpPr>
                  <a:spLocks noChangeArrowheads="1"/>
                </p:cNvSpPr>
                <p:nvPr/>
              </p:nvSpPr>
              <p:spPr bwMode="auto">
                <a:xfrm>
                  <a:off x="2256" y="2880"/>
                  <a:ext cx="1008" cy="100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" name="Oval 9"/>
                <p:cNvSpPr>
                  <a:spLocks noChangeArrowheads="1"/>
                </p:cNvSpPr>
                <p:nvPr/>
              </p:nvSpPr>
              <p:spPr bwMode="auto">
                <a:xfrm>
                  <a:off x="2688" y="3312"/>
                  <a:ext cx="141" cy="14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AutoShape 10"/>
                <p:cNvSpPr>
                  <a:spLocks noChangeArrowheads="1"/>
                </p:cNvSpPr>
                <p:nvPr/>
              </p:nvSpPr>
              <p:spPr bwMode="auto">
                <a:xfrm>
                  <a:off x="2448" y="3072"/>
                  <a:ext cx="624" cy="624"/>
                </a:xfrm>
                <a:custGeom>
                  <a:avLst/>
                  <a:gdLst>
                    <a:gd name="G0" fmla="+- 3857 0 0"/>
                    <a:gd name="G1" fmla="+- 21600 0 3857"/>
                    <a:gd name="G2" fmla="+- 21600 0 3857"/>
                    <a:gd name="G3" fmla="*/ G0 2929 10000"/>
                    <a:gd name="G4" fmla="+- 21600 0 G3"/>
                    <a:gd name="G5" fmla="+- 21600 0 G3"/>
                    <a:gd name="T0" fmla="*/ 10800 w 21600"/>
                    <a:gd name="T1" fmla="*/ 0 h 21600"/>
                    <a:gd name="T2" fmla="*/ 3163 w 21600"/>
                    <a:gd name="T3" fmla="*/ 3163 h 21600"/>
                    <a:gd name="T4" fmla="*/ 0 w 21600"/>
                    <a:gd name="T5" fmla="*/ 10800 h 21600"/>
                    <a:gd name="T6" fmla="*/ 3163 w 21600"/>
                    <a:gd name="T7" fmla="*/ 18437 h 21600"/>
                    <a:gd name="T8" fmla="*/ 10800 w 21600"/>
                    <a:gd name="T9" fmla="*/ 21600 h 21600"/>
                    <a:gd name="T10" fmla="*/ 18437 w 21600"/>
                    <a:gd name="T11" fmla="*/ 18437 h 21600"/>
                    <a:gd name="T12" fmla="*/ 21600 w 21600"/>
                    <a:gd name="T13" fmla="*/ 10800 h 21600"/>
                    <a:gd name="T14" fmla="*/ 18437 w 21600"/>
                    <a:gd name="T15" fmla="*/ 3163 h 21600"/>
                    <a:gd name="T16" fmla="*/ 3163 w 21600"/>
                    <a:gd name="T17" fmla="*/ 3163 h 21600"/>
                    <a:gd name="T18" fmla="*/ 18437 w 21600"/>
                    <a:gd name="T19" fmla="*/ 184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3857" y="10800"/>
                      </a:moveTo>
                      <a:cubicBezTo>
                        <a:pt x="3857" y="14635"/>
                        <a:pt x="6965" y="17743"/>
                        <a:pt x="10800" y="17743"/>
                      </a:cubicBezTo>
                      <a:cubicBezTo>
                        <a:pt x="14635" y="17743"/>
                        <a:pt x="17743" y="14635"/>
                        <a:pt x="17743" y="10800"/>
                      </a:cubicBezTo>
                      <a:cubicBezTo>
                        <a:pt x="17743" y="6965"/>
                        <a:pt x="14635" y="3857"/>
                        <a:pt x="10800" y="3857"/>
                      </a:cubicBezTo>
                      <a:cubicBezTo>
                        <a:pt x="6965" y="3857"/>
                        <a:pt x="3857" y="6965"/>
                        <a:pt x="3857" y="10800"/>
                      </a:cubicBez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AutoShape 11"/>
                <p:cNvSpPr>
                  <a:spLocks noChangeArrowheads="1"/>
                </p:cNvSpPr>
                <p:nvPr/>
              </p:nvSpPr>
              <p:spPr bwMode="auto">
                <a:xfrm>
                  <a:off x="2208" y="2832"/>
                  <a:ext cx="1104" cy="1104"/>
                </a:xfrm>
                <a:custGeom>
                  <a:avLst/>
                  <a:gdLst>
                    <a:gd name="G0" fmla="+- 2288 0 0"/>
                    <a:gd name="G1" fmla="+- 21600 0 2288"/>
                    <a:gd name="G2" fmla="+- 21600 0 2288"/>
                    <a:gd name="G3" fmla="*/ G0 2929 10000"/>
                    <a:gd name="G4" fmla="+- 21600 0 G3"/>
                    <a:gd name="G5" fmla="+- 21600 0 G3"/>
                    <a:gd name="T0" fmla="*/ 10800 w 21600"/>
                    <a:gd name="T1" fmla="*/ 0 h 21600"/>
                    <a:gd name="T2" fmla="*/ 3163 w 21600"/>
                    <a:gd name="T3" fmla="*/ 3163 h 21600"/>
                    <a:gd name="T4" fmla="*/ 0 w 21600"/>
                    <a:gd name="T5" fmla="*/ 10800 h 21600"/>
                    <a:gd name="T6" fmla="*/ 3163 w 21600"/>
                    <a:gd name="T7" fmla="*/ 18437 h 21600"/>
                    <a:gd name="T8" fmla="*/ 10800 w 21600"/>
                    <a:gd name="T9" fmla="*/ 21600 h 21600"/>
                    <a:gd name="T10" fmla="*/ 18437 w 21600"/>
                    <a:gd name="T11" fmla="*/ 18437 h 21600"/>
                    <a:gd name="T12" fmla="*/ 21600 w 21600"/>
                    <a:gd name="T13" fmla="*/ 10800 h 21600"/>
                    <a:gd name="T14" fmla="*/ 18437 w 21600"/>
                    <a:gd name="T15" fmla="*/ 3163 h 21600"/>
                    <a:gd name="T16" fmla="*/ 3163 w 21600"/>
                    <a:gd name="T17" fmla="*/ 3163 h 21600"/>
                    <a:gd name="T18" fmla="*/ 18437 w 21600"/>
                    <a:gd name="T19" fmla="*/ 184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2288" y="10800"/>
                      </a:moveTo>
                      <a:cubicBezTo>
                        <a:pt x="2288" y="15501"/>
                        <a:pt x="6099" y="19312"/>
                        <a:pt x="10800" y="19312"/>
                      </a:cubicBezTo>
                      <a:cubicBezTo>
                        <a:pt x="15501" y="19312"/>
                        <a:pt x="19312" y="15501"/>
                        <a:pt x="19312" y="10800"/>
                      </a:cubicBezTo>
                      <a:cubicBezTo>
                        <a:pt x="19312" y="6099"/>
                        <a:pt x="15501" y="2288"/>
                        <a:pt x="10800" y="2288"/>
                      </a:cubicBezTo>
                      <a:cubicBezTo>
                        <a:pt x="6099" y="2288"/>
                        <a:pt x="2288" y="6099"/>
                        <a:pt x="2288" y="1080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pic>
            <p:nvPicPr>
              <p:cNvPr id="10" name="Picture 13" descr="dart2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6999" t="2000" r="86000" b="88667"/>
              <a:stretch>
                <a:fillRect/>
              </a:stretch>
            </p:blipFill>
            <p:spPr bwMode="auto">
              <a:xfrm>
                <a:off x="3408" y="1008"/>
                <a:ext cx="576" cy="576"/>
              </a:xfrm>
              <a:prstGeom prst="rect">
                <a:avLst/>
              </a:prstGeom>
              <a:noFill/>
            </p:spPr>
          </p:pic>
          <p:pic>
            <p:nvPicPr>
              <p:cNvPr id="11" name="Picture 14" descr="dart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7001" t="2000" r="86000" b="88667"/>
              <a:stretch>
                <a:fillRect/>
              </a:stretch>
            </p:blipFill>
            <p:spPr bwMode="auto">
              <a:xfrm>
                <a:off x="2928" y="1152"/>
                <a:ext cx="576" cy="576"/>
              </a:xfrm>
              <a:prstGeom prst="rect">
                <a:avLst/>
              </a:prstGeom>
              <a:noFill/>
            </p:spPr>
          </p:pic>
        </p:grpSp>
        <p:sp>
          <p:nvSpPr>
            <p:cNvPr id="7" name="Text Box 30"/>
            <p:cNvSpPr txBox="1">
              <a:spLocks noChangeArrowheads="1"/>
            </p:cNvSpPr>
            <p:nvPr/>
          </p:nvSpPr>
          <p:spPr bwMode="auto">
            <a:xfrm>
              <a:off x="4080" y="1248"/>
              <a:ext cx="1344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3600">
                  <a:solidFill>
                    <a:schemeClr val="folHlink"/>
                  </a:solidFill>
                </a:rPr>
                <a:t>Accurate</a:t>
              </a:r>
              <a:endParaRPr lang="en-US" sz="3600">
                <a:solidFill>
                  <a:srgbClr val="FF3300"/>
                </a:solidFill>
              </a:endParaRPr>
            </a:p>
            <a:p>
              <a:pPr algn="l" eaLnBrk="0" hangingPunct="0"/>
              <a:r>
                <a:rPr lang="en-US" sz="3600">
                  <a:solidFill>
                    <a:srgbClr val="FF0000"/>
                  </a:solidFill>
                </a:rPr>
                <a:t>Imprecise</a:t>
              </a:r>
              <a:endParaRPr lang="en-US" sz="3600">
                <a:solidFill>
                  <a:srgbClr val="FF3300"/>
                </a:solidFill>
              </a:endParaRPr>
            </a:p>
          </p:txBody>
        </p:sp>
      </p:grp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3962400" y="3276600"/>
            <a:ext cx="4953000" cy="2362200"/>
            <a:chOff x="2496" y="2064"/>
            <a:chExt cx="3120" cy="1488"/>
          </a:xfrm>
        </p:grpSpPr>
        <p:grpSp>
          <p:nvGrpSpPr>
            <p:cNvPr id="6" name="Group 43"/>
            <p:cNvGrpSpPr>
              <a:grpSpLocks/>
            </p:cNvGrpSpPr>
            <p:nvPr/>
          </p:nvGrpSpPr>
          <p:grpSpPr bwMode="auto">
            <a:xfrm>
              <a:off x="2496" y="2064"/>
              <a:ext cx="1728" cy="1488"/>
              <a:chOff x="2496" y="2064"/>
              <a:chExt cx="1728" cy="1488"/>
            </a:xfrm>
          </p:grpSpPr>
          <p:grpSp>
            <p:nvGrpSpPr>
              <p:cNvPr id="9" name="Group 18"/>
              <p:cNvGrpSpPr>
                <a:grpSpLocks/>
              </p:cNvGrpSpPr>
              <p:nvPr/>
            </p:nvGrpSpPr>
            <p:grpSpPr bwMode="auto">
              <a:xfrm>
                <a:off x="2928" y="2448"/>
                <a:ext cx="1104" cy="1104"/>
                <a:chOff x="2208" y="2832"/>
                <a:chExt cx="1104" cy="1104"/>
              </a:xfrm>
            </p:grpSpPr>
            <p:sp>
              <p:nvSpPr>
                <p:cNvPr id="23" name="Oval 16"/>
                <p:cNvSpPr>
                  <a:spLocks noChangeArrowheads="1"/>
                </p:cNvSpPr>
                <p:nvPr/>
              </p:nvSpPr>
              <p:spPr bwMode="auto">
                <a:xfrm>
                  <a:off x="2256" y="2880"/>
                  <a:ext cx="1008" cy="100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Oval 17"/>
                <p:cNvSpPr>
                  <a:spLocks noChangeArrowheads="1"/>
                </p:cNvSpPr>
                <p:nvPr/>
              </p:nvSpPr>
              <p:spPr bwMode="auto">
                <a:xfrm>
                  <a:off x="2688" y="3312"/>
                  <a:ext cx="141" cy="14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AutoShape 18"/>
                <p:cNvSpPr>
                  <a:spLocks noChangeArrowheads="1"/>
                </p:cNvSpPr>
                <p:nvPr/>
              </p:nvSpPr>
              <p:spPr bwMode="auto">
                <a:xfrm>
                  <a:off x="2448" y="3072"/>
                  <a:ext cx="624" cy="624"/>
                </a:xfrm>
                <a:custGeom>
                  <a:avLst/>
                  <a:gdLst>
                    <a:gd name="G0" fmla="+- 3857 0 0"/>
                    <a:gd name="G1" fmla="+- 21600 0 3857"/>
                    <a:gd name="G2" fmla="+- 21600 0 3857"/>
                    <a:gd name="G3" fmla="*/ G0 2929 10000"/>
                    <a:gd name="G4" fmla="+- 21600 0 G3"/>
                    <a:gd name="G5" fmla="+- 21600 0 G3"/>
                    <a:gd name="T0" fmla="*/ 10800 w 21600"/>
                    <a:gd name="T1" fmla="*/ 0 h 21600"/>
                    <a:gd name="T2" fmla="*/ 3163 w 21600"/>
                    <a:gd name="T3" fmla="*/ 3163 h 21600"/>
                    <a:gd name="T4" fmla="*/ 0 w 21600"/>
                    <a:gd name="T5" fmla="*/ 10800 h 21600"/>
                    <a:gd name="T6" fmla="*/ 3163 w 21600"/>
                    <a:gd name="T7" fmla="*/ 18437 h 21600"/>
                    <a:gd name="T8" fmla="*/ 10800 w 21600"/>
                    <a:gd name="T9" fmla="*/ 21600 h 21600"/>
                    <a:gd name="T10" fmla="*/ 18437 w 21600"/>
                    <a:gd name="T11" fmla="*/ 18437 h 21600"/>
                    <a:gd name="T12" fmla="*/ 21600 w 21600"/>
                    <a:gd name="T13" fmla="*/ 10800 h 21600"/>
                    <a:gd name="T14" fmla="*/ 18437 w 21600"/>
                    <a:gd name="T15" fmla="*/ 3163 h 21600"/>
                    <a:gd name="T16" fmla="*/ 3163 w 21600"/>
                    <a:gd name="T17" fmla="*/ 3163 h 21600"/>
                    <a:gd name="T18" fmla="*/ 18437 w 21600"/>
                    <a:gd name="T19" fmla="*/ 184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3857" y="10800"/>
                      </a:moveTo>
                      <a:cubicBezTo>
                        <a:pt x="3857" y="14635"/>
                        <a:pt x="6965" y="17743"/>
                        <a:pt x="10800" y="17743"/>
                      </a:cubicBezTo>
                      <a:cubicBezTo>
                        <a:pt x="14635" y="17743"/>
                        <a:pt x="17743" y="14635"/>
                        <a:pt x="17743" y="10800"/>
                      </a:cubicBezTo>
                      <a:cubicBezTo>
                        <a:pt x="17743" y="6965"/>
                        <a:pt x="14635" y="3857"/>
                        <a:pt x="10800" y="3857"/>
                      </a:cubicBezTo>
                      <a:cubicBezTo>
                        <a:pt x="6965" y="3857"/>
                        <a:pt x="3857" y="6965"/>
                        <a:pt x="3857" y="10800"/>
                      </a:cubicBez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AutoShape 19"/>
                <p:cNvSpPr>
                  <a:spLocks noChangeArrowheads="1"/>
                </p:cNvSpPr>
                <p:nvPr/>
              </p:nvSpPr>
              <p:spPr bwMode="auto">
                <a:xfrm>
                  <a:off x="2208" y="2832"/>
                  <a:ext cx="1104" cy="1104"/>
                </a:xfrm>
                <a:custGeom>
                  <a:avLst/>
                  <a:gdLst>
                    <a:gd name="G0" fmla="+- 2288 0 0"/>
                    <a:gd name="G1" fmla="+- 21600 0 2288"/>
                    <a:gd name="G2" fmla="+- 21600 0 2288"/>
                    <a:gd name="G3" fmla="*/ G0 2929 10000"/>
                    <a:gd name="G4" fmla="+- 21600 0 G3"/>
                    <a:gd name="G5" fmla="+- 21600 0 G3"/>
                    <a:gd name="T0" fmla="*/ 10800 w 21600"/>
                    <a:gd name="T1" fmla="*/ 0 h 21600"/>
                    <a:gd name="T2" fmla="*/ 3163 w 21600"/>
                    <a:gd name="T3" fmla="*/ 3163 h 21600"/>
                    <a:gd name="T4" fmla="*/ 0 w 21600"/>
                    <a:gd name="T5" fmla="*/ 10800 h 21600"/>
                    <a:gd name="T6" fmla="*/ 3163 w 21600"/>
                    <a:gd name="T7" fmla="*/ 18437 h 21600"/>
                    <a:gd name="T8" fmla="*/ 10800 w 21600"/>
                    <a:gd name="T9" fmla="*/ 21600 h 21600"/>
                    <a:gd name="T10" fmla="*/ 18437 w 21600"/>
                    <a:gd name="T11" fmla="*/ 18437 h 21600"/>
                    <a:gd name="T12" fmla="*/ 21600 w 21600"/>
                    <a:gd name="T13" fmla="*/ 10800 h 21600"/>
                    <a:gd name="T14" fmla="*/ 18437 w 21600"/>
                    <a:gd name="T15" fmla="*/ 3163 h 21600"/>
                    <a:gd name="T16" fmla="*/ 3163 w 21600"/>
                    <a:gd name="T17" fmla="*/ 3163 h 21600"/>
                    <a:gd name="T18" fmla="*/ 18437 w 21600"/>
                    <a:gd name="T19" fmla="*/ 184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2288" y="10800"/>
                      </a:moveTo>
                      <a:cubicBezTo>
                        <a:pt x="2288" y="15501"/>
                        <a:pt x="6099" y="19312"/>
                        <a:pt x="10800" y="19312"/>
                      </a:cubicBezTo>
                      <a:cubicBezTo>
                        <a:pt x="15501" y="19312"/>
                        <a:pt x="19312" y="15501"/>
                        <a:pt x="19312" y="10800"/>
                      </a:cubicBezTo>
                      <a:cubicBezTo>
                        <a:pt x="19312" y="6099"/>
                        <a:pt x="15501" y="2288"/>
                        <a:pt x="10800" y="2288"/>
                      </a:cubicBezTo>
                      <a:cubicBezTo>
                        <a:pt x="6099" y="2288"/>
                        <a:pt x="2288" y="6099"/>
                        <a:pt x="2288" y="1080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pic>
            <p:nvPicPr>
              <p:cNvPr id="20" name="Picture 20" descr="dart2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6999" t="2000" r="86000" b="88667"/>
              <a:stretch>
                <a:fillRect/>
              </a:stretch>
            </p:blipFill>
            <p:spPr bwMode="auto">
              <a:xfrm>
                <a:off x="3168" y="2304"/>
                <a:ext cx="576" cy="576"/>
              </a:xfrm>
              <a:prstGeom prst="rect">
                <a:avLst/>
              </a:prstGeom>
              <a:noFill/>
            </p:spPr>
          </p:pic>
          <p:pic>
            <p:nvPicPr>
              <p:cNvPr id="21" name="Picture 21" descr="dart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7001" t="2000" r="86000" b="88667"/>
              <a:stretch>
                <a:fillRect/>
              </a:stretch>
            </p:blipFill>
            <p:spPr bwMode="auto">
              <a:xfrm>
                <a:off x="2496" y="2112"/>
                <a:ext cx="576" cy="576"/>
              </a:xfrm>
              <a:prstGeom prst="rect">
                <a:avLst/>
              </a:prstGeom>
              <a:noFill/>
            </p:spPr>
          </p:pic>
          <p:pic>
            <p:nvPicPr>
              <p:cNvPr id="22" name="Picture 22" descr="dart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7001" t="2000" r="86000" b="88667"/>
              <a:stretch>
                <a:fillRect/>
              </a:stretch>
            </p:blipFill>
            <p:spPr bwMode="auto">
              <a:xfrm>
                <a:off x="3648" y="2064"/>
                <a:ext cx="576" cy="576"/>
              </a:xfrm>
              <a:prstGeom prst="rect">
                <a:avLst/>
              </a:prstGeom>
              <a:noFill/>
            </p:spPr>
          </p:pic>
        </p:grpSp>
        <p:sp>
          <p:nvSpPr>
            <p:cNvPr id="18" name="Text Box 31"/>
            <p:cNvSpPr txBox="1">
              <a:spLocks noChangeArrowheads="1"/>
            </p:cNvSpPr>
            <p:nvPr/>
          </p:nvSpPr>
          <p:spPr bwMode="auto">
            <a:xfrm>
              <a:off x="4080" y="2754"/>
              <a:ext cx="1536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3600">
                  <a:solidFill>
                    <a:srgbClr val="FF0000"/>
                  </a:solidFill>
                </a:rPr>
                <a:t>Inaccurate</a:t>
              </a:r>
            </a:p>
            <a:p>
              <a:pPr algn="l" eaLnBrk="0" hangingPunct="0"/>
              <a:r>
                <a:rPr lang="en-US" sz="3600">
                  <a:solidFill>
                    <a:srgbClr val="FF0000"/>
                  </a:solidFill>
                </a:rPr>
                <a:t>Imprecise</a:t>
              </a:r>
            </a:p>
          </p:txBody>
        </p:sp>
      </p:grpSp>
      <p:grpSp>
        <p:nvGrpSpPr>
          <p:cNvPr id="16" name="Group 46"/>
          <p:cNvGrpSpPr>
            <a:grpSpLocks/>
          </p:cNvGrpSpPr>
          <p:nvPr/>
        </p:nvGrpSpPr>
        <p:grpSpPr bwMode="auto">
          <a:xfrm>
            <a:off x="304800" y="3382963"/>
            <a:ext cx="4267200" cy="2255837"/>
            <a:chOff x="192" y="2131"/>
            <a:chExt cx="2688" cy="1421"/>
          </a:xfrm>
        </p:grpSpPr>
        <p:sp>
          <p:nvSpPr>
            <p:cNvPr id="28" name="Text Box 29"/>
            <p:cNvSpPr txBox="1">
              <a:spLocks noChangeArrowheads="1"/>
            </p:cNvSpPr>
            <p:nvPr/>
          </p:nvSpPr>
          <p:spPr bwMode="auto">
            <a:xfrm>
              <a:off x="1344" y="2754"/>
              <a:ext cx="1536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3600" dirty="0">
                  <a:solidFill>
                    <a:srgbClr val="FF0000"/>
                  </a:solidFill>
                </a:rPr>
                <a:t>Inaccurate</a:t>
              </a:r>
              <a:endParaRPr lang="en-US" sz="3600" dirty="0">
                <a:solidFill>
                  <a:srgbClr val="FF3300"/>
                </a:solidFill>
              </a:endParaRPr>
            </a:p>
            <a:p>
              <a:pPr algn="l" eaLnBrk="0" hangingPunct="0"/>
              <a:r>
                <a:rPr lang="en-US" sz="3600" dirty="0">
                  <a:solidFill>
                    <a:schemeClr val="folHlink"/>
                  </a:solidFill>
                </a:rPr>
                <a:t>Precise</a:t>
              </a:r>
              <a:endParaRPr lang="en-US" sz="3600" dirty="0">
                <a:solidFill>
                  <a:srgbClr val="FF3300"/>
                </a:solidFill>
              </a:endParaRPr>
            </a:p>
          </p:txBody>
        </p:sp>
        <p:grpSp>
          <p:nvGrpSpPr>
            <p:cNvPr id="17" name="Group 40"/>
            <p:cNvGrpSpPr>
              <a:grpSpLocks/>
            </p:cNvGrpSpPr>
            <p:nvPr/>
          </p:nvGrpSpPr>
          <p:grpSpPr bwMode="auto">
            <a:xfrm>
              <a:off x="192" y="2131"/>
              <a:ext cx="1536" cy="1421"/>
              <a:chOff x="192" y="2131"/>
              <a:chExt cx="1536" cy="1421"/>
            </a:xfrm>
          </p:grpSpPr>
          <p:sp>
            <p:nvSpPr>
              <p:cNvPr id="30" name="Oval 3"/>
              <p:cNvSpPr>
                <a:spLocks noChangeArrowheads="1"/>
              </p:cNvSpPr>
              <p:nvPr/>
            </p:nvSpPr>
            <p:spPr bwMode="auto">
              <a:xfrm>
                <a:off x="240" y="2496"/>
                <a:ext cx="1008" cy="100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Oval 4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141" cy="14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AutoShape 5"/>
              <p:cNvSpPr>
                <a:spLocks noChangeArrowheads="1"/>
              </p:cNvSpPr>
              <p:nvPr/>
            </p:nvSpPr>
            <p:spPr bwMode="auto">
              <a:xfrm>
                <a:off x="432" y="2688"/>
                <a:ext cx="624" cy="624"/>
              </a:xfrm>
              <a:custGeom>
                <a:avLst/>
                <a:gdLst>
                  <a:gd name="G0" fmla="+- 3857 0 0"/>
                  <a:gd name="G1" fmla="+- 21600 0 3857"/>
                  <a:gd name="G2" fmla="+- 21600 0 3857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3857" y="10800"/>
                    </a:moveTo>
                    <a:cubicBezTo>
                      <a:pt x="3857" y="14635"/>
                      <a:pt x="6965" y="17743"/>
                      <a:pt x="10800" y="17743"/>
                    </a:cubicBezTo>
                    <a:cubicBezTo>
                      <a:pt x="14635" y="17743"/>
                      <a:pt x="17743" y="14635"/>
                      <a:pt x="17743" y="10800"/>
                    </a:cubicBezTo>
                    <a:cubicBezTo>
                      <a:pt x="17743" y="6965"/>
                      <a:pt x="14635" y="3857"/>
                      <a:pt x="10800" y="3857"/>
                    </a:cubicBezTo>
                    <a:cubicBezTo>
                      <a:pt x="6965" y="3857"/>
                      <a:pt x="3857" y="6965"/>
                      <a:pt x="3857" y="10800"/>
                    </a:cubicBezTo>
                    <a:close/>
                  </a:path>
                </a:pathLst>
              </a:cu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AutoShape 6"/>
              <p:cNvSpPr>
                <a:spLocks noChangeArrowheads="1"/>
              </p:cNvSpPr>
              <p:nvPr/>
            </p:nvSpPr>
            <p:spPr bwMode="auto">
              <a:xfrm>
                <a:off x="192" y="2448"/>
                <a:ext cx="1104" cy="1104"/>
              </a:xfrm>
              <a:custGeom>
                <a:avLst/>
                <a:gdLst>
                  <a:gd name="G0" fmla="+- 2288 0 0"/>
                  <a:gd name="G1" fmla="+- 21600 0 2288"/>
                  <a:gd name="G2" fmla="+- 21600 0 2288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288" y="10800"/>
                    </a:moveTo>
                    <a:cubicBezTo>
                      <a:pt x="2288" y="15501"/>
                      <a:pt x="6099" y="19312"/>
                      <a:pt x="10800" y="19312"/>
                    </a:cubicBezTo>
                    <a:cubicBezTo>
                      <a:pt x="15501" y="19312"/>
                      <a:pt x="19312" y="15501"/>
                      <a:pt x="19312" y="10800"/>
                    </a:cubicBezTo>
                    <a:cubicBezTo>
                      <a:pt x="19312" y="6099"/>
                      <a:pt x="15501" y="2288"/>
                      <a:pt x="10800" y="2288"/>
                    </a:cubicBezTo>
                    <a:cubicBezTo>
                      <a:pt x="6099" y="2288"/>
                      <a:pt x="2288" y="6099"/>
                      <a:pt x="2288" y="1080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34" name="Picture 32" descr="dart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7001" t="2000" r="86000" b="88667"/>
              <a:stretch>
                <a:fillRect/>
              </a:stretch>
            </p:blipFill>
            <p:spPr bwMode="auto">
              <a:xfrm>
                <a:off x="1008" y="2131"/>
                <a:ext cx="576" cy="576"/>
              </a:xfrm>
              <a:prstGeom prst="rect">
                <a:avLst/>
              </a:prstGeom>
              <a:noFill/>
            </p:spPr>
          </p:pic>
          <p:pic>
            <p:nvPicPr>
              <p:cNvPr id="35" name="Picture 33" descr="dartg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r="36885" b="50000"/>
              <a:stretch>
                <a:fillRect/>
              </a:stretch>
            </p:blipFill>
            <p:spPr bwMode="auto">
              <a:xfrm>
                <a:off x="912" y="2176"/>
                <a:ext cx="768" cy="608"/>
              </a:xfrm>
              <a:prstGeom prst="rect">
                <a:avLst/>
              </a:prstGeom>
              <a:noFill/>
            </p:spPr>
          </p:pic>
          <p:pic>
            <p:nvPicPr>
              <p:cNvPr id="36" name="Picture 34" descr="darty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14999" t="12000" r="71001" b="76668"/>
              <a:stretch>
                <a:fillRect/>
              </a:stretch>
            </p:blipFill>
            <p:spPr bwMode="auto">
              <a:xfrm>
                <a:off x="1104" y="2400"/>
                <a:ext cx="624" cy="379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19" name="Group 44"/>
          <p:cNvGrpSpPr>
            <a:grpSpLocks/>
          </p:cNvGrpSpPr>
          <p:nvPr/>
        </p:nvGrpSpPr>
        <p:grpSpPr bwMode="auto">
          <a:xfrm>
            <a:off x="304800" y="1600200"/>
            <a:ext cx="3810000" cy="1752600"/>
            <a:chOff x="192" y="960"/>
            <a:chExt cx="2400" cy="1104"/>
          </a:xfrm>
        </p:grpSpPr>
        <p:sp>
          <p:nvSpPr>
            <p:cNvPr id="38" name="Text Box 28"/>
            <p:cNvSpPr txBox="1">
              <a:spLocks noChangeArrowheads="1"/>
            </p:cNvSpPr>
            <p:nvPr/>
          </p:nvSpPr>
          <p:spPr bwMode="auto">
            <a:xfrm>
              <a:off x="1344" y="1248"/>
              <a:ext cx="124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3600" dirty="0">
                  <a:solidFill>
                    <a:schemeClr val="folHlink"/>
                  </a:solidFill>
                </a:rPr>
                <a:t>Accurate</a:t>
              </a:r>
            </a:p>
            <a:p>
              <a:pPr algn="l" eaLnBrk="0" hangingPunct="0"/>
              <a:r>
                <a:rPr lang="en-US" sz="3600" dirty="0">
                  <a:solidFill>
                    <a:schemeClr val="folHlink"/>
                  </a:solidFill>
                </a:rPr>
                <a:t>Precise</a:t>
              </a:r>
            </a:p>
          </p:txBody>
        </p:sp>
        <p:grpSp>
          <p:nvGrpSpPr>
            <p:cNvPr id="27" name="Group 41"/>
            <p:cNvGrpSpPr>
              <a:grpSpLocks/>
            </p:cNvGrpSpPr>
            <p:nvPr/>
          </p:nvGrpSpPr>
          <p:grpSpPr bwMode="auto">
            <a:xfrm>
              <a:off x="192" y="960"/>
              <a:ext cx="1150" cy="1104"/>
              <a:chOff x="192" y="960"/>
              <a:chExt cx="1150" cy="1104"/>
            </a:xfrm>
          </p:grpSpPr>
          <p:grpSp>
            <p:nvGrpSpPr>
              <p:cNvPr id="29" name="Group 23"/>
              <p:cNvGrpSpPr>
                <a:grpSpLocks/>
              </p:cNvGrpSpPr>
              <p:nvPr/>
            </p:nvGrpSpPr>
            <p:grpSpPr bwMode="auto">
              <a:xfrm>
                <a:off x="192" y="960"/>
                <a:ext cx="1104" cy="1104"/>
                <a:chOff x="2208" y="2832"/>
                <a:chExt cx="1104" cy="1104"/>
              </a:xfrm>
            </p:grpSpPr>
            <p:sp>
              <p:nvSpPr>
                <p:cNvPr id="44" name="Oval 24"/>
                <p:cNvSpPr>
                  <a:spLocks noChangeArrowheads="1"/>
                </p:cNvSpPr>
                <p:nvPr/>
              </p:nvSpPr>
              <p:spPr bwMode="auto">
                <a:xfrm>
                  <a:off x="2256" y="2880"/>
                  <a:ext cx="1008" cy="100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Oval 25"/>
                <p:cNvSpPr>
                  <a:spLocks noChangeArrowheads="1"/>
                </p:cNvSpPr>
                <p:nvPr/>
              </p:nvSpPr>
              <p:spPr bwMode="auto">
                <a:xfrm>
                  <a:off x="2688" y="3312"/>
                  <a:ext cx="141" cy="14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AutoShape 26"/>
                <p:cNvSpPr>
                  <a:spLocks noChangeArrowheads="1"/>
                </p:cNvSpPr>
                <p:nvPr/>
              </p:nvSpPr>
              <p:spPr bwMode="auto">
                <a:xfrm>
                  <a:off x="2448" y="3072"/>
                  <a:ext cx="624" cy="624"/>
                </a:xfrm>
                <a:custGeom>
                  <a:avLst/>
                  <a:gdLst>
                    <a:gd name="G0" fmla="+- 3857 0 0"/>
                    <a:gd name="G1" fmla="+- 21600 0 3857"/>
                    <a:gd name="G2" fmla="+- 21600 0 3857"/>
                    <a:gd name="G3" fmla="*/ G0 2929 10000"/>
                    <a:gd name="G4" fmla="+- 21600 0 G3"/>
                    <a:gd name="G5" fmla="+- 21600 0 G3"/>
                    <a:gd name="T0" fmla="*/ 10800 w 21600"/>
                    <a:gd name="T1" fmla="*/ 0 h 21600"/>
                    <a:gd name="T2" fmla="*/ 3163 w 21600"/>
                    <a:gd name="T3" fmla="*/ 3163 h 21600"/>
                    <a:gd name="T4" fmla="*/ 0 w 21600"/>
                    <a:gd name="T5" fmla="*/ 10800 h 21600"/>
                    <a:gd name="T6" fmla="*/ 3163 w 21600"/>
                    <a:gd name="T7" fmla="*/ 18437 h 21600"/>
                    <a:gd name="T8" fmla="*/ 10800 w 21600"/>
                    <a:gd name="T9" fmla="*/ 21600 h 21600"/>
                    <a:gd name="T10" fmla="*/ 18437 w 21600"/>
                    <a:gd name="T11" fmla="*/ 18437 h 21600"/>
                    <a:gd name="T12" fmla="*/ 21600 w 21600"/>
                    <a:gd name="T13" fmla="*/ 10800 h 21600"/>
                    <a:gd name="T14" fmla="*/ 18437 w 21600"/>
                    <a:gd name="T15" fmla="*/ 3163 h 21600"/>
                    <a:gd name="T16" fmla="*/ 3163 w 21600"/>
                    <a:gd name="T17" fmla="*/ 3163 h 21600"/>
                    <a:gd name="T18" fmla="*/ 18437 w 21600"/>
                    <a:gd name="T19" fmla="*/ 184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3857" y="10800"/>
                      </a:moveTo>
                      <a:cubicBezTo>
                        <a:pt x="3857" y="14635"/>
                        <a:pt x="6965" y="17743"/>
                        <a:pt x="10800" y="17743"/>
                      </a:cubicBezTo>
                      <a:cubicBezTo>
                        <a:pt x="14635" y="17743"/>
                        <a:pt x="17743" y="14635"/>
                        <a:pt x="17743" y="10800"/>
                      </a:cubicBezTo>
                      <a:cubicBezTo>
                        <a:pt x="17743" y="6965"/>
                        <a:pt x="14635" y="3857"/>
                        <a:pt x="10800" y="3857"/>
                      </a:cubicBezTo>
                      <a:cubicBezTo>
                        <a:pt x="6965" y="3857"/>
                        <a:pt x="3857" y="6965"/>
                        <a:pt x="3857" y="10800"/>
                      </a:cubicBez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AutoShape 27"/>
                <p:cNvSpPr>
                  <a:spLocks noChangeArrowheads="1"/>
                </p:cNvSpPr>
                <p:nvPr/>
              </p:nvSpPr>
              <p:spPr bwMode="auto">
                <a:xfrm>
                  <a:off x="2208" y="2832"/>
                  <a:ext cx="1104" cy="1104"/>
                </a:xfrm>
                <a:custGeom>
                  <a:avLst/>
                  <a:gdLst>
                    <a:gd name="G0" fmla="+- 2288 0 0"/>
                    <a:gd name="G1" fmla="+- 21600 0 2288"/>
                    <a:gd name="G2" fmla="+- 21600 0 2288"/>
                    <a:gd name="G3" fmla="*/ G0 2929 10000"/>
                    <a:gd name="G4" fmla="+- 21600 0 G3"/>
                    <a:gd name="G5" fmla="+- 21600 0 G3"/>
                    <a:gd name="T0" fmla="*/ 10800 w 21600"/>
                    <a:gd name="T1" fmla="*/ 0 h 21600"/>
                    <a:gd name="T2" fmla="*/ 3163 w 21600"/>
                    <a:gd name="T3" fmla="*/ 3163 h 21600"/>
                    <a:gd name="T4" fmla="*/ 0 w 21600"/>
                    <a:gd name="T5" fmla="*/ 10800 h 21600"/>
                    <a:gd name="T6" fmla="*/ 3163 w 21600"/>
                    <a:gd name="T7" fmla="*/ 18437 h 21600"/>
                    <a:gd name="T8" fmla="*/ 10800 w 21600"/>
                    <a:gd name="T9" fmla="*/ 21600 h 21600"/>
                    <a:gd name="T10" fmla="*/ 18437 w 21600"/>
                    <a:gd name="T11" fmla="*/ 18437 h 21600"/>
                    <a:gd name="T12" fmla="*/ 21600 w 21600"/>
                    <a:gd name="T13" fmla="*/ 10800 h 21600"/>
                    <a:gd name="T14" fmla="*/ 18437 w 21600"/>
                    <a:gd name="T15" fmla="*/ 3163 h 21600"/>
                    <a:gd name="T16" fmla="*/ 3163 w 21600"/>
                    <a:gd name="T17" fmla="*/ 3163 h 21600"/>
                    <a:gd name="T18" fmla="*/ 18437 w 21600"/>
                    <a:gd name="T19" fmla="*/ 184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2288" y="10800"/>
                      </a:moveTo>
                      <a:cubicBezTo>
                        <a:pt x="2288" y="15501"/>
                        <a:pt x="6099" y="19312"/>
                        <a:pt x="10800" y="19312"/>
                      </a:cubicBezTo>
                      <a:cubicBezTo>
                        <a:pt x="15501" y="19312"/>
                        <a:pt x="19312" y="15501"/>
                        <a:pt x="19312" y="10800"/>
                      </a:cubicBezTo>
                      <a:cubicBezTo>
                        <a:pt x="19312" y="6099"/>
                        <a:pt x="15501" y="2288"/>
                        <a:pt x="10800" y="2288"/>
                      </a:cubicBezTo>
                      <a:cubicBezTo>
                        <a:pt x="6099" y="2288"/>
                        <a:pt x="2288" y="6099"/>
                        <a:pt x="2288" y="1080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pic>
            <p:nvPicPr>
              <p:cNvPr id="41" name="Picture 35" descr="dart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7001" t="2000" r="86000" b="88667"/>
              <a:stretch>
                <a:fillRect/>
              </a:stretch>
            </p:blipFill>
            <p:spPr bwMode="auto">
              <a:xfrm>
                <a:off x="624" y="979"/>
                <a:ext cx="576" cy="576"/>
              </a:xfrm>
              <a:prstGeom prst="rect">
                <a:avLst/>
              </a:prstGeom>
              <a:noFill/>
            </p:spPr>
          </p:pic>
          <p:pic>
            <p:nvPicPr>
              <p:cNvPr id="42" name="Picture 36" descr="dartg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r="36885" b="50000"/>
              <a:stretch>
                <a:fillRect/>
              </a:stretch>
            </p:blipFill>
            <p:spPr bwMode="auto">
              <a:xfrm>
                <a:off x="528" y="1024"/>
                <a:ext cx="768" cy="608"/>
              </a:xfrm>
              <a:prstGeom prst="rect">
                <a:avLst/>
              </a:prstGeom>
              <a:noFill/>
            </p:spPr>
          </p:pic>
          <p:pic>
            <p:nvPicPr>
              <p:cNvPr id="43" name="Picture 37" descr="darty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15002" t="12001" r="71049" b="76649"/>
              <a:stretch>
                <a:fillRect/>
              </a:stretch>
            </p:blipFill>
            <p:spPr bwMode="auto">
              <a:xfrm>
                <a:off x="720" y="1248"/>
                <a:ext cx="622" cy="380"/>
              </a:xfrm>
              <a:prstGeom prst="rect">
                <a:avLst/>
              </a:prstGeom>
              <a:noFill/>
            </p:spPr>
          </p:pic>
        </p:grpSp>
      </p:grpSp>
      <p:pic>
        <p:nvPicPr>
          <p:cNvPr id="48" name="Picture 4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189662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886200" y="4876800"/>
            <a:ext cx="4495800" cy="1123712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    Distance test 		B=0.0972</a:t>
            </a:r>
          </a:p>
          <a:p>
            <a:pPr algn="l"/>
            <a: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    Angle of Deviation test 	B=0.0323</a:t>
            </a:r>
          </a:p>
          <a:p>
            <a:pPr algn="l"/>
            <a: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    </a:t>
            </a:r>
            <a:endParaRPr lang="en-US" sz="2000" b="0" dirty="0">
              <a:solidFill>
                <a:srgbClr val="FFFFFF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Accuracy &amp;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Precision</a:t>
            </a:r>
          </a:p>
        </p:txBody>
      </p:sp>
      <p:sp>
        <p:nvSpPr>
          <p:cNvPr id="282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2630" name="Rectangle 6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57800" y="2286000"/>
            <a:ext cx="3200400" cy="1123712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i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%Acc </a:t>
            </a:r>
            <a: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= Percent Accuracy</a:t>
            </a:r>
            <a:b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en-US" sz="2000" b="0" i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P</a:t>
            </a:r>
            <a:r>
              <a:rPr lang="en-US" sz="2000" b="0" i="1" baseline="-2500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s</a:t>
            </a:r>
            <a: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 = Standard Value</a:t>
            </a:r>
            <a:b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en-US" sz="2000" b="0" i="1" dirty="0" err="1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sz="2000" b="0" i="1" baseline="-25000" dirty="0" err="1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p</a:t>
            </a:r>
            <a: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 = Value Measured</a:t>
            </a:r>
            <a:endParaRPr lang="en-US" sz="2000" b="0" dirty="0">
              <a:solidFill>
                <a:srgbClr val="FFFFFF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4495800"/>
            <a:ext cx="3733800" cy="1123712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i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%</a:t>
            </a:r>
            <a:r>
              <a:rPr lang="en-US" sz="2000" b="0" i="1" dirty="0" err="1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Prec</a:t>
            </a:r>
            <a:r>
              <a:rPr lang="en-US" sz="2000" b="0" i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= Percent Precision</a:t>
            </a:r>
            <a:b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en-US" sz="2000" b="0" i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B </a:t>
            </a:r>
            <a: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= Exponential Decay Factor</a:t>
            </a:r>
            <a:b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en-US" sz="2000" b="0" i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P </a:t>
            </a:r>
            <a: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= Actual Precision</a:t>
            </a:r>
            <a:endParaRPr lang="en-US" sz="2000" b="0" dirty="0">
              <a:solidFill>
                <a:srgbClr val="FFFFFF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282634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962400"/>
            <a:ext cx="3762375" cy="647700"/>
          </a:xfrm>
          <a:prstGeom prst="round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</p:pic>
      <p:pic>
        <p:nvPicPr>
          <p:cNvPr id="282633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524000"/>
            <a:ext cx="5105400" cy="11915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tx1"/>
            </a:solidFill>
          </a:ln>
          <a:effectLst/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189662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Accuracy &amp; Precision</a:t>
            </a:r>
            <a:endParaRPr lang="en-US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800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Distance Test:</a:t>
                </a:r>
              </a:p>
              <a:p>
                <a:pPr marL="742950" lvl="2" indent="-342900"/>
                <a:r>
                  <a:rPr lang="en-US" sz="2800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Ps=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𝐷𝑖𝑠𝑡𝑎𝑛𝑐𝑒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𝑇𝑟𝑎𝑣𝑒𝑙𝑒𝑑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𝑖𝑛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 5 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𝑠𝑒𝑐𝑜𝑛𝑑𝑠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x 4</a:t>
                </a:r>
                <a:endParaRPr lang="en-US" sz="280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endParaRPr lang="en-US" sz="280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r>
                  <a:rPr lang="en-US" sz="2800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Angle of Deviation Test</a:t>
                </a:r>
              </a:p>
              <a:p>
                <a:pPr lvl="1"/>
                <a:r>
                  <a:rPr lang="en-US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Ps= 0°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27" t="-1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189662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120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Quality Improvement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282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2630" name="Rectangle 6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Analyzing the design.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Testing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 the design.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lang="en-US" b="0" kern="0" baseline="0" dirty="0" smtClean="0">
                <a:solidFill>
                  <a:schemeClr val="bg1"/>
                </a:solidFill>
                <a:latin typeface="Tahoma" charset="0"/>
              </a:rPr>
              <a:t>Through</a:t>
            </a: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 physical or mathematical modeling or computer modeling. 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Does the robot perform to standard?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If no, what can be done to improve its functionality?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If yes, what can be done to improve its performance beyond the standard?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charset="0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189662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220011"/>
      </a:dk1>
      <a:lt1>
        <a:srgbClr val="336699"/>
      </a:lt1>
      <a:dk2>
        <a:srgbClr val="000066"/>
      </a:dk2>
      <a:lt2>
        <a:srgbClr val="336699"/>
      </a:lt2>
      <a:accent1>
        <a:srgbClr val="003399"/>
      </a:accent1>
      <a:accent2>
        <a:srgbClr val="3366CC"/>
      </a:accent2>
      <a:accent3>
        <a:srgbClr val="AAAAB8"/>
      </a:accent3>
      <a:accent4>
        <a:srgbClr val="2A5682"/>
      </a:accent4>
      <a:accent5>
        <a:srgbClr val="AAADCA"/>
      </a:accent5>
      <a:accent6>
        <a:srgbClr val="2D5CB9"/>
      </a:accent6>
      <a:hlink>
        <a:srgbClr val="336699"/>
      </a:hlink>
      <a:folHlink>
        <a:srgbClr val="0033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220011"/>
        </a:dk1>
        <a:lt1>
          <a:srgbClr val="336699"/>
        </a:lt1>
        <a:dk2>
          <a:srgbClr val="000066"/>
        </a:dk2>
        <a:lt2>
          <a:srgbClr val="336699"/>
        </a:lt2>
        <a:accent1>
          <a:srgbClr val="003399"/>
        </a:accent1>
        <a:accent2>
          <a:srgbClr val="3366CC"/>
        </a:accent2>
        <a:accent3>
          <a:srgbClr val="AAAAB8"/>
        </a:accent3>
        <a:accent4>
          <a:srgbClr val="2A5682"/>
        </a:accent4>
        <a:accent5>
          <a:srgbClr val="AAADCA"/>
        </a:accent5>
        <a:accent6>
          <a:srgbClr val="2D5CB9"/>
        </a:accent6>
        <a:hlink>
          <a:srgbClr val="336699"/>
        </a:hlink>
        <a:folHlink>
          <a:srgbClr val="0033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220011"/>
      </a:dk1>
      <a:lt1>
        <a:srgbClr val="336699"/>
      </a:lt1>
      <a:dk2>
        <a:srgbClr val="000066"/>
      </a:dk2>
      <a:lt2>
        <a:srgbClr val="336699"/>
      </a:lt2>
      <a:accent1>
        <a:srgbClr val="003399"/>
      </a:accent1>
      <a:accent2>
        <a:srgbClr val="3366CC"/>
      </a:accent2>
      <a:accent3>
        <a:srgbClr val="AAAAB8"/>
      </a:accent3>
      <a:accent4>
        <a:srgbClr val="2A5682"/>
      </a:accent4>
      <a:accent5>
        <a:srgbClr val="AAADCA"/>
      </a:accent5>
      <a:accent6>
        <a:srgbClr val="2D5CB9"/>
      </a:accent6>
      <a:hlink>
        <a:srgbClr val="336699"/>
      </a:hlink>
      <a:folHlink>
        <a:srgbClr val="0033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220011"/>
        </a:dk1>
        <a:lt1>
          <a:srgbClr val="336699"/>
        </a:lt1>
        <a:dk2>
          <a:srgbClr val="000066"/>
        </a:dk2>
        <a:lt2>
          <a:srgbClr val="336699"/>
        </a:lt2>
        <a:accent1>
          <a:srgbClr val="003399"/>
        </a:accent1>
        <a:accent2>
          <a:srgbClr val="3366CC"/>
        </a:accent2>
        <a:accent3>
          <a:srgbClr val="AAAAB8"/>
        </a:accent3>
        <a:accent4>
          <a:srgbClr val="2A5682"/>
        </a:accent4>
        <a:accent5>
          <a:srgbClr val="AAADCA"/>
        </a:accent5>
        <a:accent6>
          <a:srgbClr val="2D5CB9"/>
        </a:accent6>
        <a:hlink>
          <a:srgbClr val="336699"/>
        </a:hlink>
        <a:folHlink>
          <a:srgbClr val="0033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</TotalTime>
  <Words>749</Words>
  <Application>Microsoft Office PowerPoint</Application>
  <PresentationFormat>On-screen Show (4:3)</PresentationFormat>
  <Paragraphs>154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Default Design</vt:lpstr>
      <vt:lpstr>1_Default Design</vt:lpstr>
      <vt:lpstr>Product Evaluation &amp; Quality Improvement</vt:lpstr>
      <vt:lpstr>Overview</vt:lpstr>
      <vt:lpstr>Objectives</vt:lpstr>
      <vt:lpstr>Design Analysis</vt:lpstr>
      <vt:lpstr>Accuracy &amp; Precision</vt:lpstr>
      <vt:lpstr>Accuracy &amp; Precision</vt:lpstr>
      <vt:lpstr>Accuracy &amp; Precision</vt:lpstr>
      <vt:lpstr>Accuracy &amp; Precision</vt:lpstr>
      <vt:lpstr>Quality Improvement</vt:lpstr>
      <vt:lpstr>Reverse Engineering</vt:lpstr>
      <vt:lpstr>Gears</vt:lpstr>
      <vt:lpstr>Gears</vt:lpstr>
      <vt:lpstr>Materials</vt:lpstr>
      <vt:lpstr>Procedure</vt:lpstr>
      <vt:lpstr>Procedure – Distance/Angle Test</vt:lpstr>
      <vt:lpstr>Procedure – Distance/Angle Test</vt:lpstr>
      <vt:lpstr>Procedure – Quality Improvement</vt:lpstr>
      <vt:lpstr>Procedure – Reverse Engineering</vt:lpstr>
      <vt:lpstr>Procedure – Reverse Engineering</vt:lpstr>
      <vt:lpstr>Tabulation of Results</vt:lpstr>
      <vt:lpstr>Report</vt:lpstr>
      <vt:lpstr>Presentation</vt:lpstr>
      <vt:lpstr>Closing</vt:lpstr>
    </vt:vector>
  </TitlesOfParts>
  <Company>Hot Chilli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 Freshman Engineering</dc:title>
  <dc:creator>L.Mexhitaj</dc:creator>
  <cp:lastModifiedBy>matthew</cp:lastModifiedBy>
  <cp:revision>98</cp:revision>
  <dcterms:created xsi:type="dcterms:W3CDTF">2002-02-21T04:34:32Z</dcterms:created>
  <dcterms:modified xsi:type="dcterms:W3CDTF">2014-01-11T01:11:30Z</dcterms:modified>
</cp:coreProperties>
</file>